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EF5AD-5D05-4E6A-953F-A6BEF1DB0147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3AD691D-FE7C-4BB2-AFBB-CB13164889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EF5AD-5D05-4E6A-953F-A6BEF1DB0147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D691D-FE7C-4BB2-AFBB-CB13164889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EF5AD-5D05-4E6A-953F-A6BEF1DB0147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D691D-FE7C-4BB2-AFBB-CB13164889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EF5AD-5D05-4E6A-953F-A6BEF1DB0147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3AD691D-FE7C-4BB2-AFBB-CB13164889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EF5AD-5D05-4E6A-953F-A6BEF1DB0147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D691D-FE7C-4BB2-AFBB-CB131648896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EF5AD-5D05-4E6A-953F-A6BEF1DB0147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D691D-FE7C-4BB2-AFBB-CB13164889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EF5AD-5D05-4E6A-953F-A6BEF1DB0147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3AD691D-FE7C-4BB2-AFBB-CB131648896A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EF5AD-5D05-4E6A-953F-A6BEF1DB0147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D691D-FE7C-4BB2-AFBB-CB13164889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EF5AD-5D05-4E6A-953F-A6BEF1DB0147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D691D-FE7C-4BB2-AFBB-CB13164889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EF5AD-5D05-4E6A-953F-A6BEF1DB0147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D691D-FE7C-4BB2-AFBB-CB13164889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EF5AD-5D05-4E6A-953F-A6BEF1DB0147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D691D-FE7C-4BB2-AFBB-CB131648896A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B9EF5AD-5D05-4E6A-953F-A6BEF1DB0147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3AD691D-FE7C-4BB2-AFBB-CB131648896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4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2143125"/>
          </a:xfrm>
        </p:spPr>
        <p:txBody>
          <a:bodyPr/>
          <a:lstStyle/>
          <a:p>
            <a:r>
              <a:rPr lang="ru-RU" sz="4000" b="1" smtClean="0">
                <a:solidFill>
                  <a:srgbClr val="C00000"/>
                </a:solidFill>
                <a:latin typeface="Monotype Corsiva" pitchFamily="66" charset="0"/>
                <a:cs typeface="Arial" charset="0"/>
              </a:rPr>
              <a:t>Москва — Санкт-Петербург — Москва, Россия, 1713 и 1918 годы</a:t>
            </a:r>
            <a:r>
              <a:rPr lang="ru-RU" b="1" smtClean="0">
                <a:solidFill>
                  <a:srgbClr val="C00000"/>
                </a:solidFill>
                <a:latin typeface="Monotype Corsiva" pitchFamily="66" charset="0"/>
                <a:cs typeface="Arial" charset="0"/>
              </a:rPr>
              <a:t/>
            </a:r>
            <a:br>
              <a:rPr lang="ru-RU" b="1" smtClean="0">
                <a:solidFill>
                  <a:srgbClr val="C00000"/>
                </a:solidFill>
                <a:latin typeface="Monotype Corsiva" pitchFamily="66" charset="0"/>
                <a:cs typeface="Arial" charset="0"/>
              </a:rPr>
            </a:br>
            <a:endParaRPr lang="ru-RU" b="1" smtClean="0">
              <a:solidFill>
                <a:srgbClr val="C00000"/>
              </a:solidFill>
              <a:latin typeface="Monotype Corsiva" pitchFamily="66" charset="0"/>
              <a:cs typeface="Arial" charset="0"/>
            </a:endParaRPr>
          </a:p>
        </p:txBody>
      </p:sp>
      <p:pic>
        <p:nvPicPr>
          <p:cNvPr id="27651" name="Picture 2" descr="Санкт-Петербург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1571625"/>
            <a:ext cx="4572000" cy="528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Picture 6" descr="Красная площадь красная площадь, кремль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571625"/>
            <a:ext cx="4572000" cy="528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https://um.mos.ru/upload/iblock/1ec/tDay_in_history_picture_483_1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14938" y="3500438"/>
            <a:ext cx="3929062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C00000"/>
                </a:solidFill>
                <a:latin typeface="Monotype Corsiva" pitchFamily="66" charset="0"/>
                <a:cs typeface="Arial" charset="0"/>
              </a:rPr>
              <a:t>Две столицы России</a:t>
            </a:r>
          </a:p>
        </p:txBody>
      </p:sp>
      <p:sp>
        <p:nvSpPr>
          <p:cNvPr id="28675" name="Rectangle 4"/>
          <p:cNvSpPr>
            <a:spLocks noGrp="1" noChangeArrowheads="1"/>
          </p:cNvSpPr>
          <p:nvPr>
            <p:ph sz="half" idx="1"/>
          </p:nvPr>
        </p:nvSpPr>
        <p:spPr>
          <a:xfrm>
            <a:off x="0" y="1000125"/>
            <a:ext cx="4497388" cy="5126038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b="1" smtClean="0">
                <a:solidFill>
                  <a:srgbClr val="FFFF00"/>
                </a:solidFill>
                <a:latin typeface="Monotype Corsiva" pitchFamily="66" charset="0"/>
              </a:rPr>
              <a:t>  </a:t>
            </a:r>
            <a:r>
              <a:rPr lang="ru-RU" sz="2000" b="1" smtClean="0">
                <a:latin typeface="Monotype Corsiva" pitchFamily="66" charset="0"/>
                <a:cs typeface="Arial" charset="0"/>
              </a:rPr>
              <a:t>г. МОСКВА </a:t>
            </a:r>
          </a:p>
          <a:p>
            <a:r>
              <a:rPr lang="ru-RU" sz="2400" b="1" smtClean="0"/>
              <a:t>Столицей являлась с 15 века по 1703 г. и с 1918 г. по настоящее время. </a:t>
            </a:r>
          </a:p>
          <a:p>
            <a:r>
              <a:rPr lang="ru-RU" sz="2400" b="1" smtClean="0"/>
              <a:t>Дата основания неизвестна, первое упоминание в летописи в 1147 г.</a:t>
            </a:r>
          </a:p>
          <a:p>
            <a:r>
              <a:rPr lang="ru-RU" sz="2400" b="1" smtClean="0"/>
              <a:t> Выгодное географическое положение -  в центре Русской равнины, в междуречье Волги и Оки</a:t>
            </a:r>
          </a:p>
          <a:p>
            <a:r>
              <a:rPr lang="ru-RU" sz="2400" b="1" smtClean="0"/>
              <a:t>Население -12 500 123 чел. (2018 г.)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2400" b="1" smtClean="0"/>
          </a:p>
          <a:p>
            <a:pPr eaLnBrk="1" hangingPunct="1">
              <a:lnSpc>
                <a:spcPct val="80000"/>
              </a:lnSpc>
            </a:pPr>
            <a:endParaRPr lang="ru-RU" sz="2400" b="1" smtClean="0"/>
          </a:p>
        </p:txBody>
      </p:sp>
      <p:sp>
        <p:nvSpPr>
          <p:cNvPr id="28676" name="Rectangle 5"/>
          <p:cNvSpPr>
            <a:spLocks noGrp="1" noChangeArrowheads="1"/>
          </p:cNvSpPr>
          <p:nvPr>
            <p:ph sz="half" idx="2"/>
          </p:nvPr>
        </p:nvSpPr>
        <p:spPr>
          <a:xfrm>
            <a:off x="4646613" y="928688"/>
            <a:ext cx="4040187" cy="5197475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b="1" smtClean="0"/>
              <a:t> </a:t>
            </a:r>
            <a:r>
              <a:rPr lang="ru-RU" sz="2000" b="1" smtClean="0">
                <a:latin typeface="Monotype Corsiva" pitchFamily="66" charset="0"/>
                <a:cs typeface="Arial" charset="0"/>
              </a:rPr>
              <a:t>г. САНКТ- ПЕТЕРБУРГ</a:t>
            </a:r>
          </a:p>
          <a:p>
            <a:r>
              <a:rPr lang="ru-RU" sz="2400" b="1" i="1" smtClean="0"/>
              <a:t>Столицей являлся с 1703 по 1918 год</a:t>
            </a:r>
            <a:endParaRPr lang="ru-RU" sz="2400" smtClean="0"/>
          </a:p>
          <a:p>
            <a:r>
              <a:rPr lang="ru-RU" sz="2400" b="1" i="1" smtClean="0"/>
              <a:t>Дата основания 1703 г.</a:t>
            </a:r>
            <a:endParaRPr lang="ru-RU" sz="2400" smtClean="0"/>
          </a:p>
          <a:p>
            <a:r>
              <a:rPr lang="ru-RU" sz="2400" b="1" i="1" smtClean="0"/>
              <a:t>Уникальное географическое положение у крайней восточной точки Балтийского моря, при впадении в Финский залив Невы</a:t>
            </a:r>
            <a:endParaRPr lang="ru-RU" sz="2400" smtClean="0"/>
          </a:p>
          <a:p>
            <a:r>
              <a:rPr lang="ru-RU" sz="2400" b="1" i="1" smtClean="0"/>
              <a:t>Население – 4.5 млн. чел.</a:t>
            </a:r>
            <a:endParaRPr lang="ru-RU" sz="2400" smtClean="0"/>
          </a:p>
          <a:p>
            <a:pPr>
              <a:buFont typeface="Arial" charset="0"/>
              <a:buNone/>
            </a:pPr>
            <a:r>
              <a:rPr lang="ru-RU" sz="2400" b="1" i="1" smtClean="0"/>
              <a:t> </a:t>
            </a:r>
            <a:endParaRPr lang="ru-RU" sz="2400" smtClean="0"/>
          </a:p>
          <a:p>
            <a:pPr>
              <a:buFont typeface="Arial" charset="0"/>
              <a:buNone/>
            </a:pPr>
            <a:r>
              <a:rPr lang="ru-RU" sz="1800" b="1" i="1" smtClean="0"/>
              <a:t> </a:t>
            </a:r>
            <a:endParaRPr lang="ru-RU" sz="18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1800" b="1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49312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C00000"/>
                </a:solidFill>
                <a:latin typeface="Monotype Corsiva" pitchFamily="66" charset="0"/>
                <a:cs typeface="Arial" charset="0"/>
              </a:rPr>
              <a:t>Столичные гербы</a:t>
            </a:r>
          </a:p>
        </p:txBody>
      </p:sp>
      <p:pic>
        <p:nvPicPr>
          <p:cNvPr id="29700" name="Picture 6" descr="moscow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9388" y="1341438"/>
            <a:ext cx="3960812" cy="5018087"/>
          </a:xfrm>
          <a:noFill/>
        </p:spPr>
      </p:pic>
      <p:sp>
        <p:nvSpPr>
          <p:cNvPr id="29699" name="Rectangle 5"/>
          <p:cNvSpPr>
            <a:spLocks noGrp="1" noChangeArrowheads="1"/>
          </p:cNvSpPr>
          <p:nvPr>
            <p:ph sz="half" idx="2"/>
          </p:nvPr>
        </p:nvSpPr>
        <p:spPr>
          <a:xfrm>
            <a:off x="4646613" y="1600200"/>
            <a:ext cx="4040187" cy="4525963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9701" name="Picture 7" descr="g_011_bi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3" y="1341438"/>
            <a:ext cx="4248150" cy="504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b="1" smtClean="0">
                <a:solidFill>
                  <a:srgbClr val="C00000"/>
                </a:solidFill>
                <a:latin typeface="Monotype Corsiva" pitchFamily="66" charset="0"/>
                <a:cs typeface="Arial" charset="0"/>
              </a:rPr>
              <a:t>Неизвестные факты об известных городах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sz="half" idx="1"/>
          </p:nvPr>
        </p:nvSpPr>
        <p:spPr>
          <a:xfrm>
            <a:off x="395288" y="1628775"/>
            <a:ext cx="4038600" cy="4525963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</a:pPr>
            <a:r>
              <a:rPr lang="ru-RU" sz="2000" b="1" smtClean="0"/>
              <a:t>Это один из самых старых городов России, предыстория его насчитывает 5 тысяч лет. 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b="1" smtClean="0"/>
              <a:t>Город расположен на реке, но имеет выход в акватории 5 морей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b="1" smtClean="0"/>
              <a:t>Чтобы обеспечить кислородом жителей   этого города необходима лесная территория, площадью  150 тыс.кв.км.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b="1" smtClean="0"/>
              <a:t>Это самый большой по населению город Европы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b="1" smtClean="0"/>
              <a:t>Московский метрополитен за год перевозит более 3 млрд. пассажиров</a:t>
            </a:r>
          </a:p>
        </p:txBody>
      </p:sp>
      <p:sp>
        <p:nvSpPr>
          <p:cNvPr id="13317" name="Rectangle 5"/>
          <p:cNvSpPr>
            <a:spLocks noGrp="1" noChangeArrowheads="1"/>
          </p:cNvSpPr>
          <p:nvPr>
            <p:ph sz="half" idx="2"/>
          </p:nvPr>
        </p:nvSpPr>
        <p:spPr>
          <a:xfrm>
            <a:off x="4646613" y="1600200"/>
            <a:ext cx="4040187" cy="4525963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</a:pPr>
            <a:r>
              <a:rPr lang="ru-RU" sz="1800" b="1" smtClean="0"/>
              <a:t>Нева несет больше воды, чем Дон и Днепр вместе взятые. 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b="1" smtClean="0"/>
              <a:t>Здесь находится самый высокий в России собор, он же самое высокое здание в исторической части города – это Петропавловский собор, усыпальница Романовых. Высота его колокольни с золоченым шпилем, увенчанным фигурой летящего ангела, – 122,5 метра. 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b="1" smtClean="0"/>
              <a:t>В Санкт-Петербурге самый глубокий метрополитен в мире. 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b="1" smtClean="0"/>
              <a:t>Санкт-Петербург — столица трамваев. Протяженность трамвайных путей в городе составляет более 600 км. Этот факт занесен в Книгу рекордов Гиннесса.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13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13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133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133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133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133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133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133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0" fill="hold"/>
                                        <p:tgtEl>
                                          <p:spTgt spid="133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133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3000" fill="hold"/>
                                        <p:tgtEl>
                                          <p:spTgt spid="13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3000" fill="hold"/>
                                        <p:tgtEl>
                                          <p:spTgt spid="13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3000" fill="hold"/>
                                        <p:tgtEl>
                                          <p:spTgt spid="133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3000" fill="hold"/>
                                        <p:tgtEl>
                                          <p:spTgt spid="133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3000" fill="hold"/>
                                        <p:tgtEl>
                                          <p:spTgt spid="133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3000" fill="hold"/>
                                        <p:tgtEl>
                                          <p:spTgt spid="133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3000" fill="hold"/>
                                        <p:tgtEl>
                                          <p:spTgt spid="133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3000" fill="hold"/>
                                        <p:tgtEl>
                                          <p:spTgt spid="133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 build="p"/>
      <p:bldP spid="1331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Башни Кремля зимой снег вечером, Москва — Стоковое фот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642938" y="4929188"/>
            <a:ext cx="8143875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3600" b="1" dirty="0">
                <a:solidFill>
                  <a:schemeClr val="bg1"/>
                </a:solidFill>
                <a:latin typeface="Monotype Corsiva" pitchFamily="66" charset="0"/>
              </a:rPr>
              <a:t>Если смысл переноса столицы России в Сибирь: плюсы и минусы</a:t>
            </a:r>
            <a:r>
              <a:rPr lang="ru-RU" sz="3600" b="1" dirty="0">
                <a:solidFill>
                  <a:schemeClr val="bg1"/>
                </a:solidFill>
                <a:latin typeface="+mn-lt"/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</TotalTime>
  <Words>189</Words>
  <Application>Microsoft Office PowerPoint</Application>
  <PresentationFormat>Экран (4:3)</PresentationFormat>
  <Paragraphs>26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Трек</vt:lpstr>
      <vt:lpstr>Москва — Санкт-Петербург — Москва, Россия, 1713 и 1918 годы </vt:lpstr>
      <vt:lpstr>Две столицы России</vt:lpstr>
      <vt:lpstr>Столичные гербы</vt:lpstr>
      <vt:lpstr>Неизвестные факты об известных городах</vt:lpstr>
      <vt:lpstr>Слайд 5</vt:lpstr>
    </vt:vector>
  </TitlesOfParts>
  <Company>KOMP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Москва — Санкт-Петербург — Москва, Россия, 1713 и 1918 годы </dc:title>
  <dc:creator>MASHEENA</dc:creator>
  <cp:lastModifiedBy>MASHEENA</cp:lastModifiedBy>
  <cp:revision>1</cp:revision>
  <dcterms:created xsi:type="dcterms:W3CDTF">2020-09-11T04:56:38Z</dcterms:created>
  <dcterms:modified xsi:type="dcterms:W3CDTF">2020-09-11T04:58:19Z</dcterms:modified>
</cp:coreProperties>
</file>