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sldIdLst>
    <p:sldId id="274" r:id="rId2"/>
    <p:sldId id="257" r:id="rId3"/>
    <p:sldId id="258" r:id="rId4"/>
    <p:sldId id="259" r:id="rId5"/>
    <p:sldId id="260" r:id="rId6"/>
    <p:sldId id="261" r:id="rId7"/>
    <p:sldId id="263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57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727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602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566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200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408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55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191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40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979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944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72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2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72816"/>
            <a:ext cx="7772400" cy="7048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Обрядовая кукла Масленица</a:t>
            </a:r>
            <a:endParaRPr lang="ru-RU" sz="4000" b="1" dirty="0">
              <a:solidFill>
                <a:schemeClr val="bg2">
                  <a:lumMod val="60000"/>
                  <a:lumOff val="40000"/>
                </a:schemeClr>
              </a:solidFill>
              <a:latin typeface="Constantia" panose="0203060205030603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4016" y="3284984"/>
            <a:ext cx="8132440" cy="1800200"/>
          </a:xfrm>
        </p:spPr>
        <p:txBody>
          <a:bodyPr>
            <a:noAutofit/>
          </a:bodyPr>
          <a:lstStyle/>
          <a:p>
            <a:pPr marL="3657600" lvl="8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marL="3657600" lvl="8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ГПД </a:t>
            </a:r>
          </a:p>
          <a:p>
            <a:pPr marL="3657600" lvl="8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«Школы № 536»</a:t>
            </a:r>
          </a:p>
          <a:p>
            <a:pPr marL="3657600" lvl="8" indent="0">
              <a:buNone/>
            </a:pP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Е.Б. Ершова</a:t>
            </a:r>
          </a:p>
          <a:p>
            <a:pPr algn="ctr"/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Санкт-Петербург 2019</a:t>
            </a:r>
          </a:p>
        </p:txBody>
      </p:sp>
    </p:spTree>
    <p:extLst>
      <p:ext uri="{BB962C8B-B14F-4D97-AF65-F5344CB8AC3E}">
        <p14:creationId xmlns:p14="http://schemas.microsoft.com/office/powerpoint/2010/main" val="28372260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388F4A-AEED-442F-8A05-5D7BC3477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291" y="148251"/>
            <a:ext cx="7406640" cy="762000"/>
          </a:xfrm>
        </p:spPr>
        <p:txBody>
          <a:bodyPr>
            <a:norm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3.Внутреннюю часть красного листа склеить между собой. Нижняя часть платья готова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FFE19D9-970E-4A7C-9914-E0AC94D283E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16" y="910159"/>
            <a:ext cx="3409950" cy="2765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D626C92-01A6-4975-A2A6-F9C4BCF52BBF}"/>
              </a:ext>
            </a:extLst>
          </p:cNvPr>
          <p:cNvSpPr txBox="1"/>
          <p:nvPr/>
        </p:nvSpPr>
        <p:spPr>
          <a:xfrm>
            <a:off x="4038600" y="1842776"/>
            <a:ext cx="487680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4.Желтый " лист- гармошку" (рукава) приклеиваем к нижней части платья. Наряд для Масленицы готов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9D6500C6-B5E5-4679-8051-AA66292D9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179153"/>
            <a:ext cx="4568484" cy="3435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36275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AB5E71-E335-48F7-A9DB-669CAE84E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228600"/>
            <a:ext cx="8382000" cy="5486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0" dirty="0">
                <a:solidFill>
                  <a:srgbClr val="833713"/>
                </a:solidFill>
                <a:effectLst/>
                <a:latin typeface="Trebuchet ms" panose="020B0603020202020204" pitchFamily="34" charset="0"/>
              </a:rPr>
              <a:t>Голова и лицо Масленицы.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156BCFD-9546-400F-8932-CC27D125AE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36477" y="2746949"/>
            <a:ext cx="4267199" cy="548640"/>
          </a:xfrm>
        </p:spPr>
        <p:txBody>
          <a:bodyPr>
            <a:noAutofit/>
          </a:bodyPr>
          <a:lstStyle/>
          <a:p>
            <a:pPr marL="34290" indent="0">
              <a:buNone/>
            </a:pPr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6.По шаблону №2 вырезаем волосы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2C824B-7D4D-4E9D-B8D9-4AEE236455A4}"/>
              </a:ext>
            </a:extLst>
          </p:cNvPr>
          <p:cNvSpPr txBox="1"/>
          <p:nvPr/>
        </p:nvSpPr>
        <p:spPr>
          <a:xfrm>
            <a:off x="216877" y="1041737"/>
            <a:ext cx="438208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5. По шаблону №1 вырезаем два круга ( нежно-розовый для лица и желтый для волос)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67579A0-FA41-45CD-9B74-E80423C3FA57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2057400"/>
            <a:ext cx="3565525" cy="238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>
            <a:extLst>
              <a:ext uri="{FF2B5EF4-FFF2-40B4-BE49-F238E27FC236}">
                <a16:creationId xmlns:a16="http://schemas.microsoft.com/office/drawing/2014/main" id="{A83BDAB9-B865-4A7A-8526-3476F7ECBE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888" y="3392305"/>
            <a:ext cx="4525860" cy="2993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81819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749BB9-13BE-43B6-8107-9685770442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20040"/>
            <a:ext cx="5105400" cy="457200"/>
          </a:xfrm>
        </p:spPr>
        <p:txBody>
          <a:bodyPr>
            <a:norm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7.Волосы наклеиваем на розовый круг(лицо)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0F4069AD-C47B-470E-9F97-7D9618845734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777240"/>
            <a:ext cx="3565525" cy="288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8F8BB40-0F90-43EE-9708-509ABC87BD0A}"/>
              </a:ext>
            </a:extLst>
          </p:cNvPr>
          <p:cNvSpPr txBox="1"/>
          <p:nvPr/>
        </p:nvSpPr>
        <p:spPr>
          <a:xfrm>
            <a:off x="4114800" y="1828800"/>
            <a:ext cx="490049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8.Глаза изготавливаем из пуговиц, где маленькие синие пуговицы наклеиваем в середину белых больших пуговиц с помощью секундного суперклея . Можно использовать готовые глазки или наклеить из бумаги.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5411235B-F4A9-4B7E-AD35-F8F20A10CE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809048"/>
            <a:ext cx="3693798" cy="272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9610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012E7-994A-4DDE-BBD7-E75102D6AA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72330"/>
            <a:ext cx="4095750" cy="609600"/>
          </a:xfrm>
        </p:spPr>
        <p:txBody>
          <a:bodyPr>
            <a:norm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9.Готовые глаза наклеиваем на лицо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95792F3D-18C4-4519-A707-14620BEA9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668" y="685800"/>
            <a:ext cx="3757613" cy="3022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852C771-2CD7-48CC-BC54-94821F70765C}"/>
              </a:ext>
            </a:extLst>
          </p:cNvPr>
          <p:cNvSpPr txBox="1"/>
          <p:nvPr/>
        </p:nvSpPr>
        <p:spPr>
          <a:xfrm>
            <a:off x="4324349" y="1828800"/>
            <a:ext cx="4572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10.По шаблону №6 вырезаем улыбку и наклеиваем на лицо. Из ярко - розовой бумаги вырезаем небольшой овал для носика и наклеиваем на лицо.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01037A74-9250-4D65-AA8A-E9E27D094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505" y="3388111"/>
            <a:ext cx="3333485" cy="3221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3576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4AC4D4-9346-4468-BEF4-E7194FAAF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669" y="200465"/>
            <a:ext cx="6324600" cy="609600"/>
          </a:xfrm>
        </p:spPr>
        <p:txBody>
          <a:bodyPr>
            <a:normAutofit fontScale="90000"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11.По шаблону №3 вырезаем косынку из красной бумаги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0F8441FB-0FC0-4224-B003-F4B64C6DDA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170" y="685800"/>
            <a:ext cx="4328692" cy="3205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43267F-F5E6-47B5-978F-7149BFFD04FB}"/>
              </a:ext>
            </a:extLst>
          </p:cNvPr>
          <p:cNvSpPr txBox="1"/>
          <p:nvPr/>
        </p:nvSpPr>
        <p:spPr>
          <a:xfrm>
            <a:off x="4833911" y="1981200"/>
            <a:ext cx="406091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12.Лицо наклеиваем на косынку. Рисуем брови и ресницы Масленице.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A9615165-4003-4BA6-A971-AF7BF0AC0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540" y="3309058"/>
            <a:ext cx="4060919" cy="3348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3907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DE33F9-7623-4883-975B-E6CF89340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304800"/>
            <a:ext cx="5314950" cy="685800"/>
          </a:xfrm>
        </p:spPr>
        <p:txBody>
          <a:bodyPr>
            <a:norm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13. По шаблону№4 вырезаем кончики косынки и наклеиваем под нижнюю часть косынки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CBBD0524-B8D9-4A6A-B36E-C12B300920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3657600" cy="250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7A3B2F-4588-4D2A-B039-B806F4A6CF50}"/>
              </a:ext>
            </a:extLst>
          </p:cNvPr>
          <p:cNvSpPr txBox="1"/>
          <p:nvPr/>
        </p:nvSpPr>
        <p:spPr>
          <a:xfrm>
            <a:off x="4495800" y="1583249"/>
            <a:ext cx="4572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14.Соединяем две части: голову и наряд. Склеиваем их между собой. Косынку освежаем белыми горошинками.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017AA0BC-E958-4504-ABF5-333C92D97A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996006"/>
            <a:ext cx="4764094" cy="3557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821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B15A7A-5E50-47AA-9F98-B7B1823F20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685800"/>
          </a:xfrm>
        </p:spPr>
        <p:txBody>
          <a:bodyPr>
            <a:normAutofit/>
          </a:bodyPr>
          <a:lstStyle/>
          <a:p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15.По шаблону №5 вырезаем из нежно-розовой бумаги две ладошки и приклеиваем к рукавам платья.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FAD93FCE-6297-48D7-9E8E-8A498B3B68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66800"/>
            <a:ext cx="7162800" cy="5240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129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6AD1A0-EE02-4AAD-93EF-6264284261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04800"/>
            <a:ext cx="8610600" cy="685800"/>
          </a:xfrm>
        </p:spPr>
        <p:txBody>
          <a:bodyPr>
            <a:normAutofit/>
          </a:bodyPr>
          <a:lstStyle/>
          <a:p>
            <a:pPr algn="ctr"/>
            <a:r>
              <a:rPr lang="ru-RU" sz="20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Веселая Масленица украсит ваш дом и подарит весеннее настроение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C11D97CC-C7CC-4C34-A74D-8AB02957A8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11" y="990600"/>
            <a:ext cx="3466070" cy="267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>
            <a:extLst>
              <a:ext uri="{FF2B5EF4-FFF2-40B4-BE49-F238E27FC236}">
                <a16:creationId xmlns:a16="http://schemas.microsoft.com/office/drawing/2014/main" id="{41CAC57B-E107-4F0C-B59F-5B3A758CD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90600"/>
            <a:ext cx="4076700" cy="3246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>
            <a:extLst>
              <a:ext uri="{FF2B5EF4-FFF2-40B4-BE49-F238E27FC236}">
                <a16:creationId xmlns:a16="http://schemas.microsoft.com/office/drawing/2014/main" id="{8E932625-768E-4F57-BFE1-71985556C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116" y="3707277"/>
            <a:ext cx="3558284" cy="2867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3729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EFF02B-C98A-4E4C-B112-4CB3A8A61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310" y="320040"/>
            <a:ext cx="8721090" cy="9144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что у нас получилось.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A66273AB-C9C3-4E09-BDC9-5F8947639CF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094935"/>
            <a:ext cx="7086600" cy="5305865"/>
          </a:xfrm>
        </p:spPr>
      </p:pic>
    </p:spTree>
    <p:extLst>
      <p:ext uri="{BB962C8B-B14F-4D97-AF65-F5344CB8AC3E}">
        <p14:creationId xmlns:p14="http://schemas.microsoft.com/office/powerpoint/2010/main" val="1371308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857250" y="762000"/>
            <a:ext cx="3566160" cy="5318759"/>
          </a:xfrm>
        </p:spPr>
        <p:txBody>
          <a:bodyPr>
            <a:normAutofit/>
          </a:bodyPr>
          <a:lstStyle/>
          <a:p>
            <a:r>
              <a:rPr lang="ru-RU" sz="3200" dirty="0"/>
              <a:t>Сейчас как раз время делать Масленицу. Хочется понять истоки сохранившегося праздника и способы изготовления одной из самых обрядовых кукол.  </a:t>
            </a:r>
          </a:p>
        </p:txBody>
      </p:sp>
      <p:pic>
        <p:nvPicPr>
          <p:cNvPr id="7" name="Содержимое 6" descr="http://www.rukukla.ru/file/0001/250/4832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81000"/>
            <a:ext cx="38100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81000" y="609600"/>
            <a:ext cx="3352800" cy="5715000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Масленица — древний языческий праздник до крещения Руси, привязанный к дню весеннего равноденствия. Отмечалась 7 дней перед равноденствием и 7 дней после и посвящалась поклонению Солнцу, дающему жизнь и силы всему живому. Именно в честь солнца пекли блины — обрядовую пищу.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Содержимое 4" descr="004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0" y="2743200"/>
            <a:ext cx="4154664" cy="2632415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91200" y="914400"/>
            <a:ext cx="2804160" cy="4023360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/>
              <a:t>С введением христианства масленицу стали праздновать в последнюю неделю перед Великим постом, поэтому теперь Масленица выпадает на разные дни в каждом году. </a:t>
            </a:r>
            <a:br>
              <a:rPr lang="ru-RU" sz="2800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Содержимое 4" descr="105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2019" y="450165"/>
            <a:ext cx="4408581" cy="600128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457200"/>
            <a:ext cx="3566160" cy="5867400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/>
              <a:t>Чучело Масленицы в человеческий рост обязательно сжигалось, символизируя переход из одного времени года в другое, а Домашняя Масленица находилась дома до следующего года и считалась сильным оберегом жилища, выполняя заветы хозяев дома. Хранили куклу в красном углу или у входа в жилище</a:t>
            </a:r>
          </a:p>
        </p:txBody>
      </p:sp>
      <p:pic>
        <p:nvPicPr>
          <p:cNvPr id="7" name="Содержимое 6" descr="105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19600" y="838200"/>
            <a:ext cx="4306864" cy="4996656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0" y="457200"/>
            <a:ext cx="3429000" cy="5562600"/>
          </a:xfrm>
        </p:spPr>
        <p:txBody>
          <a:bodyPr>
            <a:normAutofit/>
          </a:bodyPr>
          <a:lstStyle/>
          <a:p>
            <a:r>
              <a:rPr lang="ru-RU" sz="2800" dirty="0"/>
              <a:t>В один из дней праздничной масленичной недели, когда молодые приходили к тёще на блины, эту куклу выставляли в окнах или дворах. По традиции, Домашней Масленицей встречали жениха и невесту. </a:t>
            </a:r>
          </a:p>
        </p:txBody>
      </p:sp>
      <p:pic>
        <p:nvPicPr>
          <p:cNvPr id="5" name="Содержимое 4" descr="484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09600" y="231951"/>
            <a:ext cx="3962400" cy="639409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680" y="248529"/>
            <a:ext cx="7406640" cy="990600"/>
          </a:xfrm>
        </p:spPr>
        <p:txBody>
          <a:bodyPr/>
          <a:lstStyle/>
          <a:p>
            <a:pPr algn="ctr"/>
            <a:r>
              <a:rPr lang="ru-RU" dirty="0"/>
              <a:t>Поделка куколки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79359" y="1173298"/>
            <a:ext cx="8369342" cy="2381124"/>
          </a:xfrm>
        </p:spPr>
        <p:txBody>
          <a:bodyPr>
            <a:noAutofit/>
          </a:bodyPr>
          <a:lstStyle/>
          <a:p>
            <a:r>
              <a:rPr lang="ru-RU" sz="1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изготовление сувенира своими руками</a:t>
            </a:r>
          </a:p>
          <a:p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мастер-класса: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изготовить сувенир Масленицы как украшение интерьера для весенних праздников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познакомить с русским народным праздником Масленица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творческое воображение, фантазию и чувство вкуса</a:t>
            </a:r>
          </a:p>
          <a:p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Назначение: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сувенир из бумаги будет замечательным подарком и украшением интерьера для весенних праздников.</a:t>
            </a:r>
          </a:p>
          <a:p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Необходимый материал: </a:t>
            </a:r>
            <a:r>
              <a:rPr lang="ru-RU" sz="1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цветная бумага, клей ПВА, ножницы, пуговицы для глаз, шаблоны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Дорогая наша гостья Масленица!</a:t>
            </a:r>
            <a:b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Дуня милая, Дуня румяная!</a:t>
            </a:r>
            <a:b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Коса длинная, </a:t>
            </a:r>
            <a:r>
              <a:rPr lang="ru-RU" sz="1600" b="0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триаршинная</a:t>
            </a: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Лента алая, атласная!</a:t>
            </a:r>
            <a:b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Платок красненький, да в горошинку,</a:t>
            </a:r>
            <a:b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Брови черные, наведенные.</a:t>
            </a:r>
            <a:b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Платье красное и нарядное</a:t>
            </a:r>
            <a:b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Лапти частые, головастые,</a:t>
            </a:r>
            <a:b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Портянки белые, набеленные!</a:t>
            </a:r>
            <a:b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Ух, красавица!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37E65F-E767-4CE9-BDDA-5A9B0D86A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9C94525-2095-4B37-A9BA-62EB15CB4E2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93C11A53-2C0B-497E-A48B-A4BDB7384BB5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181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E87237-37D7-47DC-BDDD-3E4AECBCAD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685800"/>
            <a:ext cx="4648200" cy="923330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rgbClr val="833713"/>
                </a:solidFill>
                <a:effectLst/>
                <a:latin typeface="Trebuchet ms" panose="020B0603020202020204" pitchFamily="34" charset="0"/>
              </a:rPr>
            </a:br>
            <a: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Сложить «гармошкой» два листа (А-4) красного и желтого цвета.</a:t>
            </a:r>
            <a:br>
              <a:rPr lang="ru-RU" sz="22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89E65565-0479-438B-9342-9E0FB80279B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73929"/>
            <a:ext cx="3429000" cy="324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76403CF4-E700-4628-9E9E-A7CDEB037B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534" y="3130376"/>
            <a:ext cx="4814866" cy="3419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85F70EE-552C-4F32-A8C2-022279487581}"/>
              </a:ext>
            </a:extLst>
          </p:cNvPr>
          <p:cNvSpPr txBox="1"/>
          <p:nvPr/>
        </p:nvSpPr>
        <p:spPr>
          <a:xfrm>
            <a:off x="4100534" y="2431681"/>
            <a:ext cx="478555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2.Согнуть посередине сложенные "листы - гармошки"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8ADBF2-EE3B-4B9B-8E88-9A20776A8C87}"/>
              </a:ext>
            </a:extLst>
          </p:cNvPr>
          <p:cNvSpPr txBox="1"/>
          <p:nvPr/>
        </p:nvSpPr>
        <p:spPr>
          <a:xfrm>
            <a:off x="257908" y="228545"/>
            <a:ext cx="865749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833713"/>
                </a:solidFill>
                <a:effectLst/>
                <a:latin typeface="Trebuchet ms" panose="020B0603020202020204" pitchFamily="34" charset="0"/>
              </a:rPr>
              <a:t>Наряд Масленицы.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11166249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147</TotalTime>
  <Words>597</Words>
  <Application>Microsoft Office PowerPoint</Application>
  <PresentationFormat>Экран (4:3)</PresentationFormat>
  <Paragraphs>37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Constantia</vt:lpstr>
      <vt:lpstr>Corbel</vt:lpstr>
      <vt:lpstr>Times New Roman</vt:lpstr>
      <vt:lpstr>Trebuchet ms</vt:lpstr>
      <vt:lpstr>Базис</vt:lpstr>
      <vt:lpstr>Обрядовая кукла Масленица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Поделка куколки</vt:lpstr>
      <vt:lpstr>Презентация PowerPoint</vt:lpstr>
      <vt:lpstr> 1. Сложить «гармошкой» два листа (А-4) красного и желтого цвета. </vt:lpstr>
      <vt:lpstr>3.Внутреннюю часть красного листа склеить между собой. Нижняя часть платья готова</vt:lpstr>
      <vt:lpstr>Голова и лицо Масленицы.</vt:lpstr>
      <vt:lpstr>7.Волосы наклеиваем на розовый круг(лицо)</vt:lpstr>
      <vt:lpstr>9.Готовые глаза наклеиваем на лицо</vt:lpstr>
      <vt:lpstr>11.По шаблону №3 вырезаем косынку из красной бумаги</vt:lpstr>
      <vt:lpstr>13. По шаблону№4 вырезаем кончики косынки и наклеиваем под нижнюю часть косынки</vt:lpstr>
      <vt:lpstr>15.По шаблону №5 вырезаем из нежно-розовой бумаги две ладошки и приклеиваем к рукавам платья.</vt:lpstr>
      <vt:lpstr>Веселая Масленица украсит ваш дом и подарит весеннее настроение</vt:lpstr>
      <vt:lpstr>Вот что у нас получилось.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Обрядовая кукла Масленица</dc:title>
  <dc:creator>ershova</dc:creator>
  <cp:lastModifiedBy>ershova</cp:lastModifiedBy>
  <cp:revision>15</cp:revision>
  <dcterms:modified xsi:type="dcterms:W3CDTF">2020-09-11T13:18:31Z</dcterms:modified>
</cp:coreProperties>
</file>