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708" r:id="rId2"/>
  </p:sldMasterIdLst>
  <p:sldIdLst>
    <p:sldId id="266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gi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gif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BlueUzor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2133600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3230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3230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 rot="10800000">
            <a:off x="0" y="3657600"/>
            <a:ext cx="9144000" cy="3200400"/>
            <a:chOff x="0" y="0"/>
            <a:chExt cx="5760" cy="2016"/>
          </a:xfrm>
        </p:grpSpPr>
        <p:pic>
          <p:nvPicPr>
            <p:cNvPr id="6" name="Picture 47" descr="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5760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48" descr="0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60" y="0"/>
              <a:ext cx="858" cy="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" name="Picture 10" descr="1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9" name="Picture 34" descr="water_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0" descr="fire1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95400" y="7620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1" descr="B_Fly26"/>
          <p:cNvPicPr>
            <a:picLocks noChangeAspect="1" noChangeArrowheads="1" noCrop="1"/>
          </p:cNvPicPr>
          <p:nvPr/>
        </p:nvPicPr>
        <p:blipFill>
          <a:blip r:embed="rId7">
            <a:lum bright="-12000" contrast="-100000"/>
            <a:grayscl/>
          </a:blip>
          <a:srcRect/>
          <a:stretch>
            <a:fillRect/>
          </a:stretch>
        </p:blipFill>
        <p:spPr bwMode="auto">
          <a:xfrm>
            <a:off x="609600" y="449263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2" descr="B_Fly26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" y="381000"/>
            <a:ext cx="9906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3" descr="bupestrid beetl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67600" y="6259513"/>
            <a:ext cx="838200" cy="322262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4" name="Picture 55" descr="WB01292_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28600" y="5105400"/>
            <a:ext cx="400050" cy="400050"/>
          </a:xfrm>
          <a:prstGeom prst="rect">
            <a:avLst/>
          </a:prstGeom>
          <a:noFill/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5161" name="Rectangle 4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62" name="Rectangle 4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5" name="Rectangle 4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4BCDAF-5704-4263-AF5D-F88AA48202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DF7A7-9663-4BC2-8C3F-9D8CE340B2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E0798-0519-462F-ACE9-BFFDF676E8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60646-0FE4-45A8-94C5-80E289C7CF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CC006-4245-448E-B7AA-EF965BE462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276A8C-C7FB-478D-9A71-A1A289A453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3C09BF-9EC6-470D-8D80-5DB26E2B4D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C3C76-FC3E-4BFB-AB49-19DDD7127C9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F303E-EB00-451A-A8A8-0F67921991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C8A4B-D772-413A-A115-5F00C0772D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E545D8-B021-4F6F-B922-2FE6F8B143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7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lueUzor-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8A00"/>
            </a:gs>
            <a:gs pos="100000">
              <a:srgbClr val="99FF66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ltGray">
          <a:xfrm>
            <a:off x="0" y="0"/>
            <a:ext cx="9144000" cy="6858000"/>
          </a:xfrm>
          <a:custGeom>
            <a:avLst/>
            <a:gdLst/>
            <a:ahLst/>
            <a:cxnLst>
              <a:cxn ang="0">
                <a:pos x="1488" y="0"/>
              </a:cxn>
              <a:cxn ang="0">
                <a:pos x="564" y="617"/>
              </a:cxn>
              <a:cxn ang="0">
                <a:pos x="0" y="1734"/>
              </a:cxn>
              <a:cxn ang="0">
                <a:pos x="0" y="4320"/>
              </a:cxn>
              <a:cxn ang="0">
                <a:pos x="5760" y="4320"/>
              </a:cxn>
              <a:cxn ang="0">
                <a:pos x="5760" y="0"/>
              </a:cxn>
              <a:cxn ang="0">
                <a:pos x="1488" y="0"/>
              </a:cxn>
            </a:cxnLst>
            <a:rect l="0" t="0" r="r" b="b"/>
            <a:pathLst>
              <a:path w="5760" h="4320">
                <a:moveTo>
                  <a:pt x="1488" y="0"/>
                </a:moveTo>
                <a:cubicBezTo>
                  <a:pt x="1093" y="94"/>
                  <a:pt x="670" y="476"/>
                  <a:pt x="564" y="617"/>
                </a:cubicBezTo>
                <a:cubicBezTo>
                  <a:pt x="458" y="758"/>
                  <a:pt x="94" y="1117"/>
                  <a:pt x="0" y="1734"/>
                </a:cubicBez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1488" y="0"/>
                </a:lnTo>
                <a:close/>
              </a:path>
            </a:pathLst>
          </a:custGeom>
          <a:gradFill rotWithShape="1">
            <a:gsLst>
              <a:gs pos="0">
                <a:schemeClr val="accent1">
                  <a:alpha val="39000"/>
                </a:schemeClr>
              </a:gs>
              <a:gs pos="100000">
                <a:schemeClr val="accent1">
                  <a:gamma/>
                  <a:tint val="0"/>
                  <a:invGamma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" name="Picture 10" descr="123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gray">
          <a:xfrm>
            <a:off x="152400" y="228600"/>
            <a:ext cx="1676400" cy="1163638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1028" name="Picture 11" descr="water_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295400" y="914400"/>
            <a:ext cx="381000" cy="23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479E180-523F-40E2-A911-77FD50D8C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 rot="10800000">
            <a:off x="0" y="6629400"/>
            <a:ext cx="9144000" cy="228600"/>
          </a:xfrm>
          <a:custGeom>
            <a:avLst/>
            <a:gdLst/>
            <a:ahLst/>
            <a:cxnLst>
              <a:cxn ang="0">
                <a:pos x="8" y="2730"/>
              </a:cxn>
              <a:cxn ang="0">
                <a:pos x="3040" y="2726"/>
              </a:cxn>
              <a:cxn ang="0">
                <a:pos x="3347" y="2630"/>
              </a:cxn>
              <a:cxn ang="0">
                <a:pos x="3795" y="2170"/>
              </a:cxn>
              <a:cxn ang="0">
                <a:pos x="4115" y="2080"/>
              </a:cxn>
              <a:cxn ang="0">
                <a:pos x="5760" y="2093"/>
              </a:cxn>
              <a:cxn ang="0">
                <a:pos x="5767" y="0"/>
              </a:cxn>
              <a:cxn ang="0">
                <a:pos x="0" y="1"/>
              </a:cxn>
              <a:cxn ang="0">
                <a:pos x="8" y="2730"/>
              </a:cxn>
            </a:cxnLst>
            <a:rect l="0" t="0" r="r" b="b"/>
            <a:pathLst>
              <a:path w="5767" h="2730">
                <a:moveTo>
                  <a:pt x="8" y="2730"/>
                </a:moveTo>
                <a:lnTo>
                  <a:pt x="3040" y="2726"/>
                </a:lnTo>
                <a:cubicBezTo>
                  <a:pt x="3181" y="2726"/>
                  <a:pt x="3224" y="2728"/>
                  <a:pt x="3347" y="2630"/>
                </a:cubicBezTo>
                <a:lnTo>
                  <a:pt x="3795" y="2170"/>
                </a:lnTo>
                <a:cubicBezTo>
                  <a:pt x="3923" y="2078"/>
                  <a:pt x="3942" y="2074"/>
                  <a:pt x="4115" y="2080"/>
                </a:cubicBezTo>
                <a:lnTo>
                  <a:pt x="5760" y="2093"/>
                </a:lnTo>
                <a:lnTo>
                  <a:pt x="5767" y="0"/>
                </a:lnTo>
                <a:lnTo>
                  <a:pt x="0" y="1"/>
                </a:lnTo>
                <a:lnTo>
                  <a:pt x="8" y="2730"/>
                </a:lnTo>
                <a:close/>
              </a:path>
            </a:pathLst>
          </a:custGeom>
          <a:solidFill>
            <a:srgbClr val="008A00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6" name="Picture 12" descr="butterfly 19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 rot="629051">
            <a:off x="457200" y="304800"/>
            <a:ext cx="914400" cy="904875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3160" y="332656"/>
            <a:ext cx="7560840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ГБУ </a:t>
            </a:r>
            <a:r>
              <a:rPr lang="ru-RU" dirty="0"/>
              <a:t>ИМЦ Курортного района Санкт-Петербурга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Зачётная работа по курсу «Основы компьютерной грамотности 1 уровня»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r>
              <a:rPr lang="ru-RU" sz="2400" dirty="0"/>
              <a:t>                 </a:t>
            </a:r>
            <a:r>
              <a:rPr lang="ru-RU" sz="2400" dirty="0" smtClean="0"/>
              <a:t>       Ранняя весна</a:t>
            </a:r>
            <a:endParaRPr lang="ru-RU" sz="2400" dirty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/>
          </a:p>
          <a:p>
            <a:r>
              <a:rPr lang="ru-RU" sz="2400" dirty="0" smtClean="0"/>
              <a:t>Павлова Н. А.</a:t>
            </a:r>
            <a:endParaRPr lang="ru-RU" sz="2400" dirty="0"/>
          </a:p>
          <a:p>
            <a:r>
              <a:rPr lang="ru-RU" sz="2000" dirty="0" smtClean="0"/>
              <a:t>Воспитатель </a:t>
            </a:r>
            <a:r>
              <a:rPr lang="ru-RU" sz="2000" dirty="0"/>
              <a:t>ГБДОУ №26</a:t>
            </a:r>
          </a:p>
        </p:txBody>
      </p:sp>
    </p:spTree>
    <p:extLst>
      <p:ext uri="{BB962C8B-B14F-4D97-AF65-F5344CB8AC3E}">
        <p14:creationId xmlns:p14="http://schemas.microsoft.com/office/powerpoint/2010/main" val="74596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347048" cy="2095072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концу марта прилетают грачи- вестники весны. В народе говорят: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«Грач, зиму прогоняет», «Если грач на горе, то весна во дворе».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/>
              <a:t> </a:t>
            </a:r>
            <a:endParaRPr lang="ru-RU" sz="3200" dirty="0"/>
          </a:p>
        </p:txBody>
      </p:sp>
      <p:pic>
        <p:nvPicPr>
          <p:cNvPr id="4" name="Содержимое 3" descr="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91680" y="2571744"/>
            <a:ext cx="5373240" cy="3486890"/>
          </a:xfrm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ветлана\Pictures\весна\11 грачи_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«Ранняя весна»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500562" y="4429132"/>
            <a:ext cx="4286280" cy="2000264"/>
          </a:xfrm>
        </p:spPr>
        <p:txBody>
          <a:bodyPr/>
          <a:lstStyle/>
          <a:p>
            <a:r>
              <a:rPr lang="ru-RU" sz="3090" dirty="0" smtClean="0"/>
              <a:t>     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Павлова Н.А.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ГБДОУ №26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/>
          <a:lstStyle/>
          <a:p>
            <a:r>
              <a:rPr lang="ru-RU" sz="2400" dirty="0" smtClean="0"/>
              <a:t>Рыхлый снег на солнце тает,</a:t>
            </a:r>
          </a:p>
          <a:p>
            <a:pPr>
              <a:buNone/>
            </a:pPr>
            <a:r>
              <a:rPr lang="ru-RU" sz="2400" dirty="0" smtClean="0"/>
              <a:t>   Ветерок в ветвях играет,</a:t>
            </a:r>
          </a:p>
          <a:p>
            <a:pPr>
              <a:buNone/>
            </a:pPr>
            <a:r>
              <a:rPr lang="ru-RU" sz="2400" dirty="0" smtClean="0"/>
              <a:t>   Звонче птичьи голоса,</a:t>
            </a:r>
          </a:p>
          <a:p>
            <a:pPr>
              <a:buNone/>
            </a:pPr>
            <a:r>
              <a:rPr lang="ru-RU" sz="2400" dirty="0" smtClean="0"/>
              <a:t>    Значит, к нам пришла…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Тает снежок, ожил лужок.</a:t>
            </a:r>
            <a:br>
              <a:rPr lang="ru-RU" sz="2400" dirty="0" smtClean="0"/>
            </a:br>
            <a:r>
              <a:rPr lang="ru-RU" sz="2400" dirty="0" smtClean="0"/>
              <a:t>День прибывает.</a:t>
            </a:r>
            <a:br>
              <a:rPr lang="ru-RU" sz="2400" dirty="0" smtClean="0"/>
            </a:br>
            <a:r>
              <a:rPr lang="ru-RU" sz="2400" dirty="0" smtClean="0"/>
              <a:t>Когда это бывает?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1026" name="Picture 2" descr="C:\Users\Светлана\Pictures\1500716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07704" y="2996952"/>
            <a:ext cx="5127608" cy="3482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/>
          <a:lstStyle/>
          <a:p>
            <a:r>
              <a:rPr lang="ru-RU" sz="3520" dirty="0" smtClean="0"/>
              <a:t/>
            </a:r>
            <a:br>
              <a:rPr lang="ru-RU" sz="3520" dirty="0" smtClean="0"/>
            </a:br>
            <a:r>
              <a:rPr lang="ru-RU" sz="3520" dirty="0" smtClean="0"/>
              <a:t/>
            </a:r>
            <a:br>
              <a:rPr lang="ru-RU" sz="3520" dirty="0" smtClean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приходит с ласкою 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 своею сказкою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Волшебной палочкой взмахнёт,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лесу подснежник расцветёт.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vesna-protaliny-cvety-32b05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95736" y="2852936"/>
            <a:ext cx="4946322" cy="3091451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начинает таять снег, по земле бегут ручейки прилетают птицы, солнце греет теплее.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852" y="2040172"/>
            <a:ext cx="6715171" cy="4317786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1678"/>
          </a:xfrm>
          <a:ln>
            <a:solidFill>
              <a:srgbClr val="0070C0"/>
            </a:solidFill>
          </a:ln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Март-первый месяц весны.</a:t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народе его называют «капель».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357430"/>
            <a:ext cx="8115328" cy="3768733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начинает одолевать зиму. Рыхлеет снег, становится серым.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крыши свисают ледяные сосульки, блестя ,струится по ним вода и капает.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-----6666setwallsru-8230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6357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000">
        <p14:ripple/>
      </p:transition>
    </mc:Choice>
    <mc:Fallback xmlns="">
      <p:transition spd="slow"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месяц март называют «Утром весны».</a:t>
            </a:r>
            <a:b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accent1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поднимается выше и светит ярче, дни становятся длиннее, просыпаются насекомые, оживляются звери и птицы.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Светлана\Pictures\92763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27784" y="2719483"/>
            <a:ext cx="4801736" cy="38413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голубой узор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эколог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голубой узор</Template>
  <TotalTime>149</TotalTime>
  <Words>123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Times New Roman</vt:lpstr>
      <vt:lpstr>голубой узор</vt:lpstr>
      <vt:lpstr>экология</vt:lpstr>
      <vt:lpstr>Презентация PowerPoint</vt:lpstr>
      <vt:lpstr>Презентация «Ранняя весна»</vt:lpstr>
      <vt:lpstr>ЗАГАДКИ:</vt:lpstr>
      <vt:lpstr> Тает снежок, ожил лужок. День прибывает. Когда это бывает? </vt:lpstr>
      <vt:lpstr>  Она приходит с ласкою  И со своею сказкою Волшебной палочкой взмахнёт, В лесу подснежник расцветёт.  </vt:lpstr>
      <vt:lpstr>Весной начинает таять снег, по земле бегут ручейки прилетают птицы, солнце греет теплее.</vt:lpstr>
      <vt:lpstr>Март-первый месяц весны. В народе его называют «капель».</vt:lpstr>
      <vt:lpstr>Презентация PowerPoint</vt:lpstr>
      <vt:lpstr>  Еще месяц март называют «Утром весны». Солнце поднимается выше и светит ярче, дни становятся длиннее, просыпаются насекомые, оживляются звери и птицы. </vt:lpstr>
      <vt:lpstr>К концу марта прилетают грачи- вестники весны. В народе говорят:  «Грач, зиму прогоняет», «Если грач на горе, то весна во дворе». 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«Весна»</dc:title>
  <dc:creator>Светлана</dc:creator>
  <cp:lastModifiedBy>Сад 26</cp:lastModifiedBy>
  <cp:revision>17</cp:revision>
  <dcterms:created xsi:type="dcterms:W3CDTF">2019-03-17T12:34:50Z</dcterms:created>
  <dcterms:modified xsi:type="dcterms:W3CDTF">2019-03-19T10:12:34Z</dcterms:modified>
</cp:coreProperties>
</file>