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75" r:id="rId3"/>
    <p:sldId id="256" r:id="rId4"/>
    <p:sldId id="274" r:id="rId5"/>
    <p:sldId id="267" r:id="rId6"/>
    <p:sldId id="266" r:id="rId7"/>
    <p:sldId id="271" r:id="rId8"/>
    <p:sldId id="272" r:id="rId9"/>
    <p:sldId id="273" r:id="rId10"/>
    <p:sldId id="268" r:id="rId11"/>
    <p:sldId id="269" r:id="rId12"/>
    <p:sldId id="25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8C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455C7-4492-4515-8C3D-B63C5F6DD6A0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53791-7770-4DA9-8E8A-4E83BA962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DB7EC-F315-4852-9324-2DD7721F878A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AA404-4434-4299-AF05-6131AAC457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4E052-B1E9-49AE-B169-DF811976A9BF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4FFC3-D36B-4EBD-8955-2EBF6A0B4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66589-6ACB-4499-A11E-05F03785A748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85F87-3F9F-4BC7-9BE7-AD0F190AF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D8048-7B5A-407A-AEA2-DA7FCBBF6B37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A1A03-76CC-413F-A844-FBC910011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62949-EFD5-472B-B46C-B81BAE7C64F1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98C67-CC58-4B27-8721-B7C8767CDE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28172-7139-4E01-B985-7114EB47F54A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5F58D-BE4C-418D-8449-03AED10BA9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38D6E-5768-43B6-8572-0F1D82218BCF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ABFDA-2538-4C2D-B37E-B3F4AE21A2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B6590-350B-402F-AF0E-D8ACF47EA4B0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B5B57-7CA0-4AB6-99E7-0B85634B85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96EA2-E844-4EC1-A1AB-68A966ED272B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4C688-166D-4052-A633-7FD02790B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B24A8-3AF1-41CB-9A01-B3D8B14B8324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1E317-FA6D-4D8C-BFD4-7A0AAB379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F4EB0-42D6-4C2E-ABA0-B81D852F14D2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D12A7-0829-4CC3-8791-2E39D33BD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D0687-B131-485F-943F-3C07C355EB37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DC0B9-FF6D-4003-A7E9-28AF43583E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D4021-D0CC-4D8E-BD34-27485B32EA73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7F281-95F6-4CD3-AF2A-2D075CACE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6B6C2-0AC1-43C7-BA7D-2202CFF86D70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3B539-580B-4A98-8BFF-5EE555F3F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EC233-FC35-4D03-9755-98A605E5E323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DE3E3-3C31-4F73-93CF-88B5CD29D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6F187-ECE6-4BC4-A6FC-0FF03071C11D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449C9-1AB7-4CE9-9AC7-1D5F2B552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A0C31-02A0-48FA-B303-337E95E5C325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2C61F-9F36-44D9-9A42-E23A80F8E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48AEE-FE62-4C7F-8BFE-A24CBBBDF3E6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1DC09-0A39-4D8A-85C8-686489E08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64243-E928-4FEE-ADBD-71AB1EBB1A8D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E5A6A-0AE9-4869-A316-230AA83C5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E89A4-7E14-41CE-84BE-CBE920EAD3FD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70C26-2885-47D2-81F9-B010DE29E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00B61-09C7-48E5-AFFD-B86A24C58B04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9574B-0E6E-4138-A51C-D840EA7DA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325A58-4208-4469-A953-7037828AC725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FC3BDF-6638-4604-BC75-C5EDA3691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D2C5EB-EEF3-4F70-AB30-82E1B18DADC3}" type="datetimeFigureOut">
              <a:rPr lang="ru-RU"/>
              <a:pPr>
                <a:defRPr/>
              </a:pPr>
              <a:t>18.06.2020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914B76-8DE0-4B11-881D-97002A4072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86" r:id="rId9"/>
    <p:sldLayoutId id="2147483685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accent2"/>
                </a:solidFill>
                <a:latin typeface="Arial" charset="0"/>
              </a:rPr>
              <a:t>Презентация к уроку русского языка </a:t>
            </a:r>
            <a:r>
              <a:rPr lang="ru-RU" sz="3200" dirty="0" smtClean="0">
                <a:solidFill>
                  <a:schemeClr val="accent2"/>
                </a:solidFill>
                <a:latin typeface="Arial" charset="0"/>
              </a:rPr>
              <a:t>8кл</a:t>
            </a:r>
            <a:r>
              <a:rPr lang="ru-RU" sz="3200" dirty="0" smtClean="0">
                <a:solidFill>
                  <a:schemeClr val="accent2"/>
                </a:solidFill>
                <a:latin typeface="Arial" charset="0"/>
              </a:rPr>
              <a:t>.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>
          <a:xfrm>
            <a:off x="539553" y="1268761"/>
            <a:ext cx="7200800" cy="1224136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4000" dirty="0" smtClean="0">
                <a:solidFill>
                  <a:schemeClr val="accent2"/>
                </a:solidFill>
                <a:latin typeface="Arabic Typesetting" pitchFamily="66" charset="-78"/>
              </a:rPr>
              <a:t>Тема « Рецензия как жанр </a:t>
            </a:r>
            <a:r>
              <a:rPr lang="ru-RU" sz="4000" dirty="0" smtClean="0">
                <a:solidFill>
                  <a:schemeClr val="accent2"/>
                </a:solidFill>
                <a:latin typeface="Arabic Typesetting" pitchFamily="66" charset="-78"/>
              </a:rPr>
              <a:t>сочинения</a:t>
            </a:r>
            <a:r>
              <a:rPr lang="ru-RU" sz="4000" dirty="0" smtClean="0">
                <a:solidFill>
                  <a:srgbClr val="C00000"/>
                </a:solidFill>
                <a:latin typeface="Arabic Typesetting" pitchFamily="66" charset="-78"/>
              </a:rPr>
              <a:t>»</a:t>
            </a:r>
            <a:endParaRPr lang="ru-RU" sz="4000" dirty="0" smtClean="0">
              <a:solidFill>
                <a:srgbClr val="248C38"/>
              </a:solidFill>
              <a:latin typeface="Arabic Typesetting" pitchFamily="66" charset="-78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4000" dirty="0">
              <a:solidFill>
                <a:srgbClr val="248C38"/>
              </a:solidFill>
              <a:latin typeface="Arabic Typesetting" pitchFamily="66" charset="-78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4000" dirty="0" smtClean="0">
              <a:solidFill>
                <a:srgbClr val="248C38"/>
              </a:solidFill>
              <a:latin typeface="Arabic Typesetting" pitchFamily="66" charset="-78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4000" dirty="0" smtClean="0">
              <a:solidFill>
                <a:srgbClr val="248C38"/>
              </a:solidFill>
              <a:latin typeface="Arabic Typesetting" pitchFamily="66" charset="-78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dirty="0" smtClean="0">
              <a:solidFill>
                <a:srgbClr val="248C38"/>
              </a:solidFill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dirty="0" smtClean="0">
              <a:solidFill>
                <a:srgbClr val="248C38"/>
              </a:solidFill>
              <a:latin typeface="Arial" charset="0"/>
            </a:endParaRPr>
          </a:p>
          <a:p>
            <a:pPr algn="r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Arial" charset="0"/>
              </a:rPr>
              <a:t>.</a:t>
            </a:r>
            <a:endParaRPr lang="ru-RU" sz="2400" dirty="0" smtClean="0">
              <a:latin typeface="Arial" charset="0"/>
            </a:endParaRPr>
          </a:p>
          <a:p>
            <a:pPr algn="r"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solidFill>
                  <a:srgbClr val="C00000"/>
                </a:solidFill>
                <a:latin typeface="Arial" charset="0"/>
              </a:rPr>
              <a:t>                                                           2020 год</a:t>
            </a:r>
            <a:endParaRPr lang="ru-RU" sz="1800" dirty="0" smtClean="0">
              <a:solidFill>
                <a:srgbClr val="C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План рецензии</a:t>
            </a:r>
          </a:p>
        </p:txBody>
      </p:sp>
      <p:sp>
        <p:nvSpPr>
          <p:cNvPr id="33794" name="Объект 2"/>
          <p:cNvSpPr>
            <a:spLocks noGrp="1"/>
          </p:cNvSpPr>
          <p:nvPr>
            <p:ph idx="1"/>
          </p:nvPr>
        </p:nvSpPr>
        <p:spPr>
          <a:xfrm>
            <a:off x="468313" y="1125538"/>
            <a:ext cx="8136135" cy="4535710"/>
          </a:xfrm>
        </p:spPr>
        <p:txBody>
          <a:bodyPr/>
          <a:lstStyle/>
          <a:p>
            <a:pPr eaLnBrk="1" hangingPunct="1"/>
            <a:r>
              <a:rPr lang="ru-RU" b="1" dirty="0" smtClean="0"/>
              <a:t>Вступление</a:t>
            </a:r>
            <a:r>
              <a:rPr lang="ru-RU" dirty="0" smtClean="0"/>
              <a:t> (чему посвящено произведение, исходные данные об авторе и произведении, какова цель автора, какие задачи им ставятся)</a:t>
            </a:r>
          </a:p>
          <a:p>
            <a:pPr eaLnBrk="1" hangingPunct="1"/>
            <a:r>
              <a:rPr lang="ru-RU" b="1" dirty="0" smtClean="0"/>
              <a:t>Центральная часть </a:t>
            </a:r>
            <a:r>
              <a:rPr lang="ru-RU" dirty="0" smtClean="0"/>
              <a:t>(каково основное содержание произведения, основные проблемы, что удалось автору, есть ли недостатки, в чем они заключаются)</a:t>
            </a:r>
          </a:p>
          <a:p>
            <a:pPr eaLnBrk="1" hangingPunct="1"/>
            <a:r>
              <a:rPr lang="ru-RU" b="1" dirty="0" smtClean="0"/>
              <a:t>Заключение</a:t>
            </a:r>
            <a:r>
              <a:rPr lang="ru-RU" dirty="0" smtClean="0"/>
              <a:t> (вывод, общий итог сказанного)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4"/>
          <p:cNvSpPr txBox="1">
            <a:spLocks noChangeArrowheads="1"/>
          </p:cNvSpPr>
          <p:nvPr/>
        </p:nvSpPr>
        <p:spPr bwMode="auto">
          <a:xfrm>
            <a:off x="447675" y="280988"/>
            <a:ext cx="83010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 smtClean="0">
                <a:solidFill>
                  <a:srgbClr val="800000"/>
                </a:solidFill>
                <a:latin typeface="Times New Roman" pitchFamily="18" charset="0"/>
              </a:rPr>
              <a:t>Задание </a:t>
            </a:r>
            <a:r>
              <a:rPr lang="ru-RU" sz="2800" b="1" u="sng" smtClean="0">
                <a:solidFill>
                  <a:srgbClr val="800000"/>
                </a:solidFill>
                <a:latin typeface="Times New Roman" pitchFamily="18" charset="0"/>
              </a:rPr>
              <a:t>учащимся :</a:t>
            </a:r>
            <a:endParaRPr lang="ru-RU" sz="2800" b="1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50825" y="1341438"/>
            <a:ext cx="849788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800" b="1" i="1" dirty="0">
                <a:solidFill>
                  <a:srgbClr val="000000"/>
                </a:solidFill>
                <a:latin typeface="Times New Roman" pitchFamily="18" charset="0"/>
              </a:rPr>
              <a:t>	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</a:rPr>
              <a:t>Напишите рецензию на понравившуюся вам прочитанную книгу или просмотренный фильм, увиденный спектакль.</a:t>
            </a:r>
          </a:p>
          <a:p>
            <a:pPr algn="r"/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</a:rPr>
              <a:t>Напишите автора  (режиссера, постановщика) и название произведения.</a:t>
            </a:r>
          </a:p>
          <a:p>
            <a:pPr algn="r"/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</a:rPr>
              <a:t>Вспомните героев и их имена.</a:t>
            </a:r>
          </a:p>
          <a:p>
            <a:pPr algn="r"/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</a:rPr>
              <a:t>Подумайте, о чем хотел нам рассказать автор , на  что заставил обратить внимание.</a:t>
            </a:r>
          </a:p>
          <a:p>
            <a:pPr algn="r"/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</a:rPr>
              <a:t>Оцените выбранное произведение.</a:t>
            </a:r>
          </a:p>
        </p:txBody>
      </p:sp>
      <p:sp>
        <p:nvSpPr>
          <p:cNvPr id="23558" name="WordArt 6"/>
          <p:cNvSpPr>
            <a:spLocks noChangeArrowheads="1" noChangeShapeType="1" noTextEdit="1"/>
          </p:cNvSpPr>
          <p:nvPr/>
        </p:nvSpPr>
        <p:spPr bwMode="auto">
          <a:xfrm>
            <a:off x="2627313" y="4941888"/>
            <a:ext cx="4103687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noFill/>
                <a:round/>
                <a:headEnd/>
                <a:tailEnd/>
              </a:ln>
              <a:solidFill>
                <a:srgbClr val="80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  <p:bldP spid="2355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WordArt 4"/>
          <p:cNvSpPr>
            <a:spLocks noChangeArrowheads="1" noChangeShapeType="1" noTextEdit="1"/>
          </p:cNvSpPr>
          <p:nvPr/>
        </p:nvSpPr>
        <p:spPr bwMode="auto">
          <a:xfrm>
            <a:off x="2339975" y="260350"/>
            <a:ext cx="453548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Рецензия</a:t>
            </a:r>
          </a:p>
        </p:txBody>
      </p:sp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250825" y="1124744"/>
            <a:ext cx="871378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 dirty="0">
                <a:solidFill>
                  <a:srgbClr val="800000"/>
                </a:solidFill>
                <a:latin typeface="Times New Roman" pitchFamily="18" charset="0"/>
              </a:rPr>
              <a:t>     Рецензия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 – отзыв, письменный разбор, содержащий критическую оценку научного, научно-популярного, художественного произведения, спектакля, концерта, кинофильма.(Из Толкового словаря).</a:t>
            </a:r>
          </a:p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     Рецензент 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</a:rPr>
              <a:t>не должен подробно пересказывать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содержание прочитанного или увиденного, он должен </a:t>
            </a: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</a:rPr>
              <a:t>показать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рецензируемое произведение так, чтобы читатель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</a:rPr>
              <a:t>понял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его тему, идейную направленность, почувствовал характер героев, их настроение. </a:t>
            </a:r>
          </a:p>
          <a:p>
            <a:pPr algn="just"/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     В рецензии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</a:rPr>
              <a:t>отмечаются художественные особенности произведения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, особенности его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</a:rPr>
              <a:t>построения,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</a:rPr>
              <a:t> особенности </a:t>
            </a:r>
            <a:r>
              <a:rPr lang="ru-RU" sz="2400" b="1" i="1" dirty="0">
                <a:solidFill>
                  <a:srgbClr val="000000"/>
                </a:solidFill>
                <a:latin typeface="Times New Roman" pitchFamily="18" charset="0"/>
              </a:rPr>
              <a:t>авторского языка.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Запишите и запомните новые для вас слова и понятия! </a:t>
            </a:r>
            <a:br>
              <a:rPr lang="ru-RU" smtClean="0"/>
            </a:b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endParaRPr lang="ru-RU" b="1" dirty="0" smtClean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b="1" dirty="0" smtClean="0"/>
              <a:t>Рецензировать </a:t>
            </a:r>
            <a:r>
              <a:rPr lang="ru-RU" b="1" dirty="0"/>
              <a:t>-</a:t>
            </a:r>
            <a:r>
              <a:rPr lang="ru-RU" dirty="0"/>
              <a:t> значит писать рецензию; </a:t>
            </a:r>
            <a:r>
              <a:rPr lang="ru-RU" b="1" dirty="0"/>
              <a:t>рецензент </a:t>
            </a:r>
            <a:r>
              <a:rPr lang="ru-RU" dirty="0"/>
              <a:t>- автор рецензии</a:t>
            </a:r>
            <a:r>
              <a:rPr lang="ru-RU" dirty="0" smtClean="0"/>
              <a:t>;</a:t>
            </a:r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b="1" dirty="0" smtClean="0"/>
              <a:t>рецензируемое </a:t>
            </a:r>
            <a:r>
              <a:rPr lang="ru-RU" b="1" dirty="0"/>
              <a:t>произведение </a:t>
            </a:r>
            <a:r>
              <a:rPr lang="ru-RU" dirty="0"/>
              <a:t>- произведение, на которое пишется рецензия.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 чем отличие?</a:t>
            </a:r>
          </a:p>
        </p:txBody>
      </p:sp>
      <p:graphicFrame>
        <p:nvGraphicFramePr>
          <p:cNvPr id="4" name="Group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726151"/>
              </p:ext>
            </p:extLst>
          </p:nvPr>
        </p:nvGraphicFramePr>
        <p:xfrm>
          <a:off x="1403350" y="1844675"/>
          <a:ext cx="6096000" cy="3024485"/>
        </p:xfrm>
        <a:graphic>
          <a:graphicData uri="http://schemas.openxmlformats.org/drawingml/2006/table">
            <a:tbl>
              <a:tblPr/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795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</a:rPr>
                        <a:t>Рецензия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</a:rPr>
                        <a:t>Отзыв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</a:rPr>
                        <a:t>Эссе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49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</a:rPr>
                        <a:t>Анализ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</a:rPr>
                        <a:t>произведения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</a:rPr>
                        <a:t>Общая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</a:rPr>
                        <a:t>оценка произведения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omic Sans MS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</a:rPr>
                        <a:t>Впечатления и раздумья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Comic Sans MS" pitchFamily="66" charset="0"/>
                        </a:rPr>
                        <a:t>автора, вызванные восприятием произведения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Требования к написанию рецензии: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i="1" dirty="0" smtClean="0"/>
              <a:t>Хорошее знание </a:t>
            </a:r>
            <a:r>
              <a:rPr lang="ru-RU" dirty="0" smtClean="0"/>
              <a:t>того, о чем будет писаться в рецензии;</a:t>
            </a:r>
          </a:p>
          <a:p>
            <a:pPr eaLnBrk="1" hangingPunct="1"/>
            <a:r>
              <a:rPr lang="ru-RU" dirty="0" smtClean="0"/>
              <a:t>В рецензии надо </a:t>
            </a:r>
            <a:r>
              <a:rPr lang="ru-RU" i="1" dirty="0" smtClean="0"/>
              <a:t>отразить тему, идею, характер героев и их настроение;</a:t>
            </a:r>
          </a:p>
          <a:p>
            <a:pPr eaLnBrk="1" hangingPunct="1"/>
            <a:r>
              <a:rPr lang="ru-RU" dirty="0" smtClean="0"/>
              <a:t>Дать </a:t>
            </a:r>
            <a:r>
              <a:rPr lang="ru-RU" i="1" dirty="0" smtClean="0"/>
              <a:t>анализ произведения</a:t>
            </a:r>
            <a:r>
              <a:rPr lang="ru-RU" dirty="0" smtClean="0"/>
              <a:t> и высказать, обосновать его </a:t>
            </a:r>
            <a:r>
              <a:rPr lang="ru-RU" i="1" dirty="0" smtClean="0"/>
              <a:t>оценку</a:t>
            </a:r>
            <a:r>
              <a:rPr lang="ru-RU" dirty="0" smtClean="0"/>
              <a:t>;</a:t>
            </a:r>
          </a:p>
          <a:p>
            <a:pPr eaLnBrk="1" hangingPunct="1"/>
            <a:r>
              <a:rPr lang="ru-RU" b="1" dirty="0" smtClean="0"/>
              <a:t>Не нужен </a:t>
            </a:r>
            <a:r>
              <a:rPr lang="ru-RU" dirty="0" smtClean="0"/>
              <a:t>подробный пересказ произведения.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Задачи рецензии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650" y="1700213"/>
            <a:ext cx="7488238" cy="35401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u="sng" dirty="0">
                <a:latin typeface="+mn-lt"/>
                <a:cs typeface="+mn-cs"/>
              </a:rPr>
              <a:t>Информативная.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u="sng" dirty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В рецензии содержатся сведения о выходе в свет того или иного произведения.  Это, как правило, вступление к рецензии. Вступление может сразу же обращать к личности писателя, тогда сведения о книге содержатся в подзаголовке рецензии.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Задачи рецензии</a:t>
            </a:r>
          </a:p>
        </p:txBody>
      </p:sp>
      <p:sp>
        <p:nvSpPr>
          <p:cNvPr id="30722" name="Прямоугольник 2"/>
          <p:cNvSpPr>
            <a:spLocks noChangeArrowheads="1"/>
          </p:cNvSpPr>
          <p:nvPr/>
        </p:nvSpPr>
        <p:spPr bwMode="auto">
          <a:xfrm>
            <a:off x="755650" y="1222375"/>
            <a:ext cx="820896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 u="sng" dirty="0"/>
              <a:t>2. Критическая.</a:t>
            </a:r>
          </a:p>
          <a:p>
            <a:pPr algn="just"/>
            <a:endParaRPr lang="ru-RU" sz="2400" b="1" u="sng" dirty="0"/>
          </a:p>
          <a:p>
            <a:pPr algn="just"/>
            <a:r>
              <a:rPr lang="ru-RU" sz="2000" dirty="0"/>
              <a:t> В основной части рецензии автор разбирает, </a:t>
            </a:r>
            <a:r>
              <a:rPr lang="ru-RU" sz="2000" b="1" dirty="0"/>
              <a:t>истолковывает</a:t>
            </a:r>
            <a:r>
              <a:rPr lang="ru-RU" sz="2000" dirty="0"/>
              <a:t> ее нравственно-философское содержание, </a:t>
            </a:r>
            <a:r>
              <a:rPr lang="ru-RU" sz="2000" b="1" dirty="0"/>
              <a:t>анализирует</a:t>
            </a:r>
            <a:r>
              <a:rPr lang="ru-RU" sz="2000" dirty="0"/>
              <a:t> события, компоненты формы (сюжет, композицию, систему действующих лиц, язык произведения). Причем необязательно рассматривать все аспекты содержания и формы. Можно </a:t>
            </a:r>
            <a:r>
              <a:rPr lang="ru-RU" sz="2000" b="1" dirty="0"/>
              <a:t>затронуть</a:t>
            </a:r>
            <a:r>
              <a:rPr lang="ru-RU" sz="2000" dirty="0"/>
              <a:t> лишь те, которые наиболее </a:t>
            </a:r>
            <a:r>
              <a:rPr lang="ru-RU" sz="2000" b="1" dirty="0"/>
              <a:t>существенны.</a:t>
            </a:r>
            <a:r>
              <a:rPr lang="ru-RU" sz="2000" dirty="0"/>
              <a:t> </a:t>
            </a:r>
          </a:p>
          <a:p>
            <a:pPr algn="just"/>
            <a:r>
              <a:rPr lang="ru-RU" sz="2000" dirty="0"/>
              <a:t>Главное же в рецензии - выявить </a:t>
            </a:r>
            <a:r>
              <a:rPr lang="ru-RU" sz="2000" b="1" dirty="0"/>
              <a:t>авторскую позицию</a:t>
            </a:r>
            <a:r>
              <a:rPr lang="ru-RU" sz="2000" dirty="0"/>
              <a:t>, попытаться проникнуть в замысел написанного. Вот почему рецензия предполагает и </a:t>
            </a:r>
            <a:r>
              <a:rPr lang="ru-RU" sz="2000" b="1" dirty="0"/>
              <a:t>активное цитирование</a:t>
            </a:r>
            <a:r>
              <a:rPr lang="ru-RU" sz="2000" dirty="0"/>
              <a:t>, и привлечение эпизодов текста, и обращение к образам главных героев.</a:t>
            </a:r>
          </a:p>
          <a:p>
            <a:pPr algn="just"/>
            <a:r>
              <a:rPr lang="ru-RU" sz="2000" dirty="0"/>
              <a:t>Необходимо, чтобы в рецензии было определено </a:t>
            </a:r>
            <a:r>
              <a:rPr lang="ru-RU" sz="2000" b="1" dirty="0"/>
              <a:t>место произведения </a:t>
            </a:r>
            <a:r>
              <a:rPr lang="ru-RU" sz="2000" dirty="0"/>
              <a:t>в общем, литературном процессе или в творчестве указанного писателя.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Задачи рецензии</a:t>
            </a:r>
          </a:p>
        </p:txBody>
      </p:sp>
      <p:sp>
        <p:nvSpPr>
          <p:cNvPr id="31746" name="Прямоугольник 2"/>
          <p:cNvSpPr>
            <a:spLocks noChangeArrowheads="1"/>
          </p:cNvSpPr>
          <p:nvPr/>
        </p:nvSpPr>
        <p:spPr bwMode="auto">
          <a:xfrm>
            <a:off x="323850" y="1582738"/>
            <a:ext cx="84963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 u="sng" dirty="0"/>
              <a:t>3. Оценка прочитанного.</a:t>
            </a:r>
          </a:p>
          <a:p>
            <a:pPr algn="just"/>
            <a:endParaRPr lang="ru-RU" sz="2800" b="1" u="sng" dirty="0"/>
          </a:p>
          <a:p>
            <a:pPr algn="just"/>
            <a:r>
              <a:rPr lang="ru-RU" sz="2400" dirty="0"/>
              <a:t>Рецензент, человек со своими взглядами, жизненным и читательским опытом, эстетическим вкусом, не только пытается уловить авторский замысел, но и </a:t>
            </a:r>
            <a:r>
              <a:rPr lang="ru-RU" sz="2400" b="1" dirty="0"/>
              <a:t>высказать свою точку зрения</a:t>
            </a:r>
            <a:r>
              <a:rPr lang="ru-RU" sz="2400" dirty="0"/>
              <a:t>. Наличие собственной читательской позиции - непременное требование жанра.</a:t>
            </a:r>
          </a:p>
          <a:p>
            <a:pPr algn="just"/>
            <a:r>
              <a:rPr lang="ru-RU" sz="2400" dirty="0"/>
              <a:t>В заключении рецензент </a:t>
            </a:r>
            <a:r>
              <a:rPr lang="ru-RU" sz="2400" b="1" dirty="0"/>
              <a:t>привлекает внимание</a:t>
            </a:r>
            <a:r>
              <a:rPr lang="ru-RU" sz="2400" dirty="0"/>
              <a:t> к прочитанному, это также задача жанра. Он указывает, к кому обращено произведение, почему его необходимо прочитать.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 типу речи рецензия – </a:t>
            </a:r>
            <a:r>
              <a:rPr lang="ru-RU" b="1" dirty="0" smtClean="0"/>
              <a:t>рассуждение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Речь: книжная, часто научная, сдержанная по тону, лишенная особой экспрессии</a:t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4-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шаблон4-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473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Arabic Typesetting</vt:lpstr>
      <vt:lpstr>Arial</vt:lpstr>
      <vt:lpstr>Calibri</vt:lpstr>
      <vt:lpstr>Comic Sans MS</vt:lpstr>
      <vt:lpstr>Times New Roman</vt:lpstr>
      <vt:lpstr>шаблон4-5</vt:lpstr>
      <vt:lpstr>1_шаблон4-5</vt:lpstr>
      <vt:lpstr>Презентация к уроку русского языка 8кл.</vt:lpstr>
      <vt:lpstr>Презентация PowerPoint</vt:lpstr>
      <vt:lpstr> Запишите и запомните новые для вас слова и понятия!  </vt:lpstr>
      <vt:lpstr>В чем отличие?</vt:lpstr>
      <vt:lpstr>Требования к написанию рецензии:</vt:lpstr>
      <vt:lpstr>Задачи рецензии</vt:lpstr>
      <vt:lpstr>Задачи рецензии</vt:lpstr>
      <vt:lpstr>Задачи рецензии</vt:lpstr>
      <vt:lpstr>По типу речи рецензия – рассуждение Речь: книжная, часто научная, сдержанная по тону, лишенная особой экспрессии </vt:lpstr>
      <vt:lpstr>План рецензии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Пользователь Windows</cp:lastModifiedBy>
  <cp:revision>14</cp:revision>
  <dcterms:created xsi:type="dcterms:W3CDTF">2012-07-03T17:20:46Z</dcterms:created>
  <dcterms:modified xsi:type="dcterms:W3CDTF">2020-06-18T10:36:52Z</dcterms:modified>
</cp:coreProperties>
</file>