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84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5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 cstate="print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08FA16F4-B2B8-4852-8078-73B3FF2E82FF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6425D68-25D1-4948-AD2C-3F18AF1922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87426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A16F4-B2B8-4852-8078-73B3FF2E82FF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25D68-25D1-4948-AD2C-3F18AF1922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0972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A16F4-B2B8-4852-8078-73B3FF2E82FF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25D68-25D1-4948-AD2C-3F18AF1922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5500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A16F4-B2B8-4852-8078-73B3FF2E82FF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25D68-25D1-4948-AD2C-3F18AF1922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556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 cstate="print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08FA16F4-B2B8-4852-8078-73B3FF2E82FF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36425D68-25D1-4948-AD2C-3F18AF1922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0237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A16F4-B2B8-4852-8078-73B3FF2E82FF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25D68-25D1-4948-AD2C-3F18AF1922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2098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A16F4-B2B8-4852-8078-73B3FF2E82FF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25D68-25D1-4948-AD2C-3F18AF1922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0253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A16F4-B2B8-4852-8078-73B3FF2E82FF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25D68-25D1-4948-AD2C-3F18AF1922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847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A16F4-B2B8-4852-8078-73B3FF2E82FF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25D68-25D1-4948-AD2C-3F18AF1922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576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A16F4-B2B8-4852-8078-73B3FF2E82FF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6425D68-25D1-4948-AD2C-3F18AF1922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02739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08FA16F4-B2B8-4852-8078-73B3FF2E82FF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6425D68-25D1-4948-AD2C-3F18AF1922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83701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8FA16F4-B2B8-4852-8078-73B3FF2E82FF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6425D68-25D1-4948-AD2C-3F18AF1922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0523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63970" y="1045632"/>
            <a:ext cx="9068586" cy="2590800"/>
          </a:xfrm>
        </p:spPr>
        <p:txBody>
          <a:bodyPr/>
          <a:lstStyle/>
          <a:p>
            <a:r>
              <a:rPr lang="ru-RU" sz="6000" b="1" i="1" dirty="0" smtClean="0">
                <a:solidFill>
                  <a:srgbClr val="FF0000"/>
                </a:solidFill>
              </a:rPr>
              <a:t>П</a:t>
            </a:r>
            <a:r>
              <a:rPr lang="ru-RU" sz="6000" b="1" i="1" dirty="0" smtClean="0">
                <a:solidFill>
                  <a:srgbClr val="F18417"/>
                </a:solidFill>
              </a:rPr>
              <a:t>р</a:t>
            </a:r>
            <a:r>
              <a:rPr lang="ru-RU" sz="6000" b="1" i="1" dirty="0" smtClean="0">
                <a:solidFill>
                  <a:srgbClr val="FFC000"/>
                </a:solidFill>
              </a:rPr>
              <a:t>о</a:t>
            </a:r>
            <a:r>
              <a:rPr lang="ru-RU" sz="6000" b="1" i="1" dirty="0" smtClean="0">
                <a:solidFill>
                  <a:schemeClr val="accent5">
                    <a:lumMod val="75000"/>
                  </a:schemeClr>
                </a:solidFill>
              </a:rPr>
              <a:t>е</a:t>
            </a:r>
            <a:r>
              <a:rPr lang="ru-RU" sz="6000" b="1" i="1" dirty="0" smtClean="0">
                <a:solidFill>
                  <a:schemeClr val="accent2">
                    <a:lumMod val="75000"/>
                  </a:schemeClr>
                </a:solidFill>
              </a:rPr>
              <a:t>к</a:t>
            </a:r>
            <a:r>
              <a:rPr lang="ru-RU" sz="6000" b="1" i="1" dirty="0" smtClean="0">
                <a:solidFill>
                  <a:schemeClr val="accent2">
                    <a:lumMod val="50000"/>
                  </a:schemeClr>
                </a:solidFill>
              </a:rPr>
              <a:t>т</a:t>
            </a:r>
            <a:r>
              <a:rPr lang="ru-RU" sz="6000" b="1" i="1" dirty="0" smtClean="0">
                <a:solidFill>
                  <a:srgbClr val="7030A0"/>
                </a:solidFill>
              </a:rPr>
              <a:t>:</a:t>
            </a:r>
            <a:r>
              <a:rPr lang="ru-RU" sz="6000" b="1" i="1" dirty="0" smtClean="0"/>
              <a:t> </a:t>
            </a:r>
            <a:br>
              <a:rPr lang="ru-RU" sz="6000" b="1" i="1" dirty="0" smtClean="0"/>
            </a:br>
            <a:r>
              <a:rPr lang="ru-RU" sz="6000" b="1" i="1" dirty="0" smtClean="0">
                <a:solidFill>
                  <a:schemeClr val="accent5"/>
                </a:solidFill>
              </a:rPr>
              <a:t>«ёлочная игрушка»</a:t>
            </a:r>
            <a:endParaRPr lang="ru-RU" sz="6000" b="1" i="1" dirty="0">
              <a:solidFill>
                <a:schemeClr val="accent5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3377" y="3275827"/>
            <a:ext cx="9070848" cy="721210"/>
          </a:xfrm>
        </p:spPr>
        <p:txBody>
          <a:bodyPr>
            <a:noAutofit/>
          </a:bodyPr>
          <a:lstStyle/>
          <a:p>
            <a:r>
              <a:rPr lang="ru-RU" sz="1800" i="1" dirty="0" smtClean="0"/>
              <a:t>Проект по взаимодействию с семьей.</a:t>
            </a:r>
            <a:br>
              <a:rPr lang="ru-RU" sz="1800" i="1" dirty="0" smtClean="0"/>
            </a:br>
            <a:r>
              <a:rPr lang="ru-RU" sz="1800" i="1" dirty="0" smtClean="0"/>
              <a:t>.</a:t>
            </a:r>
            <a:br>
              <a:rPr lang="ru-RU" sz="1800" i="1" dirty="0" smtClean="0"/>
            </a:br>
            <a:r>
              <a:rPr lang="ru-RU" sz="1800" i="1" dirty="0" smtClean="0"/>
              <a:t>                                                           </a:t>
            </a:r>
            <a:endParaRPr lang="ru-RU" sz="1800" i="1" dirty="0"/>
          </a:p>
        </p:txBody>
      </p:sp>
    </p:spTree>
    <p:extLst>
      <p:ext uri="{BB962C8B-B14F-4D97-AF65-F5344CB8AC3E}">
        <p14:creationId xmlns:p14="http://schemas.microsoft.com/office/powerpoint/2010/main" val="1688566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5330"/>
            <a:ext cx="12192000" cy="685176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99854" y="6234"/>
            <a:ext cx="10058400" cy="1371600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                 </a:t>
            </a:r>
            <a:r>
              <a:rPr lang="ru-RU" b="1" i="1" dirty="0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Актуальность темы</a:t>
            </a:r>
            <a:endParaRPr lang="ru-RU" b="1" i="1" dirty="0">
              <a:solidFill>
                <a:schemeClr val="accent5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88327" y="1233054"/>
            <a:ext cx="8451272" cy="52647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Время Новогодних праздников – это время волшебства и </a:t>
            </a:r>
            <a: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b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таинственных 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превращений, время красивой, доброй </a:t>
            </a:r>
            <a: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сказки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которая приходит в каждый дом. Все и старшие, и </a:t>
            </a:r>
            <a: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малыши 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ждут с нетерпением встречи нового года, и </a:t>
            </a:r>
            <a: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каждая 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семья занята предновогодними хлопотами, </a:t>
            </a:r>
            <a: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покупками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Яркие, красочно сверкающие витрины </a:t>
            </a:r>
            <a: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магазинов 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приглашают нас приобрести новогодние </a:t>
            </a:r>
            <a: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товары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а ведь когда то самым дорогим и желанным </a:t>
            </a:r>
            <a: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украшением 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считалась игрушка, сделанная своими </a:t>
            </a:r>
            <a: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руками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Процесс изготовления игрушек объединял, </a:t>
            </a:r>
            <a: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сплачивал 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всю семью, каждый старался сделать, </a:t>
            </a:r>
            <a: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что 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то особенное, неповторимое для украшения </a:t>
            </a:r>
            <a: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своего 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 и елки. В нашей группе волшебным </a:t>
            </a:r>
            <a: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образом </a:t>
            </a:r>
            <a:r>
              <a:rPr lang="ru-RU" sz="2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исчезли все елочные игрушки.</a:t>
            </a:r>
          </a:p>
        </p:txBody>
      </p:sp>
    </p:spTree>
    <p:extLst>
      <p:ext uri="{BB962C8B-B14F-4D97-AF65-F5344CB8AC3E}">
        <p14:creationId xmlns:p14="http://schemas.microsoft.com/office/powerpoint/2010/main" val="565466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084"/>
            <a:ext cx="12192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55964" y="1161011"/>
            <a:ext cx="10557163" cy="461633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200" b="1" i="1" dirty="0" smtClean="0"/>
              <a:t>Цель: </a:t>
            </a:r>
            <a:r>
              <a:rPr lang="ru-RU" sz="2200" b="1" i="1" dirty="0"/>
              <a:t>Вызвать у детей интерес к истории Новогодней  игрушки и желание самостоятельно изготавливать и украшать ими не только детский сад, но и свои квартиры совместно с родителями</a:t>
            </a:r>
            <a:r>
              <a:rPr lang="ru-RU" sz="2200" b="1" i="1" dirty="0" smtClean="0"/>
              <a:t>.</a:t>
            </a:r>
          </a:p>
          <a:p>
            <a:pPr marL="0" indent="0">
              <a:buNone/>
            </a:pPr>
            <a:endParaRPr lang="ru-RU" sz="2200" b="1" i="1" dirty="0"/>
          </a:p>
          <a:p>
            <a:pPr marL="0" indent="0">
              <a:buNone/>
            </a:pPr>
            <a:r>
              <a:rPr lang="ru-RU" sz="2200" b="1" i="1" dirty="0" smtClean="0"/>
              <a:t>Задачи:</a:t>
            </a:r>
          </a:p>
          <a:p>
            <a:pPr lvl="0"/>
            <a:r>
              <a:rPr lang="ru-RU" sz="2200" b="1" i="1" dirty="0"/>
              <a:t>Познакомить детей с разнообразием елочных игрушек и традицией украшать новогоднюю елку. </a:t>
            </a:r>
          </a:p>
          <a:p>
            <a:pPr lvl="0"/>
            <a:r>
              <a:rPr lang="ru-RU" sz="2200" b="1" i="1" dirty="0" smtClean="0"/>
              <a:t>Развивать </a:t>
            </a:r>
            <a:r>
              <a:rPr lang="ru-RU" sz="2200" b="1" i="1" dirty="0"/>
              <a:t>художественно – эстетические способности, умения и навыки в продуктивных видах деятельности. </a:t>
            </a:r>
          </a:p>
          <a:p>
            <a:pPr lvl="0"/>
            <a:r>
              <a:rPr lang="ru-RU" sz="2200" b="1" i="1" dirty="0" smtClean="0"/>
              <a:t>Способствовать </a:t>
            </a:r>
            <a:r>
              <a:rPr lang="ru-RU" sz="2200" b="1" i="1" dirty="0"/>
              <a:t>активному вовлечению родителей в совместную деятельность  с ребенком в условиях семьи и детского сада. </a:t>
            </a:r>
          </a:p>
          <a:p>
            <a:pPr lvl="0"/>
            <a:r>
              <a:rPr lang="ru-RU" sz="2200" b="1" i="1" dirty="0" smtClean="0"/>
              <a:t>Формировать </a:t>
            </a:r>
            <a:r>
              <a:rPr lang="ru-RU" sz="2200" b="1" i="1" dirty="0"/>
              <a:t>коммуникативные навыки детей, умение поддержать доброжелательное отношение друг к другу. </a:t>
            </a:r>
          </a:p>
          <a:p>
            <a:pPr lvl="0"/>
            <a:r>
              <a:rPr lang="ru-RU" sz="2200" b="1" i="1" dirty="0" smtClean="0"/>
              <a:t>Развивать </a:t>
            </a:r>
            <a:r>
              <a:rPr lang="ru-RU" sz="2200" b="1" i="1" dirty="0"/>
              <a:t>связную речь, расширять словарный запас детей.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0218" y="-91440"/>
            <a:ext cx="10058400" cy="1371600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Цель и задачи проекта 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02605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54582" y="171540"/>
            <a:ext cx="4558145" cy="1371600"/>
          </a:xfrm>
        </p:spPr>
        <p:txBody>
          <a:bodyPr/>
          <a:lstStyle/>
          <a:p>
            <a:r>
              <a:rPr lang="ru-RU" b="1" i="1" dirty="0" smtClean="0">
                <a:solidFill>
                  <a:schemeClr val="tx1"/>
                </a:solidFill>
              </a:rPr>
              <a:t>О проекте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7310" y="1147157"/>
            <a:ext cx="10058400" cy="39319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i="1" u="sng" dirty="0" smtClean="0"/>
              <a:t>Проект проводится в подготовительной группе (дети 6-7 лет)</a:t>
            </a:r>
            <a:br>
              <a:rPr lang="ru-RU" sz="2000" i="1" u="sng" dirty="0" smtClean="0"/>
            </a:br>
            <a:r>
              <a:rPr lang="ru-RU" sz="2000" i="1" u="sng" dirty="0" smtClean="0"/>
              <a:t>Участники проекта</a:t>
            </a:r>
            <a:r>
              <a:rPr lang="ru-RU" sz="2000" i="1" dirty="0" smtClean="0"/>
              <a:t>: педагоги, дети, родители.</a:t>
            </a:r>
            <a:br>
              <a:rPr lang="ru-RU" sz="2000" i="1" dirty="0" smtClean="0"/>
            </a:br>
            <a:r>
              <a:rPr lang="ru-RU" sz="2000" i="1" u="sng" dirty="0" smtClean="0"/>
              <a:t>Ответственные: </a:t>
            </a:r>
            <a:r>
              <a:rPr lang="ru-RU" sz="2000" i="1" dirty="0" smtClean="0"/>
              <a:t>воспитатели группы.</a:t>
            </a:r>
            <a:br>
              <a:rPr lang="ru-RU" sz="2000" i="1" dirty="0" smtClean="0"/>
            </a:br>
            <a:r>
              <a:rPr lang="ru-RU" sz="2000" i="1" u="sng" dirty="0" smtClean="0"/>
              <a:t>Тип проекта: </a:t>
            </a:r>
            <a:r>
              <a:rPr lang="ru-RU" sz="2000" i="1" dirty="0" smtClean="0"/>
              <a:t>краткосрочный (2 недели).</a:t>
            </a:r>
            <a:br>
              <a:rPr lang="ru-RU" sz="2000" i="1" dirty="0" smtClean="0"/>
            </a:br>
            <a:r>
              <a:rPr lang="ru-RU" sz="2000" i="1" u="sng" dirty="0" smtClean="0"/>
              <a:t>Предполагаемые результаты проекта:</a:t>
            </a: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i="1" dirty="0" smtClean="0"/>
              <a:t> </a:t>
            </a:r>
            <a:r>
              <a:rPr lang="ru-RU" sz="2000" i="1" u="sng" dirty="0" smtClean="0"/>
              <a:t>Для детей: </a:t>
            </a:r>
            <a:r>
              <a:rPr lang="ru-RU" sz="2000" i="1" dirty="0" smtClean="0"/>
              <a:t>Развитие и умение изготавливать игрушки своими руками.</a:t>
            </a:r>
            <a:br>
              <a:rPr lang="ru-RU" sz="2000" i="1" dirty="0" smtClean="0"/>
            </a:br>
            <a:r>
              <a:rPr lang="ru-RU" sz="2000" i="1" dirty="0" smtClean="0"/>
              <a:t> </a:t>
            </a:r>
            <a:r>
              <a:rPr lang="ru-RU" sz="2000" i="1" u="sng" dirty="0" smtClean="0"/>
              <a:t>Для родителей: </a:t>
            </a:r>
            <a:r>
              <a:rPr lang="ru-RU" sz="2000" i="1" dirty="0"/>
              <a:t>Активное участие родителей в жизни детского сада. Рост уровня осведомленности родителей о деятельности </a:t>
            </a:r>
            <a:r>
              <a:rPr lang="ru-RU" sz="2000" i="1" dirty="0" smtClean="0"/>
              <a:t>ДОО, а так же </a:t>
            </a:r>
            <a:r>
              <a:rPr lang="ru-RU" sz="2000" i="1" dirty="0"/>
              <a:t>помощь детям в подборе информации, участие в выставке детских работ</a:t>
            </a:r>
            <a:r>
              <a:rPr lang="ru-RU" sz="2000" i="1" dirty="0" smtClean="0"/>
              <a:t>.</a:t>
            </a:r>
            <a:r>
              <a:rPr lang="ru-RU" sz="2000" i="1" dirty="0"/>
              <a:t/>
            </a:r>
            <a:br>
              <a:rPr lang="ru-RU" sz="2000" i="1" dirty="0"/>
            </a:br>
            <a:r>
              <a:rPr lang="ru-RU" sz="2000" i="1" u="sng" dirty="0" smtClean="0"/>
              <a:t>Для педагогов: </a:t>
            </a:r>
            <a:r>
              <a:rPr lang="ru-RU" sz="2000" i="1" dirty="0"/>
              <a:t>Взаимодействие с семьями </a:t>
            </a:r>
            <a:r>
              <a:rPr lang="ru-RU" sz="2000" i="1" dirty="0" smtClean="0"/>
              <a:t>воспитанников, а так же </a:t>
            </a:r>
            <a:r>
              <a:rPr lang="ru-RU" sz="2000" i="1" dirty="0"/>
              <a:t>организация выставки работ</a:t>
            </a:r>
            <a:endParaRPr lang="ru-RU" sz="2000" i="1" dirty="0" smtClean="0"/>
          </a:p>
        </p:txBody>
      </p:sp>
    </p:spTree>
    <p:extLst>
      <p:ext uri="{BB962C8B-B14F-4D97-AF65-F5344CB8AC3E}">
        <p14:creationId xmlns:p14="http://schemas.microsoft.com/office/powerpoint/2010/main" val="30766364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8037" y="116121"/>
            <a:ext cx="7204363" cy="13716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Реализация проекта 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2298934"/>
              </p:ext>
            </p:extLst>
          </p:nvPr>
        </p:nvGraphicFramePr>
        <p:xfrm>
          <a:off x="928255" y="1603841"/>
          <a:ext cx="10695710" cy="4506013"/>
        </p:xfrm>
        <a:graphic>
          <a:graphicData uri="http://schemas.openxmlformats.org/drawingml/2006/table">
            <a:tbl>
              <a:tblPr firstRow="1" firstCol="1" bandRow="1"/>
              <a:tblGrid>
                <a:gridCol w="928254">
                  <a:extLst>
                    <a:ext uri="{9D8B030D-6E8A-4147-A177-3AD203B41FA5}">
                      <a16:colId xmlns:a16="http://schemas.microsoft.com/office/drawing/2014/main" xmlns="" val="1797993793"/>
                    </a:ext>
                  </a:extLst>
                </a:gridCol>
                <a:gridCol w="3285554">
                  <a:extLst>
                    <a:ext uri="{9D8B030D-6E8A-4147-A177-3AD203B41FA5}">
                      <a16:colId xmlns:a16="http://schemas.microsoft.com/office/drawing/2014/main" xmlns="" val="1908847099"/>
                    </a:ext>
                  </a:extLst>
                </a:gridCol>
                <a:gridCol w="3403284">
                  <a:extLst>
                    <a:ext uri="{9D8B030D-6E8A-4147-A177-3AD203B41FA5}">
                      <a16:colId xmlns:a16="http://schemas.microsoft.com/office/drawing/2014/main" xmlns="" val="1709515202"/>
                    </a:ext>
                  </a:extLst>
                </a:gridCol>
                <a:gridCol w="3078618">
                  <a:extLst>
                    <a:ext uri="{9D8B030D-6E8A-4147-A177-3AD203B41FA5}">
                      <a16:colId xmlns:a16="http://schemas.microsoft.com/office/drawing/2014/main" xmlns="" val="2651644834"/>
                    </a:ext>
                  </a:extLst>
                </a:gridCol>
              </a:tblGrid>
              <a:tr h="5655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i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Этапы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i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Деятельность педагога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i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Деятельность детей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i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Деятельность родителей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53472545"/>
                  </a:ext>
                </a:extLst>
              </a:tr>
              <a:tr h="3940455"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400"/>
                        </a:spcAft>
                      </a:pPr>
                      <a:r>
                        <a:rPr lang="ru-RU" i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подготовительный </a:t>
                      </a: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spcAft>
                          <a:spcPts val="4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i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Постановка проблемы «Из группы пропали все елочные игрушки, нечем украсить елку» чтение стихотворения В. </a:t>
                      </a:r>
                      <a:r>
                        <a:rPr lang="ru-RU" i="1" dirty="0" err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Берестова</a:t>
                      </a:r>
                      <a:r>
                        <a:rPr lang="ru-RU" i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«Новогоднее происшествие». </a:t>
                      </a:r>
                      <a:endParaRPr lang="ru-RU" i="1" dirty="0" smtClean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</a:endParaRPr>
                    </a:p>
                    <a:p>
                      <a:pPr marL="285750" indent="-285750">
                        <a:spcAft>
                          <a:spcPts val="4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800" i="1" kern="12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  <a:ea typeface="+mn-ea"/>
                          <a:cs typeface="+mn-cs"/>
                        </a:rPr>
                        <a:t>Определение цели и задач проекта</a:t>
                      </a:r>
                    </a:p>
                    <a:p>
                      <a:pPr marL="285750" indent="-285750" algn="l">
                        <a:spcAft>
                          <a:spcPts val="4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800" i="1" kern="12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  <a:ea typeface="+mn-ea"/>
                          <a:cs typeface="+mn-cs"/>
                        </a:rPr>
                        <a:t>Составление плана проекта</a:t>
                      </a:r>
                    </a:p>
                    <a:p>
                      <a:pPr marL="285750" indent="-285750">
                        <a:spcAft>
                          <a:spcPts val="4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800" i="1" kern="12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  <a:ea typeface="+mn-ea"/>
                          <a:cs typeface="+mn-cs"/>
                        </a:rPr>
                        <a:t>Изучение литературы, сайтов</a:t>
                      </a:r>
                      <a:endParaRPr lang="ru-RU" i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spcAft>
                          <a:spcPts val="4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i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Экспериментирование. </a:t>
                      </a:r>
                      <a:r>
                        <a:rPr lang="ru-RU" b="0" i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Пробуем </a:t>
                      </a:r>
                      <a:r>
                        <a:rPr lang="ru-RU" b="0" i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украсить елку обычными игрушками </a:t>
                      </a:r>
                      <a:endParaRPr lang="ru-RU" b="0" i="1" dirty="0" smtClean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</a:endParaRPr>
                    </a:p>
                    <a:p>
                      <a:pPr marL="285750" indent="-285750">
                        <a:spcAft>
                          <a:spcPts val="4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800" b="0" i="1" kern="12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  <a:ea typeface="+mn-ea"/>
                          <a:cs typeface="+mn-cs"/>
                        </a:rPr>
                        <a:t>Подвижная игра «Догони снежный ком»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spcAft>
                          <a:spcPts val="4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i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Подбор информации по определенной теме «Почему елку не украшают обычными игрушками», рассматривание елочных игрушек дома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275675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150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t"/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6332944"/>
              </p:ext>
            </p:extLst>
          </p:nvPr>
        </p:nvGraphicFramePr>
        <p:xfrm>
          <a:off x="457200" y="314002"/>
          <a:ext cx="10889674" cy="6229995"/>
        </p:xfrm>
        <a:graphic>
          <a:graphicData uri="http://schemas.openxmlformats.org/drawingml/2006/table">
            <a:tbl>
              <a:tblPr firstRow="1" firstCol="1" bandRow="1"/>
              <a:tblGrid>
                <a:gridCol w="1155779">
                  <a:extLst>
                    <a:ext uri="{9D8B030D-6E8A-4147-A177-3AD203B41FA5}">
                      <a16:colId xmlns:a16="http://schemas.microsoft.com/office/drawing/2014/main" xmlns="" val="3751126539"/>
                    </a:ext>
                  </a:extLst>
                </a:gridCol>
                <a:gridCol w="3134447">
                  <a:extLst>
                    <a:ext uri="{9D8B030D-6E8A-4147-A177-3AD203B41FA5}">
                      <a16:colId xmlns:a16="http://schemas.microsoft.com/office/drawing/2014/main" xmlns="" val="81902593"/>
                    </a:ext>
                  </a:extLst>
                </a:gridCol>
                <a:gridCol w="3465001">
                  <a:extLst>
                    <a:ext uri="{9D8B030D-6E8A-4147-A177-3AD203B41FA5}">
                      <a16:colId xmlns:a16="http://schemas.microsoft.com/office/drawing/2014/main" xmlns="" val="2140408493"/>
                    </a:ext>
                  </a:extLst>
                </a:gridCol>
                <a:gridCol w="3134447">
                  <a:extLst>
                    <a:ext uri="{9D8B030D-6E8A-4147-A177-3AD203B41FA5}">
                      <a16:colId xmlns:a16="http://schemas.microsoft.com/office/drawing/2014/main" xmlns="" val="4225985304"/>
                    </a:ext>
                  </a:extLst>
                </a:gridCol>
              </a:tblGrid>
              <a:tr h="3676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1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Этапы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1" dirty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Деятельность педагога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1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Деятельность детей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1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Деятельность родителей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05078436"/>
                  </a:ext>
                </a:extLst>
              </a:tr>
              <a:tr h="5104871"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400"/>
                        </a:spcAft>
                      </a:pPr>
                      <a:r>
                        <a:rPr lang="ru-RU" sz="1600" i="1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</a:rPr>
                        <a:t>Основной</a:t>
                      </a:r>
                      <a:endParaRPr lang="ru-RU" sz="1600" i="1" dirty="0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spcAft>
                          <a:spcPts val="4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600" i="1" kern="12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Оснащение предметно – развивающей среды, </a:t>
                      </a:r>
                    </a:p>
                    <a:p>
                      <a:pPr marL="285750" indent="-285750">
                        <a:spcAft>
                          <a:spcPts val="4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600" i="1" kern="12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Организация совместной деятельности с детьми</a:t>
                      </a:r>
                    </a:p>
                    <a:p>
                      <a:pPr marL="285750" indent="-285750">
                        <a:spcAft>
                          <a:spcPts val="4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600" i="1" kern="12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Консультации для родителей «Елочные украшения своими руками»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Знакомить детей с историей ёлочной игрушки, материалами, из которых её изготавливают.</a:t>
                      </a:r>
                      <a:r>
                        <a:rPr lang="ru-RU" sz="1600" dirty="0" smtClean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Консультации для родителей по привлечению детей к подготовке к празднику дома; Рекомендации по закреплению правил безопасности</a:t>
                      </a:r>
                      <a:r>
                        <a:rPr lang="ru-RU" sz="1600" dirty="0" smtClean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ru-RU" sz="16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 украшении ёлки, при использовании гирлянды;</a:t>
                      </a:r>
                      <a:r>
                        <a:rPr lang="ru-RU" sz="1600" dirty="0" smtClean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</a:p>
                    <a:p>
                      <a:pPr marL="285750" indent="-285750">
                        <a:spcAft>
                          <a:spcPts val="400"/>
                        </a:spcAft>
                        <a:buFont typeface="Arial" panose="020B0604020202020204" pitchFamily="34" charset="0"/>
                        <a:buChar char="•"/>
                      </a:pPr>
                      <a:endParaRPr lang="ru-RU" sz="1600" i="1" dirty="0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spcAft>
                          <a:spcPts val="4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600" i="1" kern="12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Знакомство с елочной игрушкой, выделение ее основных признаков, </a:t>
                      </a:r>
                    </a:p>
                    <a:p>
                      <a:pPr marL="285750" indent="-285750">
                        <a:spcAft>
                          <a:spcPts val="4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600" i="1" kern="12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Совместная деятельность с воспитателем изготовление елочных игрушек</a:t>
                      </a:r>
                    </a:p>
                    <a:p>
                      <a:pPr marL="285750" indent="-285750">
                        <a:spcAft>
                          <a:spcPts val="4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6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Заучивание стихов:        С. Маршак "Елка",               З. Александровой «Дед Мороз»</a:t>
                      </a:r>
                    </a:p>
                    <a:p>
                      <a:pPr marL="285750" indent="-285750">
                        <a:spcAft>
                          <a:spcPts val="400"/>
                        </a:spcAft>
                        <a:buFont typeface="Arial" panose="020B0604020202020204" pitchFamily="34" charset="0"/>
                        <a:buChar char="•"/>
                      </a:pPr>
                      <a:endParaRPr lang="ru-RU" sz="1600" i="1" dirty="0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r>
                        <a:rPr lang="ru-RU" sz="1600" i="1" kern="12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Подбор информации по заданной теме «Какие елочные  игрушки у нас дома», «Из какого материала можно изготовить елочные игрушки»,, Создание альбома «Елочные игрушки моей мамы»</a:t>
                      </a:r>
                      <a:endParaRPr lang="ru-RU" sz="1600" i="1" dirty="0">
                        <a:solidFill>
                          <a:srgbClr val="FF0000"/>
                        </a:solidFill>
                        <a:effectLst/>
                        <a:latin typeface="+mj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813360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99856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87112"/>
              </p:ext>
            </p:extLst>
          </p:nvPr>
        </p:nvGraphicFramePr>
        <p:xfrm>
          <a:off x="651163" y="1272165"/>
          <a:ext cx="10889671" cy="3749040"/>
        </p:xfrm>
        <a:graphic>
          <a:graphicData uri="http://schemas.openxmlformats.org/drawingml/2006/table">
            <a:tbl>
              <a:tblPr firstRow="1" firstCol="1" bandRow="1"/>
              <a:tblGrid>
                <a:gridCol w="1155776">
                  <a:extLst>
                    <a:ext uri="{9D8B030D-6E8A-4147-A177-3AD203B41FA5}">
                      <a16:colId xmlns:a16="http://schemas.microsoft.com/office/drawing/2014/main" xmlns="" val="3751126539"/>
                    </a:ext>
                  </a:extLst>
                </a:gridCol>
                <a:gridCol w="3134447">
                  <a:extLst>
                    <a:ext uri="{9D8B030D-6E8A-4147-A177-3AD203B41FA5}">
                      <a16:colId xmlns:a16="http://schemas.microsoft.com/office/drawing/2014/main" xmlns="" val="81902593"/>
                    </a:ext>
                  </a:extLst>
                </a:gridCol>
                <a:gridCol w="3465001">
                  <a:extLst>
                    <a:ext uri="{9D8B030D-6E8A-4147-A177-3AD203B41FA5}">
                      <a16:colId xmlns:a16="http://schemas.microsoft.com/office/drawing/2014/main" xmlns="" val="2140408493"/>
                    </a:ext>
                  </a:extLst>
                </a:gridCol>
                <a:gridCol w="3134447">
                  <a:extLst>
                    <a:ext uri="{9D8B030D-6E8A-4147-A177-3AD203B41FA5}">
                      <a16:colId xmlns:a16="http://schemas.microsoft.com/office/drawing/2014/main" xmlns="" val="4225985304"/>
                    </a:ext>
                  </a:extLst>
                </a:gridCol>
              </a:tblGrid>
              <a:tr h="2170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1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Этапы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1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Деятельность педагога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1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Деятельность детей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i="1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Деятельность родителей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05078436"/>
                  </a:ext>
                </a:extLst>
              </a:tr>
              <a:tr h="3013516"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400"/>
                        </a:spcAft>
                      </a:pPr>
                      <a:r>
                        <a:rPr lang="ru-RU" sz="1600" i="1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Основной</a:t>
                      </a:r>
                      <a:endParaRPr lang="ru-RU" sz="1600" i="1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Составление рассказов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ru-RU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Составление описательного рассказа о своей елочной игрушке.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Проведение дидактических игр «Собери фигурку»;</a:t>
                      </a:r>
                      <a:r>
                        <a:rPr lang="ru-RU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«Треснул лед – собери картинку»</a:t>
                      </a:r>
                      <a:endParaRPr lang="ru-RU" sz="18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ru-RU" sz="16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indent="0">
                        <a:spcAft>
                          <a:spcPts val="400"/>
                        </a:spcAft>
                        <a:buFont typeface="Arial" panose="020B0604020202020204" pitchFamily="34" charset="0"/>
                        <a:buNone/>
                      </a:pPr>
                      <a:endParaRPr lang="ru-RU" sz="1600" i="1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spcAft>
                          <a:spcPts val="4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Рисование на тему: «Моя любимая новогодняя игрушка». </a:t>
                      </a:r>
                      <a:endParaRPr lang="ru-RU" sz="1600" i="1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400"/>
                        </a:spcAft>
                      </a:pPr>
                      <a:endParaRPr lang="ru-RU" sz="1600" i="1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813360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5446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7414915"/>
              </p:ext>
            </p:extLst>
          </p:nvPr>
        </p:nvGraphicFramePr>
        <p:xfrm>
          <a:off x="762000" y="886691"/>
          <a:ext cx="10695710" cy="4356091"/>
        </p:xfrm>
        <a:graphic>
          <a:graphicData uri="http://schemas.openxmlformats.org/drawingml/2006/table">
            <a:tbl>
              <a:tblPr firstRow="1" firstCol="1" bandRow="1"/>
              <a:tblGrid>
                <a:gridCol w="928254">
                  <a:extLst>
                    <a:ext uri="{9D8B030D-6E8A-4147-A177-3AD203B41FA5}">
                      <a16:colId xmlns:a16="http://schemas.microsoft.com/office/drawing/2014/main" xmlns="" val="1797993793"/>
                    </a:ext>
                  </a:extLst>
                </a:gridCol>
                <a:gridCol w="3285554">
                  <a:extLst>
                    <a:ext uri="{9D8B030D-6E8A-4147-A177-3AD203B41FA5}">
                      <a16:colId xmlns:a16="http://schemas.microsoft.com/office/drawing/2014/main" xmlns="" val="1908847099"/>
                    </a:ext>
                  </a:extLst>
                </a:gridCol>
                <a:gridCol w="3403284">
                  <a:extLst>
                    <a:ext uri="{9D8B030D-6E8A-4147-A177-3AD203B41FA5}">
                      <a16:colId xmlns:a16="http://schemas.microsoft.com/office/drawing/2014/main" xmlns="" val="1709515202"/>
                    </a:ext>
                  </a:extLst>
                </a:gridCol>
                <a:gridCol w="3078618">
                  <a:extLst>
                    <a:ext uri="{9D8B030D-6E8A-4147-A177-3AD203B41FA5}">
                      <a16:colId xmlns:a16="http://schemas.microsoft.com/office/drawing/2014/main" xmlns="" val="2651644834"/>
                    </a:ext>
                  </a:extLst>
                </a:gridCol>
              </a:tblGrid>
              <a:tr h="4156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i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Этапы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i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Деятельность педагога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i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Деятельность детей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i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Деятельность родителей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53472545"/>
                  </a:ext>
                </a:extLst>
              </a:tr>
              <a:tr h="3940455"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400"/>
                        </a:spcAft>
                      </a:pPr>
                      <a:r>
                        <a:rPr lang="ru-RU" b="1" i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Завершающий</a:t>
                      </a:r>
                      <a:endParaRPr lang="ru-RU" b="1" i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spcAft>
                          <a:spcPts val="4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Подготовить детей к Новогоднему утреннику, оформление выставки</a:t>
                      </a:r>
                    </a:p>
                    <a:p>
                      <a:pPr marL="285750" indent="-285750">
                        <a:spcAft>
                          <a:spcPts val="4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800" kern="120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Участие в выставке ДОО «Елочная игрушка»</a:t>
                      </a:r>
                    </a:p>
                    <a:p>
                      <a:pPr marL="285750" indent="-285750">
                        <a:spcAft>
                          <a:spcPts val="400"/>
                        </a:spcAft>
                        <a:buFont typeface="Arial" panose="020B0604020202020204" pitchFamily="34" charset="0"/>
                        <a:buChar char="•"/>
                      </a:pPr>
                      <a:endParaRPr lang="ru-RU" i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spcAft>
                          <a:spcPts val="4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Разучивание стихов, песен, танцев к новогоднему  утреннику</a:t>
                      </a:r>
                    </a:p>
                    <a:p>
                      <a:pPr marL="285750" indent="-285750">
                        <a:spcAft>
                          <a:spcPts val="4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Конструирование ёлочных игрушек из бумаги.</a:t>
                      </a:r>
                    </a:p>
                    <a:p>
                      <a:pPr marL="0" indent="0">
                        <a:spcAft>
                          <a:spcPts val="400"/>
                        </a:spcAft>
                        <a:buFont typeface="Arial" panose="020B0604020202020204" pitchFamily="34" charset="0"/>
                        <a:buNone/>
                      </a:pPr>
                      <a:endParaRPr lang="ru-RU" sz="18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>
                        <a:spcAft>
                          <a:spcPts val="400"/>
                        </a:spcAft>
                        <a:buFont typeface="Arial" panose="020B0604020202020204" pitchFamily="34" charset="0"/>
                        <a:buNone/>
                      </a:pPr>
                      <a:endParaRPr lang="ru-RU" sz="1800" b="0" i="1" kern="1200" dirty="0" smtClean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spcAft>
                          <a:spcPts val="4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Изготовление елочных игрушек для участия в выставке детского сада, подготовка костюмов для утренника</a:t>
                      </a:r>
                      <a:endParaRPr lang="ru-RU" i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275675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4722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Савон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121</TotalTime>
  <Words>302</Words>
  <Application>Microsoft Office PowerPoint</Application>
  <PresentationFormat>Произвольный</PresentationFormat>
  <Paragraphs>61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Савон</vt:lpstr>
      <vt:lpstr>Проект:  «ёлочная игрушка»</vt:lpstr>
      <vt:lpstr>                 Актуальность темы</vt:lpstr>
      <vt:lpstr>Цель и задачи проекта </vt:lpstr>
      <vt:lpstr>О проекте</vt:lpstr>
      <vt:lpstr>Реализация проекта </vt:lpstr>
      <vt:lpstr> 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Улыбка</cp:lastModifiedBy>
  <cp:revision>19</cp:revision>
  <dcterms:created xsi:type="dcterms:W3CDTF">2016-11-10T13:07:19Z</dcterms:created>
  <dcterms:modified xsi:type="dcterms:W3CDTF">2020-09-11T05:41:28Z</dcterms:modified>
</cp:coreProperties>
</file>