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3" r:id="rId8"/>
    <p:sldId id="264" r:id="rId9"/>
    <p:sldId id="265" r:id="rId10"/>
    <p:sldId id="266" r:id="rId11"/>
    <p:sldId id="262" r:id="rId12"/>
    <p:sldId id="267" r:id="rId13"/>
    <p:sldId id="268" r:id="rId14"/>
    <p:sldId id="271" r:id="rId15"/>
    <p:sldId id="272" r:id="rId16"/>
    <p:sldId id="273" r:id="rId17"/>
    <p:sldId id="275" r:id="rId18"/>
    <p:sldId id="274" r:id="rId19"/>
    <p:sldId id="270" r:id="rId20"/>
    <p:sldId id="276" r:id="rId21"/>
    <p:sldId id="277" r:id="rId22"/>
    <p:sldId id="278" r:id="rId23"/>
    <p:sldId id="279" r:id="rId24"/>
    <p:sldId id="280" r:id="rId25"/>
    <p:sldId id="282" r:id="rId26"/>
    <p:sldId id="281" r:id="rId27"/>
    <p:sldId id="283"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7570E45B-B4B3-418C-B68E-1CCBD7DB787E}" type="datetimeFigureOut">
              <a:rPr lang="ru-RU" smtClean="0"/>
              <a:t>11.09.2020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157245926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570E45B-B4B3-418C-B68E-1CCBD7DB787E}" type="datetimeFigureOut">
              <a:rPr lang="ru-RU" smtClean="0"/>
              <a:t>11.09.2020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2648946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570E45B-B4B3-418C-B68E-1CCBD7DB787E}" type="datetimeFigureOut">
              <a:rPr lang="ru-RU" smtClean="0"/>
              <a:t>11.09.2020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459138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570E45B-B4B3-418C-B68E-1CCBD7DB787E}" type="datetimeFigureOut">
              <a:rPr lang="ru-RU" smtClean="0"/>
              <a:t>11.09.2020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1892331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7570E45B-B4B3-418C-B68E-1CCBD7DB787E}" type="datetimeFigureOut">
              <a:rPr lang="ru-RU" smtClean="0"/>
              <a:t>11.09.2020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231324451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7570E45B-B4B3-418C-B68E-1CCBD7DB787E}" type="datetimeFigureOut">
              <a:rPr lang="ru-RU" smtClean="0"/>
              <a:t>11.09.2020</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1254760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7570E45B-B4B3-418C-B68E-1CCBD7DB787E}" type="datetimeFigureOut">
              <a:rPr lang="ru-RU" smtClean="0"/>
              <a:t>11.09.2020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AE273A9-F075-4687-932D-F7D265065286}"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063317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570E45B-B4B3-418C-B68E-1CCBD7DB787E}" type="datetimeFigureOut">
              <a:rPr lang="ru-RU" smtClean="0"/>
              <a:t>11.09.2020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361872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0E45B-B4B3-418C-B68E-1CCBD7DB787E}" type="datetimeFigureOut">
              <a:rPr lang="ru-RU" smtClean="0"/>
              <a:t>11.09.2020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2744302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7570E45B-B4B3-418C-B68E-1CCBD7DB787E}" type="datetimeFigureOut">
              <a:rPr lang="ru-RU" smtClean="0"/>
              <a:t>11.09.2020</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1" name="Slide Number Placeholder 10"/>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1444462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570E45B-B4B3-418C-B68E-1CCBD7DB787E}" type="datetimeFigureOut">
              <a:rPr lang="ru-RU" smtClean="0"/>
              <a:t>11.09.2020</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0" name="Slide Number Placeholder 9"/>
          <p:cNvSpPr>
            <a:spLocks noGrp="1"/>
          </p:cNvSpPr>
          <p:nvPr>
            <p:ph type="sldNum" sz="quarter" idx="12"/>
          </p:nvPr>
        </p:nvSpPr>
        <p:spPr/>
        <p:txBody>
          <a:bodyPr/>
          <a:lstStyle/>
          <a:p>
            <a:fld id="{1AE273A9-F075-4687-932D-F7D265065286}" type="slidenum">
              <a:rPr lang="ru-RU" smtClean="0"/>
              <a:t>‹#›</a:t>
            </a:fld>
            <a:endParaRPr lang="ru-RU"/>
          </a:p>
        </p:txBody>
      </p:sp>
    </p:spTree>
    <p:extLst>
      <p:ext uri="{BB962C8B-B14F-4D97-AF65-F5344CB8AC3E}">
        <p14:creationId xmlns:p14="http://schemas.microsoft.com/office/powerpoint/2010/main" val="1020863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7570E45B-B4B3-418C-B68E-1CCBD7DB787E}" type="datetimeFigureOut">
              <a:rPr lang="ru-RU" smtClean="0"/>
              <a:t>11.09.2020</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AE273A9-F075-4687-932D-F7D265065286}" type="slidenum">
              <a:rPr lang="ru-RU" smtClean="0"/>
              <a:t>‹#›</a:t>
            </a:fld>
            <a:endParaRPr lang="ru-RU"/>
          </a:p>
        </p:txBody>
      </p:sp>
    </p:spTree>
    <p:extLst>
      <p:ext uri="{BB962C8B-B14F-4D97-AF65-F5344CB8AC3E}">
        <p14:creationId xmlns:p14="http://schemas.microsoft.com/office/powerpoint/2010/main" val="31757529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7E8DDA88-E450-4AE3-B68D-3177D7C25C01}"/>
              </a:ext>
            </a:extLst>
          </p:cNvPr>
          <p:cNvSpPr>
            <a:spLocks noGrp="1"/>
          </p:cNvSpPr>
          <p:nvPr>
            <p:ph type="ctrTitle"/>
          </p:nvPr>
        </p:nvSpPr>
        <p:spPr>
          <a:xfrm>
            <a:off x="1220354" y="2003863"/>
            <a:ext cx="9751291" cy="2457301"/>
          </a:xfrm>
        </p:spPr>
        <p:txBody>
          <a:bodyPr>
            <a:normAutofit fontScale="90000"/>
          </a:bodyPr>
          <a:lstStyle/>
          <a:p>
            <a:r>
              <a:rPr lang="ru-RU" sz="7200" dirty="0"/>
              <a:t>Р</a:t>
            </a:r>
            <a:r>
              <a:rPr lang="ru-RU" sz="6000" dirty="0"/>
              <a:t>еалистические тенденции в живописи </a:t>
            </a:r>
            <a:r>
              <a:rPr lang="ru-RU" sz="7300" dirty="0"/>
              <a:t>Г</a:t>
            </a:r>
            <a:r>
              <a:rPr lang="ru-RU" sz="6000" dirty="0"/>
              <a:t>олландии</a:t>
            </a:r>
            <a:endParaRPr lang="ru-RU" sz="3600" dirty="0"/>
          </a:p>
        </p:txBody>
      </p:sp>
      <p:sp>
        <p:nvSpPr>
          <p:cNvPr id="2" name="Прямоугольник 1">
            <a:extLst>
              <a:ext uri="{FF2B5EF4-FFF2-40B4-BE49-F238E27FC236}">
                <a16:creationId xmlns:a16="http://schemas.microsoft.com/office/drawing/2014/main" id="{0C870E41-9B36-40FF-B53F-731E3E727FEA}"/>
              </a:ext>
            </a:extLst>
          </p:cNvPr>
          <p:cNvSpPr/>
          <p:nvPr/>
        </p:nvSpPr>
        <p:spPr>
          <a:xfrm>
            <a:off x="3916017" y="6488668"/>
            <a:ext cx="8275983"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ru-RU" dirty="0"/>
              <a:t>Групповой портрет офицеров стрелковой роты Святого Георгия, Франс </a:t>
            </a:r>
            <a:r>
              <a:rPr lang="ru-RU" dirty="0" err="1"/>
              <a:t>Халс</a:t>
            </a:r>
            <a:r>
              <a:rPr lang="ru-RU" dirty="0"/>
              <a:t>. 1627</a:t>
            </a:r>
          </a:p>
        </p:txBody>
      </p:sp>
      <p:sp>
        <p:nvSpPr>
          <p:cNvPr id="4" name="Подзаголовок 2">
            <a:extLst>
              <a:ext uri="{FF2B5EF4-FFF2-40B4-BE49-F238E27FC236}">
                <a16:creationId xmlns:a16="http://schemas.microsoft.com/office/drawing/2014/main" id="{0F961502-401D-46ED-BA80-C4EA138CF0DD}"/>
              </a:ext>
            </a:extLst>
          </p:cNvPr>
          <p:cNvSpPr>
            <a:spLocks noGrp="1"/>
          </p:cNvSpPr>
          <p:nvPr/>
        </p:nvSpPr>
        <p:spPr>
          <a:xfrm>
            <a:off x="7066972" y="4645860"/>
            <a:ext cx="3904673" cy="829056"/>
          </a:xfrm>
          <a:prstGeom prst="rect">
            <a:avLst/>
          </a:prstGeom>
          <a:solidFill>
            <a:sysClr val="windowText" lastClr="000000">
              <a:alpha val="50000"/>
            </a:sysClr>
          </a:solidFill>
          <a:ln>
            <a:noFill/>
          </a:ln>
          <a:effectLst/>
        </p:spPr>
        <p:txBody>
          <a:bodyPr vert="horz" lIns="91440" tIns="45720" rIns="91440" bIns="45720" rtlCol="0">
            <a:normAutofit fontScale="70000" lnSpcReduction="20000"/>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2000" kern="1200">
                <a:solidFill>
                  <a:schemeClr val="lt1"/>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lt1"/>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lt1"/>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lt1"/>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lt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lt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lt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lt1"/>
                </a:solidFill>
                <a:latin typeface="+mn-lt"/>
                <a:ea typeface="+mn-ea"/>
                <a:cs typeface="+mn-cs"/>
              </a:defRPr>
            </a:lvl9pPr>
          </a:lstStyle>
          <a:p>
            <a:pPr marL="0" marR="0" lvl="0" indent="0" algn="r" defTabSz="914400" rtl="0" eaLnBrk="1" fontAlgn="auto" latinLnBrk="0" hangingPunct="1">
              <a:lnSpc>
                <a:spcPct val="100000"/>
              </a:lnSpc>
              <a:spcBef>
                <a:spcPts val="1000"/>
              </a:spcBef>
              <a:spcAft>
                <a:spcPts val="0"/>
              </a:spcAft>
              <a:buClr>
                <a:srgbClr val="2683C6"/>
              </a:buClr>
              <a:buSzTx/>
              <a:buFont typeface="Arial" panose="020B0604020202020204" pitchFamily="34" charset="0"/>
              <a:buNone/>
              <a:tabLst/>
              <a:defRPr/>
            </a:pPr>
            <a:r>
              <a:rPr kumimoji="0" lang="ru-RU" sz="2000" b="0" i="0" u="none" strike="noStrike" kern="1200" cap="none" spc="0" normalizeH="0" baseline="0" noProof="0" dirty="0">
                <a:ln>
                  <a:noFill/>
                </a:ln>
                <a:solidFill>
                  <a:sysClr val="window" lastClr="FFFFFF">
                    <a:lumMod val="75000"/>
                    <a:lumOff val="25000"/>
                  </a:sysClr>
                </a:solidFill>
                <a:effectLst/>
                <a:uLnTx/>
                <a:uFillTx/>
                <a:latin typeface="Garamond" panose="02020404030301010803"/>
                <a:ea typeface="+mn-ea"/>
                <a:cs typeface="+mn-cs"/>
              </a:rPr>
              <a:t>Подготовила: учитель </a:t>
            </a:r>
            <a:r>
              <a:rPr lang="ru-RU" dirty="0">
                <a:solidFill>
                  <a:sysClr val="window" lastClr="FFFFFF">
                    <a:lumMod val="75000"/>
                    <a:lumOff val="25000"/>
                  </a:sysClr>
                </a:solidFill>
                <a:latin typeface="Garamond" panose="02020404030301010803"/>
              </a:rPr>
              <a:t>обществознания</a:t>
            </a:r>
            <a:r>
              <a:rPr kumimoji="0" lang="ru-RU" sz="2000" b="0" i="0" u="none" strike="noStrike" kern="1200" cap="none" spc="0" normalizeH="0" baseline="0" noProof="0" dirty="0">
                <a:ln>
                  <a:noFill/>
                </a:ln>
                <a:solidFill>
                  <a:sysClr val="window" lastClr="FFFFFF">
                    <a:lumMod val="75000"/>
                    <a:lumOff val="25000"/>
                  </a:sysClr>
                </a:solidFill>
                <a:effectLst/>
                <a:uLnTx/>
                <a:uFillTx/>
                <a:latin typeface="Garamond" panose="02020404030301010803"/>
                <a:ea typeface="+mn-ea"/>
                <a:cs typeface="+mn-cs"/>
              </a:rPr>
              <a:t> Козюра Антонина Романовна</a:t>
            </a:r>
          </a:p>
          <a:p>
            <a:pPr marL="0" marR="0" lvl="0" indent="0" algn="r" defTabSz="914400" rtl="0" eaLnBrk="1" fontAlgn="auto" latinLnBrk="0" hangingPunct="1">
              <a:lnSpc>
                <a:spcPct val="100000"/>
              </a:lnSpc>
              <a:spcBef>
                <a:spcPts val="1000"/>
              </a:spcBef>
              <a:spcAft>
                <a:spcPts val="0"/>
              </a:spcAft>
              <a:buClr>
                <a:srgbClr val="2683C6"/>
              </a:buClr>
              <a:buSzTx/>
              <a:buFont typeface="Arial" panose="020B0604020202020204" pitchFamily="34" charset="0"/>
              <a:buNone/>
              <a:tabLst/>
              <a:defRPr/>
            </a:pPr>
            <a:r>
              <a:rPr kumimoji="0" lang="ru-RU" sz="2000" b="0" i="0" u="none" strike="noStrike" kern="1200" cap="none" spc="0" normalizeH="0" baseline="0" noProof="0" dirty="0">
                <a:ln>
                  <a:noFill/>
                </a:ln>
                <a:solidFill>
                  <a:sysClr val="window" lastClr="FFFFFF">
                    <a:lumMod val="75000"/>
                    <a:lumOff val="25000"/>
                  </a:sysClr>
                </a:solidFill>
                <a:effectLst/>
                <a:uLnTx/>
                <a:uFillTx/>
                <a:latin typeface="Garamond" panose="02020404030301010803"/>
                <a:ea typeface="+mn-ea"/>
                <a:cs typeface="+mn-cs"/>
              </a:rPr>
              <a:t>ГБОУ школа №356 Московского р-на г. СПб</a:t>
            </a:r>
          </a:p>
        </p:txBody>
      </p:sp>
    </p:spTree>
    <p:extLst>
      <p:ext uri="{BB962C8B-B14F-4D97-AF65-F5344CB8AC3E}">
        <p14:creationId xmlns:p14="http://schemas.microsoft.com/office/powerpoint/2010/main" val="3286778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E35B0D6C-46E6-4E46-9C9A-34B1FA4452B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29184" y="0"/>
            <a:ext cx="5933631" cy="6858000"/>
          </a:xfrm>
          <a:prstGeom prst="rect">
            <a:avLst/>
          </a:prstGeom>
        </p:spPr>
      </p:pic>
      <p:sp>
        <p:nvSpPr>
          <p:cNvPr id="3" name="TextBox 2">
            <a:extLst>
              <a:ext uri="{FF2B5EF4-FFF2-40B4-BE49-F238E27FC236}">
                <a16:creationId xmlns:a16="http://schemas.microsoft.com/office/drawing/2014/main" id="{2F0D7C79-053B-4ACE-8D48-18912855E9C1}"/>
              </a:ext>
            </a:extLst>
          </p:cNvPr>
          <p:cNvSpPr txBox="1"/>
          <p:nvPr/>
        </p:nvSpPr>
        <p:spPr>
          <a:xfrm>
            <a:off x="8736496" y="5814391"/>
            <a:ext cx="3455504"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ru-RU" dirty="0"/>
              <a:t>Портрет старушки. 1654.</a:t>
            </a:r>
          </a:p>
          <a:p>
            <a:pPr algn="ctr"/>
            <a:r>
              <a:rPr lang="ru-RU" dirty="0"/>
              <a:t>ГМИИ им. А.С. Пушкина, Москва</a:t>
            </a:r>
          </a:p>
        </p:txBody>
      </p:sp>
    </p:spTree>
    <p:extLst>
      <p:ext uri="{BB962C8B-B14F-4D97-AF65-F5344CB8AC3E}">
        <p14:creationId xmlns:p14="http://schemas.microsoft.com/office/powerpoint/2010/main" val="1404548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Текст 3">
            <a:extLst>
              <a:ext uri="{FF2B5EF4-FFF2-40B4-BE49-F238E27FC236}">
                <a16:creationId xmlns:a16="http://schemas.microsoft.com/office/drawing/2014/main" id="{792835A2-E71F-42BD-8BCB-8D58D9F2D869}"/>
              </a:ext>
            </a:extLst>
          </p:cNvPr>
          <p:cNvSpPr>
            <a:spLocks noGrp="1"/>
          </p:cNvSpPr>
          <p:nvPr>
            <p:ph type="body" sz="half" idx="4294967295"/>
          </p:nvPr>
        </p:nvSpPr>
        <p:spPr>
          <a:xfrm>
            <a:off x="133435" y="140252"/>
            <a:ext cx="4687044" cy="3368675"/>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pPr marL="0" indent="0" algn="just">
              <a:buNone/>
            </a:pPr>
            <a:r>
              <a:rPr lang="ru-RU" sz="3200" i="1" dirty="0"/>
              <a:t>	Последняя картина Рембрандта, его лебединая песня. Он создал ее в наиболее горький период своей жизни, потрясенный смертью сына.</a:t>
            </a:r>
          </a:p>
        </p:txBody>
      </p:sp>
      <p:pic>
        <p:nvPicPr>
          <p:cNvPr id="5" name="Рисунок 4">
            <a:extLst>
              <a:ext uri="{FF2B5EF4-FFF2-40B4-BE49-F238E27FC236}">
                <a16:creationId xmlns:a16="http://schemas.microsoft.com/office/drawing/2014/main" id="{82A2266C-C8A2-4122-96A1-0460DA3CB2C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80325" y="0"/>
            <a:ext cx="5347368" cy="6858000"/>
          </a:xfrm>
          <a:prstGeom prst="rect">
            <a:avLst/>
          </a:prstGeom>
        </p:spPr>
      </p:pic>
      <p:sp>
        <p:nvSpPr>
          <p:cNvPr id="7" name="Прямоугольник 6">
            <a:extLst>
              <a:ext uri="{FF2B5EF4-FFF2-40B4-BE49-F238E27FC236}">
                <a16:creationId xmlns:a16="http://schemas.microsoft.com/office/drawing/2014/main" id="{FD24D7C1-9E1B-43D2-800F-B72CDBFE047E}"/>
              </a:ext>
            </a:extLst>
          </p:cNvPr>
          <p:cNvSpPr/>
          <p:nvPr/>
        </p:nvSpPr>
        <p:spPr>
          <a:xfrm>
            <a:off x="8676861" y="5934670"/>
            <a:ext cx="3515139"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Возвращение блудного сына. </a:t>
            </a:r>
            <a:r>
              <a:rPr lang="ru-RU" dirty="0" err="1"/>
              <a:t>ок</a:t>
            </a:r>
            <a:r>
              <a:rPr lang="ru-RU" dirty="0"/>
              <a:t>. 1666—1669</a:t>
            </a:r>
          </a:p>
          <a:p>
            <a:pPr algn="ctr"/>
            <a:r>
              <a:rPr lang="ru-RU" dirty="0"/>
              <a:t>Эрмитаж, Санкт-Петербург</a:t>
            </a:r>
          </a:p>
        </p:txBody>
      </p:sp>
      <p:sp>
        <p:nvSpPr>
          <p:cNvPr id="8" name="Прямоугольник 7">
            <a:extLst>
              <a:ext uri="{FF2B5EF4-FFF2-40B4-BE49-F238E27FC236}">
                <a16:creationId xmlns:a16="http://schemas.microsoft.com/office/drawing/2014/main" id="{F2F5B0AE-0F2A-4699-B444-18C0DB283E7C}"/>
              </a:ext>
            </a:extLst>
          </p:cNvPr>
          <p:cNvSpPr/>
          <p:nvPr/>
        </p:nvSpPr>
        <p:spPr>
          <a:xfrm>
            <a:off x="133435" y="4163203"/>
            <a:ext cx="5110630" cy="2554545"/>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3200" i="1" dirty="0">
                <a:solidFill>
                  <a:schemeClr val="bg1"/>
                </a:solidFill>
              </a:rPr>
              <a:t>	Религиозный смысл притчи: как бы ни грешил человек, раскаяние всегда вознаградится радостным прощением.</a:t>
            </a:r>
          </a:p>
        </p:txBody>
      </p:sp>
    </p:spTree>
    <p:extLst>
      <p:ext uri="{BB962C8B-B14F-4D97-AF65-F5344CB8AC3E}">
        <p14:creationId xmlns:p14="http://schemas.microsoft.com/office/powerpoint/2010/main" val="39162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35D4542-AA63-4FB2-B865-A7E4C2D52A36}"/>
              </a:ext>
            </a:extLst>
          </p:cNvPr>
          <p:cNvSpPr>
            <a:spLocks noGrp="1"/>
          </p:cNvSpPr>
          <p:nvPr>
            <p:ph type="title"/>
          </p:nvPr>
        </p:nvSpPr>
        <p:spPr>
          <a:xfrm>
            <a:off x="765449" y="335515"/>
            <a:ext cx="4494998" cy="1134640"/>
          </a:xfrm>
        </p:spPr>
        <p:txBody>
          <a:bodyPr/>
          <a:lstStyle/>
          <a:p>
            <a:r>
              <a:rPr lang="ru-RU" sz="2800" dirty="0"/>
              <a:t>Р</a:t>
            </a:r>
            <a:r>
              <a:rPr lang="ru-RU" dirty="0"/>
              <a:t>ембрандт много работал в технике </a:t>
            </a:r>
            <a:r>
              <a:rPr lang="ru-RU" b="1" dirty="0"/>
              <a:t>офорта:</a:t>
            </a:r>
            <a:endParaRPr lang="ru-RU" dirty="0"/>
          </a:p>
        </p:txBody>
      </p:sp>
      <p:sp>
        <p:nvSpPr>
          <p:cNvPr id="4" name="Текст 3">
            <a:extLst>
              <a:ext uri="{FF2B5EF4-FFF2-40B4-BE49-F238E27FC236}">
                <a16:creationId xmlns:a16="http://schemas.microsoft.com/office/drawing/2014/main" id="{BEBD8B3F-84FA-4AA6-BE83-377739CF731A}"/>
              </a:ext>
            </a:extLst>
          </p:cNvPr>
          <p:cNvSpPr>
            <a:spLocks noGrp="1"/>
          </p:cNvSpPr>
          <p:nvPr>
            <p:ph type="body" sz="half" idx="2"/>
          </p:nvPr>
        </p:nvSpPr>
        <p:spPr>
          <a:xfrm>
            <a:off x="377687" y="1610139"/>
            <a:ext cx="5347252" cy="4912346"/>
          </a:xfrm>
        </p:spPr>
        <p:txBody>
          <a:bodyPr>
            <a:normAutofit/>
          </a:bodyPr>
          <a:lstStyle/>
          <a:p>
            <a:r>
              <a:rPr lang="ru-RU" sz="2400" dirty="0"/>
              <a:t>металлическая доска покрывается слоем лака</a:t>
            </a:r>
          </a:p>
          <a:p>
            <a:r>
              <a:rPr lang="ru-RU" sz="2400" dirty="0">
                <a:sym typeface="Symbol" panose="05050102010706020507" pitchFamily="18" charset="2"/>
              </a:rPr>
              <a:t></a:t>
            </a:r>
          </a:p>
          <a:p>
            <a:r>
              <a:rPr lang="ru-RU" sz="2400" dirty="0"/>
              <a:t>тонкой иглой наносится рисунок</a:t>
            </a:r>
          </a:p>
          <a:p>
            <a:r>
              <a:rPr lang="ru-RU" sz="2400" dirty="0">
                <a:sym typeface="Symbol" panose="05050102010706020507" pitchFamily="18" charset="2"/>
              </a:rPr>
              <a:t></a:t>
            </a:r>
          </a:p>
          <a:p>
            <a:r>
              <a:rPr lang="ru-RU" sz="2400" dirty="0">
                <a:sym typeface="Symbol" panose="05050102010706020507" pitchFamily="18" charset="2"/>
              </a:rPr>
              <a:t> п</a:t>
            </a:r>
            <a:r>
              <a:rPr lang="ru-RU" sz="2400" dirty="0"/>
              <a:t>ластина погружается в кислоту, протравливающую металл в процарапанных местах</a:t>
            </a:r>
          </a:p>
          <a:p>
            <a:r>
              <a:rPr lang="ru-RU" sz="2400" dirty="0">
                <a:sym typeface="Symbol" panose="05050102010706020507" pitchFamily="18" charset="2"/>
              </a:rPr>
              <a:t></a:t>
            </a:r>
            <a:endParaRPr lang="ru-RU" sz="2400" dirty="0"/>
          </a:p>
          <a:p>
            <a:r>
              <a:rPr lang="ru-RU" sz="2400" dirty="0"/>
              <a:t> углублённые линии позволяли затем перенести рису­нок на бумагу.</a:t>
            </a:r>
          </a:p>
        </p:txBody>
      </p:sp>
      <p:pic>
        <p:nvPicPr>
          <p:cNvPr id="8" name="Рисунок 7">
            <a:extLst>
              <a:ext uri="{FF2B5EF4-FFF2-40B4-BE49-F238E27FC236}">
                <a16:creationId xmlns:a16="http://schemas.microsoft.com/office/drawing/2014/main" id="{18A8644D-F5D0-474B-AAFE-49813A5043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0" y="902835"/>
            <a:ext cx="6096000" cy="4415043"/>
          </a:xfrm>
          <a:prstGeom prst="rect">
            <a:avLst/>
          </a:prstGeom>
        </p:spPr>
      </p:pic>
      <p:sp>
        <p:nvSpPr>
          <p:cNvPr id="9" name="Прямоугольник 8">
            <a:extLst>
              <a:ext uri="{FF2B5EF4-FFF2-40B4-BE49-F238E27FC236}">
                <a16:creationId xmlns:a16="http://schemas.microsoft.com/office/drawing/2014/main" id="{D657B325-D480-43EF-9395-14362855B7A0}"/>
              </a:ext>
            </a:extLst>
          </p:cNvPr>
          <p:cNvSpPr/>
          <p:nvPr/>
        </p:nvSpPr>
        <p:spPr>
          <a:xfrm>
            <a:off x="6096000" y="5392153"/>
            <a:ext cx="6096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spAutoFit/>
          </a:bodyPr>
          <a:lstStyle/>
          <a:p>
            <a:pPr algn="ctr"/>
            <a:r>
              <a:rPr lang="ru-RU" dirty="0"/>
              <a:t>Мельница. 1641</a:t>
            </a:r>
          </a:p>
          <a:p>
            <a:pPr algn="ctr"/>
            <a:r>
              <a:rPr lang="ru-RU" dirty="0" err="1"/>
              <a:t>Рейксмузеум</a:t>
            </a:r>
            <a:r>
              <a:rPr lang="ru-RU" dirty="0"/>
              <a:t>, Амстердам</a:t>
            </a:r>
          </a:p>
        </p:txBody>
      </p:sp>
    </p:spTree>
    <p:extLst>
      <p:ext uri="{BB962C8B-B14F-4D97-AF65-F5344CB8AC3E}">
        <p14:creationId xmlns:p14="http://schemas.microsoft.com/office/powerpoint/2010/main" val="1599113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50EA6318-D49C-4B96-9378-EB128E708A80}"/>
              </a:ext>
            </a:extLst>
          </p:cNvPr>
          <p:cNvSpPr>
            <a:spLocks noGrp="1"/>
          </p:cNvSpPr>
          <p:nvPr>
            <p:ph type="title"/>
          </p:nvPr>
        </p:nvSpPr>
        <p:spPr>
          <a:solidFill>
            <a:srgbClr val="FFFFFF">
              <a:alpha val="75000"/>
            </a:srgbClr>
          </a:solidFill>
        </p:spPr>
        <p:txBody>
          <a:bodyPr/>
          <a:lstStyle/>
          <a:p>
            <a:r>
              <a:rPr lang="ru-RU" sz="4400" dirty="0"/>
              <a:t>В</a:t>
            </a:r>
            <a:r>
              <a:rPr lang="ru-RU" dirty="0"/>
              <a:t>еликие мастера голландской живописи</a:t>
            </a:r>
          </a:p>
        </p:txBody>
      </p:sp>
      <p:sp>
        <p:nvSpPr>
          <p:cNvPr id="7" name="Прямоугольник 6">
            <a:extLst>
              <a:ext uri="{FF2B5EF4-FFF2-40B4-BE49-F238E27FC236}">
                <a16:creationId xmlns:a16="http://schemas.microsoft.com/office/drawing/2014/main" id="{4CEC36C0-1236-4F3C-8F77-8D0A8A4C3314}"/>
              </a:ext>
            </a:extLst>
          </p:cNvPr>
          <p:cNvSpPr/>
          <p:nvPr/>
        </p:nvSpPr>
        <p:spPr>
          <a:xfrm>
            <a:off x="4651512" y="6488668"/>
            <a:ext cx="7540487" cy="36933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ru-RU" dirty="0"/>
              <a:t>Якоб </a:t>
            </a:r>
            <a:r>
              <a:rPr lang="ru-RU" dirty="0" err="1"/>
              <a:t>ван</a:t>
            </a:r>
            <a:r>
              <a:rPr lang="ru-RU" dirty="0"/>
              <a:t> </a:t>
            </a:r>
            <a:r>
              <a:rPr lang="ru-RU" dirty="0" err="1"/>
              <a:t>Рёйсдал</a:t>
            </a:r>
            <a:r>
              <a:rPr lang="ru-RU" dirty="0"/>
              <a:t> – Мельница около </a:t>
            </a:r>
            <a:r>
              <a:rPr lang="ru-RU" dirty="0" err="1"/>
              <a:t>Дюрстеде</a:t>
            </a:r>
            <a:r>
              <a:rPr lang="ru-RU" dirty="0"/>
              <a:t>. 1670. </a:t>
            </a:r>
            <a:r>
              <a:rPr lang="ru-RU" dirty="0" err="1"/>
              <a:t>Рейксмузей</a:t>
            </a:r>
            <a:r>
              <a:rPr lang="ru-RU" dirty="0"/>
              <a:t>. Амстердам</a:t>
            </a:r>
          </a:p>
        </p:txBody>
      </p:sp>
    </p:spTree>
    <p:extLst>
      <p:ext uri="{BB962C8B-B14F-4D97-AF65-F5344CB8AC3E}">
        <p14:creationId xmlns:p14="http://schemas.microsoft.com/office/powerpoint/2010/main" val="3938288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012BC97E-4C59-4172-B723-D9C2E939CD29}"/>
              </a:ext>
            </a:extLst>
          </p:cNvPr>
          <p:cNvSpPr>
            <a:spLocks noGrp="1"/>
          </p:cNvSpPr>
          <p:nvPr>
            <p:ph type="title"/>
          </p:nvPr>
        </p:nvSpPr>
        <p:spPr>
          <a:xfrm>
            <a:off x="765449" y="246063"/>
            <a:ext cx="4494998" cy="1134640"/>
          </a:xfrm>
        </p:spPr>
        <p:txBody>
          <a:bodyPr/>
          <a:lstStyle/>
          <a:p>
            <a:r>
              <a:rPr lang="ru-RU" sz="2800" dirty="0"/>
              <a:t>В</a:t>
            </a:r>
            <a:r>
              <a:rPr lang="ru-RU" dirty="0"/>
              <a:t> </a:t>
            </a:r>
            <a:r>
              <a:rPr lang="ru-RU" sz="2800" dirty="0"/>
              <a:t>XVII</a:t>
            </a:r>
            <a:r>
              <a:rPr lang="ru-RU" dirty="0"/>
              <a:t> в. в </a:t>
            </a:r>
            <a:r>
              <a:rPr lang="ru-RU" sz="2800" dirty="0"/>
              <a:t>Г</a:t>
            </a:r>
            <a:r>
              <a:rPr lang="ru-RU" dirty="0"/>
              <a:t>олландии популярными становятся жанры:</a:t>
            </a:r>
          </a:p>
        </p:txBody>
      </p:sp>
      <p:pic>
        <p:nvPicPr>
          <p:cNvPr id="2" name="Рисунок 1">
            <a:extLst>
              <a:ext uri="{FF2B5EF4-FFF2-40B4-BE49-F238E27FC236}">
                <a16:creationId xmlns:a16="http://schemas.microsoft.com/office/drawing/2014/main" id="{1C61F174-326C-4DB7-BE47-DA102AAFF6CD}"/>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6" name="Текст 5">
            <a:extLst>
              <a:ext uri="{FF2B5EF4-FFF2-40B4-BE49-F238E27FC236}">
                <a16:creationId xmlns:a16="http://schemas.microsoft.com/office/drawing/2014/main" id="{4243AB47-C882-4C0C-89F1-E1758367F793}"/>
              </a:ext>
            </a:extLst>
          </p:cNvPr>
          <p:cNvSpPr>
            <a:spLocks noGrp="1"/>
          </p:cNvSpPr>
          <p:nvPr>
            <p:ph type="body" sz="half" idx="2"/>
          </p:nvPr>
        </p:nvSpPr>
        <p:spPr>
          <a:xfrm>
            <a:off x="415329" y="1789043"/>
            <a:ext cx="5558088" cy="4822893"/>
          </a:xfrm>
        </p:spPr>
        <p:txBody>
          <a:bodyPr>
            <a:normAutofit/>
          </a:bodyPr>
          <a:lstStyle/>
          <a:p>
            <a:pPr marL="285750" indent="-285750" algn="just">
              <a:buClrTx/>
              <a:buFont typeface="Arial" panose="020B0604020202020204" pitchFamily="34" charset="0"/>
              <a:buChar char="•"/>
            </a:pPr>
            <a:r>
              <a:rPr lang="ru-RU" sz="4000" b="1" dirty="0"/>
              <a:t>портрет</a:t>
            </a:r>
          </a:p>
          <a:p>
            <a:pPr marL="742950" lvl="1" indent="-285750" algn="just">
              <a:buClrTx/>
              <a:buFont typeface="Symbol" panose="05050102010706020507" pitchFamily="18" charset="2"/>
              <a:buChar char="-"/>
            </a:pPr>
            <a:r>
              <a:rPr lang="ru-RU" sz="4000" dirty="0">
                <a:solidFill>
                  <a:schemeClr val="bg1"/>
                </a:solidFill>
              </a:rPr>
              <a:t>индивидуальный</a:t>
            </a:r>
          </a:p>
          <a:p>
            <a:pPr algn="just">
              <a:buClrTx/>
            </a:pPr>
            <a:r>
              <a:rPr lang="ru-RU" sz="2900" i="1" dirty="0">
                <a:solidFill>
                  <a:schemeClr val="bg1"/>
                </a:solidFill>
              </a:rPr>
              <a:t>	Голландские бюргеры – новые хозяева жизни – хотели  запечатлеть себя в представительном облике, свидетельствующем об их материальном достатке и высоком положении в обществе. </a:t>
            </a:r>
          </a:p>
        </p:txBody>
      </p:sp>
      <p:sp>
        <p:nvSpPr>
          <p:cNvPr id="3" name="Прямоугольник 2">
            <a:extLst>
              <a:ext uri="{FF2B5EF4-FFF2-40B4-BE49-F238E27FC236}">
                <a16:creationId xmlns:a16="http://schemas.microsoft.com/office/drawing/2014/main" id="{570FE730-6FFB-49FB-BAB6-59E1E47E6D51}"/>
              </a:ext>
            </a:extLst>
          </p:cNvPr>
          <p:cNvSpPr/>
          <p:nvPr/>
        </p:nvSpPr>
        <p:spPr>
          <a:xfrm>
            <a:off x="6089905" y="5934670"/>
            <a:ext cx="6102096"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Франс </a:t>
            </a:r>
            <a:r>
              <a:rPr lang="ru-RU" dirty="0" err="1"/>
              <a:t>Хальс</a:t>
            </a:r>
            <a:endParaRPr lang="ru-RU" dirty="0"/>
          </a:p>
          <a:p>
            <a:pPr algn="ctr"/>
            <a:r>
              <a:rPr lang="ru-RU" dirty="0"/>
              <a:t>Портрет молодого человека с перчаткой в руке. 1660-е.</a:t>
            </a:r>
          </a:p>
          <a:p>
            <a:pPr algn="ctr"/>
            <a:r>
              <a:rPr lang="ru-RU" dirty="0"/>
              <a:t>Государственный Эрмитаж, Санкт-Петербург</a:t>
            </a:r>
          </a:p>
        </p:txBody>
      </p:sp>
    </p:spTree>
    <p:extLst>
      <p:ext uri="{BB962C8B-B14F-4D97-AF65-F5344CB8AC3E}">
        <p14:creationId xmlns:p14="http://schemas.microsoft.com/office/powerpoint/2010/main" val="316226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02984F5F-3598-49AC-B8CA-E6B26DF540B2}"/>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Заголовок 3">
            <a:extLst>
              <a:ext uri="{FF2B5EF4-FFF2-40B4-BE49-F238E27FC236}">
                <a16:creationId xmlns:a16="http://schemas.microsoft.com/office/drawing/2014/main" id="{012BC97E-4C59-4172-B723-D9C2E939CD29}"/>
              </a:ext>
            </a:extLst>
          </p:cNvPr>
          <p:cNvSpPr>
            <a:spLocks noGrp="1"/>
          </p:cNvSpPr>
          <p:nvPr>
            <p:ph type="title"/>
          </p:nvPr>
        </p:nvSpPr>
        <p:spPr>
          <a:xfrm>
            <a:off x="765449" y="246063"/>
            <a:ext cx="4494998" cy="1134640"/>
          </a:xfrm>
        </p:spPr>
        <p:txBody>
          <a:bodyPr/>
          <a:lstStyle/>
          <a:p>
            <a:r>
              <a:rPr lang="ru-RU" sz="2800" dirty="0"/>
              <a:t>В</a:t>
            </a:r>
            <a:r>
              <a:rPr lang="ru-RU" dirty="0"/>
              <a:t> </a:t>
            </a:r>
            <a:r>
              <a:rPr lang="ru-RU" sz="2800" dirty="0"/>
              <a:t>XVII</a:t>
            </a:r>
            <a:r>
              <a:rPr lang="ru-RU" dirty="0"/>
              <a:t> в. в </a:t>
            </a:r>
            <a:r>
              <a:rPr lang="ru-RU" sz="2800" dirty="0"/>
              <a:t>Г</a:t>
            </a:r>
            <a:r>
              <a:rPr lang="ru-RU" dirty="0"/>
              <a:t>олландии популярными становятся жанры:</a:t>
            </a:r>
          </a:p>
        </p:txBody>
      </p:sp>
      <p:sp>
        <p:nvSpPr>
          <p:cNvPr id="6" name="Текст 5">
            <a:extLst>
              <a:ext uri="{FF2B5EF4-FFF2-40B4-BE49-F238E27FC236}">
                <a16:creationId xmlns:a16="http://schemas.microsoft.com/office/drawing/2014/main" id="{4243AB47-C882-4C0C-89F1-E1758367F793}"/>
              </a:ext>
            </a:extLst>
          </p:cNvPr>
          <p:cNvSpPr>
            <a:spLocks noGrp="1"/>
          </p:cNvSpPr>
          <p:nvPr>
            <p:ph type="body" sz="half" idx="2"/>
          </p:nvPr>
        </p:nvSpPr>
        <p:spPr>
          <a:xfrm>
            <a:off x="415329" y="1789043"/>
            <a:ext cx="5558088" cy="4822893"/>
          </a:xfrm>
        </p:spPr>
        <p:txBody>
          <a:bodyPr>
            <a:normAutofit/>
          </a:bodyPr>
          <a:lstStyle/>
          <a:p>
            <a:pPr marL="285750" indent="-285750" algn="just">
              <a:buClrTx/>
              <a:buFont typeface="Arial" panose="020B0604020202020204" pitchFamily="34" charset="0"/>
              <a:buChar char="•"/>
            </a:pPr>
            <a:r>
              <a:rPr lang="ru-RU" sz="4000" b="1" dirty="0"/>
              <a:t>портрет</a:t>
            </a:r>
          </a:p>
          <a:p>
            <a:pPr marL="742950" lvl="1" indent="-285750" algn="just">
              <a:buClrTx/>
              <a:buFont typeface="Symbol" panose="05050102010706020507" pitchFamily="18" charset="2"/>
              <a:buChar char="-"/>
            </a:pPr>
            <a:r>
              <a:rPr lang="ru-RU" sz="4000" dirty="0">
                <a:solidFill>
                  <a:schemeClr val="bg1"/>
                </a:solidFill>
              </a:rPr>
              <a:t>групповой</a:t>
            </a:r>
          </a:p>
          <a:p>
            <a:pPr algn="just">
              <a:buClrTx/>
            </a:pPr>
            <a:r>
              <a:rPr lang="ru-RU" sz="2800" i="1" dirty="0">
                <a:solidFill>
                  <a:schemeClr val="bg1"/>
                </a:solidFill>
              </a:rPr>
              <a:t>	Стали заказывать большие полотна, на которых изображались торжественные собрания различных общин и объединений (стрелковых рот, попечителей больниц и богаделен, цеховых старшин и учёных обществ). </a:t>
            </a:r>
          </a:p>
        </p:txBody>
      </p:sp>
      <p:sp>
        <p:nvSpPr>
          <p:cNvPr id="3" name="Прямоугольник 2">
            <a:extLst>
              <a:ext uri="{FF2B5EF4-FFF2-40B4-BE49-F238E27FC236}">
                <a16:creationId xmlns:a16="http://schemas.microsoft.com/office/drawing/2014/main" id="{570FE730-6FFB-49FB-BAB6-59E1E47E6D51}"/>
              </a:ext>
            </a:extLst>
          </p:cNvPr>
          <p:cNvSpPr/>
          <p:nvPr/>
        </p:nvSpPr>
        <p:spPr>
          <a:xfrm>
            <a:off x="6089904" y="5657671"/>
            <a:ext cx="6102096" cy="120032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Франс </a:t>
            </a:r>
            <a:r>
              <a:rPr lang="ru-RU" dirty="0" err="1"/>
              <a:t>Хальс</a:t>
            </a:r>
            <a:endParaRPr lang="ru-RU" dirty="0"/>
          </a:p>
          <a:p>
            <a:pPr algn="ctr"/>
            <a:r>
              <a:rPr lang="ru-RU" dirty="0"/>
              <a:t>Групповой портрет офицеров стрелковой роты Святого Георгия. 1627. </a:t>
            </a:r>
          </a:p>
          <a:p>
            <a:pPr algn="ctr"/>
            <a:r>
              <a:rPr lang="ru-RU" dirty="0"/>
              <a:t>Музей Франса </a:t>
            </a:r>
            <a:r>
              <a:rPr lang="ru-RU" dirty="0" err="1"/>
              <a:t>Халса</a:t>
            </a:r>
            <a:r>
              <a:rPr lang="ru-RU" dirty="0"/>
              <a:t>, Харлем.</a:t>
            </a:r>
          </a:p>
        </p:txBody>
      </p:sp>
    </p:spTree>
    <p:extLst>
      <p:ext uri="{BB962C8B-B14F-4D97-AF65-F5344CB8AC3E}">
        <p14:creationId xmlns:p14="http://schemas.microsoft.com/office/powerpoint/2010/main" val="443703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0ED46B53-BC5A-45DA-9D8E-76AA302EA710}"/>
              </a:ext>
            </a:extLst>
          </p:cNvPr>
          <p:cNvSpPr>
            <a:spLocks noGrp="1"/>
          </p:cNvSpPr>
          <p:nvPr>
            <p:ph type="title"/>
          </p:nvPr>
        </p:nvSpPr>
        <p:spPr>
          <a:xfrm>
            <a:off x="808523" y="126793"/>
            <a:ext cx="4494998" cy="1134640"/>
          </a:xfrm>
        </p:spPr>
        <p:txBody>
          <a:bodyPr/>
          <a:lstStyle/>
          <a:p>
            <a:r>
              <a:rPr lang="ru-RU" sz="3600" dirty="0"/>
              <a:t>Ф</a:t>
            </a:r>
            <a:r>
              <a:rPr lang="ru-RU" sz="3200" dirty="0"/>
              <a:t>ранс </a:t>
            </a:r>
            <a:r>
              <a:rPr lang="ru-RU" sz="3600" dirty="0" err="1"/>
              <a:t>Х</a:t>
            </a:r>
            <a:r>
              <a:rPr lang="ru-RU" sz="3200" dirty="0" err="1"/>
              <a:t>алс</a:t>
            </a:r>
            <a:r>
              <a:rPr lang="ru-RU" sz="3200" dirty="0"/>
              <a:t> </a:t>
            </a:r>
            <a:br>
              <a:rPr lang="ru-RU" sz="3200" dirty="0"/>
            </a:br>
            <a:r>
              <a:rPr lang="en-US" sz="3200" dirty="0"/>
              <a:t>(158</a:t>
            </a:r>
            <a:r>
              <a:rPr lang="ru-RU" sz="3200" dirty="0"/>
              <a:t>1</a:t>
            </a:r>
            <a:r>
              <a:rPr lang="en-US" sz="3200" dirty="0"/>
              <a:t>/158</a:t>
            </a:r>
            <a:r>
              <a:rPr lang="ru-RU" sz="3200" dirty="0"/>
              <a:t>5— 1666) </a:t>
            </a:r>
          </a:p>
        </p:txBody>
      </p:sp>
      <p:pic>
        <p:nvPicPr>
          <p:cNvPr id="8" name="Рисунок 7">
            <a:extLst>
              <a:ext uri="{FF2B5EF4-FFF2-40B4-BE49-F238E27FC236}">
                <a16:creationId xmlns:a16="http://schemas.microsoft.com/office/drawing/2014/main" id="{A5B414F6-5C23-43F7-9BE0-61F944D59526}"/>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7" name="Текст 6">
            <a:extLst>
              <a:ext uri="{FF2B5EF4-FFF2-40B4-BE49-F238E27FC236}">
                <a16:creationId xmlns:a16="http://schemas.microsoft.com/office/drawing/2014/main" id="{0554192A-7CD8-4512-8414-E63D3DD2399D}"/>
              </a:ext>
            </a:extLst>
          </p:cNvPr>
          <p:cNvSpPr>
            <a:spLocks noGrp="1"/>
          </p:cNvSpPr>
          <p:nvPr>
            <p:ph type="body" sz="half" idx="2"/>
          </p:nvPr>
        </p:nvSpPr>
        <p:spPr>
          <a:xfrm>
            <a:off x="329457" y="1472638"/>
            <a:ext cx="5453130" cy="2194037"/>
          </a:xfrm>
        </p:spPr>
        <p:txBody>
          <a:bodyPr>
            <a:normAutofit/>
          </a:bodyPr>
          <a:lstStyle/>
          <a:p>
            <a:pPr algn="just"/>
            <a:r>
              <a:rPr lang="ru-RU" sz="2800" dirty="0"/>
              <a:t>– наиболее известный портретист этого времени.</a:t>
            </a:r>
          </a:p>
        </p:txBody>
      </p:sp>
      <p:sp>
        <p:nvSpPr>
          <p:cNvPr id="10" name="Прямоугольник 9">
            <a:extLst>
              <a:ext uri="{FF2B5EF4-FFF2-40B4-BE49-F238E27FC236}">
                <a16:creationId xmlns:a16="http://schemas.microsoft.com/office/drawing/2014/main" id="{12E648F9-00E8-4367-9C46-A90C181BB9EF}"/>
              </a:ext>
            </a:extLst>
          </p:cNvPr>
          <p:cNvSpPr/>
          <p:nvPr/>
        </p:nvSpPr>
        <p:spPr>
          <a:xfrm>
            <a:off x="329458" y="2569656"/>
            <a:ext cx="5453130" cy="3539430"/>
          </a:xfrm>
          <a:prstGeom prst="rect">
            <a:avLst/>
          </a:prstGeom>
        </p:spPr>
        <p:txBody>
          <a:bodyPr wrap="square">
            <a:spAutoFit/>
          </a:bodyPr>
          <a:lstStyle/>
          <a:p>
            <a:pPr algn="just"/>
            <a:r>
              <a:rPr lang="ru-RU" sz="2800" i="1" dirty="0">
                <a:solidFill>
                  <a:schemeClr val="bg1"/>
                </a:solidFill>
              </a:rPr>
              <a:t>	«</a:t>
            </a:r>
            <a:r>
              <a:rPr lang="ru-RU" sz="2800" i="1" dirty="0" err="1">
                <a:solidFill>
                  <a:schemeClr val="bg1"/>
                </a:solidFill>
              </a:rPr>
              <a:t>Халс</a:t>
            </a:r>
            <a:r>
              <a:rPr lang="ru-RU" sz="2800" i="1" dirty="0">
                <a:solidFill>
                  <a:schemeClr val="bg1"/>
                </a:solidFill>
              </a:rPr>
              <a:t>, обладая... особой, необычной манерой письма, превосходит всех остальных, так как в его живописи заложена такая острота и жизнен­ность, такая сила, что он во многих произведениях, кажется, самое при­роду вызывает на соревнование», – </a:t>
            </a:r>
            <a:r>
              <a:rPr lang="ru-RU" sz="2800" dirty="0">
                <a:solidFill>
                  <a:schemeClr val="bg1"/>
                </a:solidFill>
              </a:rPr>
              <a:t>один из современников художника.</a:t>
            </a:r>
          </a:p>
        </p:txBody>
      </p:sp>
    </p:spTree>
    <p:extLst>
      <p:ext uri="{BB962C8B-B14F-4D97-AF65-F5344CB8AC3E}">
        <p14:creationId xmlns:p14="http://schemas.microsoft.com/office/powerpoint/2010/main" val="3550054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E647369B-C3A1-46B3-9537-A1E20B7CAA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89706" y="0"/>
            <a:ext cx="5612587" cy="6858000"/>
          </a:xfrm>
          <a:prstGeom prst="rect">
            <a:avLst/>
          </a:prstGeom>
        </p:spPr>
      </p:pic>
      <p:sp>
        <p:nvSpPr>
          <p:cNvPr id="6" name="Прямоугольник 5">
            <a:extLst>
              <a:ext uri="{FF2B5EF4-FFF2-40B4-BE49-F238E27FC236}">
                <a16:creationId xmlns:a16="http://schemas.microsoft.com/office/drawing/2014/main" id="{3B55461F-403C-4C3E-99C8-6EEE3AC59BBB}"/>
              </a:ext>
            </a:extLst>
          </p:cNvPr>
          <p:cNvSpPr/>
          <p:nvPr/>
        </p:nvSpPr>
        <p:spPr>
          <a:xfrm>
            <a:off x="6095999" y="5934670"/>
            <a:ext cx="6096000"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spAutoFit/>
          </a:bodyPr>
          <a:lstStyle/>
          <a:p>
            <a:pPr lvl="0" algn="ctr"/>
            <a:r>
              <a:rPr lang="ru-RU" dirty="0">
                <a:solidFill>
                  <a:prstClr val="white"/>
                </a:solidFill>
              </a:rPr>
              <a:t>Франс </a:t>
            </a:r>
            <a:r>
              <a:rPr lang="ru-RU" dirty="0" err="1">
                <a:solidFill>
                  <a:prstClr val="white"/>
                </a:solidFill>
              </a:rPr>
              <a:t>Хальс</a:t>
            </a:r>
            <a:endParaRPr lang="ru-RU" dirty="0">
              <a:solidFill>
                <a:prstClr val="white"/>
              </a:solidFill>
            </a:endParaRPr>
          </a:p>
          <a:p>
            <a:pPr lvl="0" algn="ctr"/>
            <a:r>
              <a:rPr lang="ru-RU" dirty="0">
                <a:solidFill>
                  <a:prstClr val="white"/>
                </a:solidFill>
              </a:rPr>
              <a:t>Портрет молодого человека с перчаткой в руке. 1660-е.</a:t>
            </a:r>
          </a:p>
          <a:p>
            <a:pPr lvl="0" algn="ctr"/>
            <a:r>
              <a:rPr lang="ru-RU" dirty="0">
                <a:solidFill>
                  <a:prstClr val="white"/>
                </a:solidFill>
              </a:rPr>
              <a:t>Государственный Эрмитаж, Санкт-Петербург</a:t>
            </a:r>
          </a:p>
        </p:txBody>
      </p:sp>
    </p:spTree>
    <p:extLst>
      <p:ext uri="{BB962C8B-B14F-4D97-AF65-F5344CB8AC3E}">
        <p14:creationId xmlns:p14="http://schemas.microsoft.com/office/powerpoint/2010/main" val="272656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9F87057F-543E-4706-9ABA-95AA001C708A}"/>
              </a:ext>
            </a:extLst>
          </p:cNvPr>
          <p:cNvSpPr/>
          <p:nvPr/>
        </p:nvSpPr>
        <p:spPr>
          <a:xfrm>
            <a:off x="5194853" y="5934670"/>
            <a:ext cx="6997147"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Франс </a:t>
            </a:r>
            <a:r>
              <a:rPr lang="ru-RU" dirty="0" err="1"/>
              <a:t>Хальс</a:t>
            </a:r>
            <a:endParaRPr lang="ru-RU" dirty="0"/>
          </a:p>
          <a:p>
            <a:pPr algn="ctr"/>
            <a:r>
              <a:rPr lang="ru-RU" dirty="0"/>
              <a:t>Групповой портрет офицеров стрелковой роты Святого Георгия. 1627. </a:t>
            </a:r>
          </a:p>
          <a:p>
            <a:pPr algn="ctr"/>
            <a:r>
              <a:rPr lang="ru-RU" dirty="0"/>
              <a:t>Музей Франса </a:t>
            </a:r>
            <a:r>
              <a:rPr lang="ru-RU" dirty="0" err="1"/>
              <a:t>Халса</a:t>
            </a:r>
            <a:r>
              <a:rPr lang="ru-RU" dirty="0"/>
              <a:t>, Харлем.</a:t>
            </a:r>
          </a:p>
        </p:txBody>
      </p:sp>
    </p:spTree>
    <p:extLst>
      <p:ext uri="{BB962C8B-B14F-4D97-AF65-F5344CB8AC3E}">
        <p14:creationId xmlns:p14="http://schemas.microsoft.com/office/powerpoint/2010/main" val="2902332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012BC97E-4C59-4172-B723-D9C2E939CD29}"/>
              </a:ext>
            </a:extLst>
          </p:cNvPr>
          <p:cNvSpPr>
            <a:spLocks noGrp="1"/>
          </p:cNvSpPr>
          <p:nvPr>
            <p:ph type="title"/>
          </p:nvPr>
        </p:nvSpPr>
        <p:spPr>
          <a:xfrm>
            <a:off x="765449" y="246063"/>
            <a:ext cx="4494998" cy="1134640"/>
          </a:xfrm>
        </p:spPr>
        <p:txBody>
          <a:bodyPr/>
          <a:lstStyle/>
          <a:p>
            <a:r>
              <a:rPr lang="ru-RU" sz="2800" dirty="0"/>
              <a:t>В</a:t>
            </a:r>
            <a:r>
              <a:rPr lang="ru-RU" dirty="0"/>
              <a:t> </a:t>
            </a:r>
            <a:r>
              <a:rPr lang="ru-RU" sz="2800" dirty="0"/>
              <a:t>XVII</a:t>
            </a:r>
            <a:r>
              <a:rPr lang="ru-RU" dirty="0"/>
              <a:t> в. в </a:t>
            </a:r>
            <a:r>
              <a:rPr lang="ru-RU" sz="2800" dirty="0"/>
              <a:t>Г</a:t>
            </a:r>
            <a:r>
              <a:rPr lang="ru-RU" dirty="0"/>
              <a:t>олландии популярными становятся жанры:</a:t>
            </a:r>
          </a:p>
        </p:txBody>
      </p:sp>
      <p:pic>
        <p:nvPicPr>
          <p:cNvPr id="2" name="Рисунок 1">
            <a:extLst>
              <a:ext uri="{FF2B5EF4-FFF2-40B4-BE49-F238E27FC236}">
                <a16:creationId xmlns:a16="http://schemas.microsoft.com/office/drawing/2014/main" id="{8CCDA838-64CD-40A9-99EC-C5C77E6ACCCE}"/>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6" name="Текст 5">
            <a:extLst>
              <a:ext uri="{FF2B5EF4-FFF2-40B4-BE49-F238E27FC236}">
                <a16:creationId xmlns:a16="http://schemas.microsoft.com/office/drawing/2014/main" id="{4243AB47-C882-4C0C-89F1-E1758367F793}"/>
              </a:ext>
            </a:extLst>
          </p:cNvPr>
          <p:cNvSpPr>
            <a:spLocks noGrp="1"/>
          </p:cNvSpPr>
          <p:nvPr>
            <p:ph type="body" sz="half" idx="2"/>
          </p:nvPr>
        </p:nvSpPr>
        <p:spPr>
          <a:xfrm>
            <a:off x="415329" y="1789043"/>
            <a:ext cx="5259913" cy="4822893"/>
          </a:xfrm>
        </p:spPr>
        <p:txBody>
          <a:bodyPr>
            <a:normAutofit fontScale="92500" lnSpcReduction="20000"/>
          </a:bodyPr>
          <a:lstStyle/>
          <a:p>
            <a:pPr marL="285750" indent="-285750" algn="just">
              <a:buClrTx/>
              <a:buFont typeface="Arial" panose="020B0604020202020204" pitchFamily="34" charset="0"/>
              <a:buChar char="•"/>
            </a:pPr>
            <a:r>
              <a:rPr lang="ru-RU" sz="4000" b="1" dirty="0"/>
              <a:t>бытовой жанр</a:t>
            </a:r>
          </a:p>
          <a:p>
            <a:pPr algn="just">
              <a:buClrTx/>
            </a:pPr>
            <a:r>
              <a:rPr lang="ru-RU" sz="2800" i="1" dirty="0"/>
              <a:t>	С одной стороны, художники поэтизировали естественное течение повседневной жизни, а с другой – стремились к изображению гротескных (уродливо-комических), острых и живых ситуаций.</a:t>
            </a:r>
          </a:p>
          <a:p>
            <a:pPr algn="just">
              <a:buClrTx/>
            </a:pPr>
            <a:r>
              <a:rPr lang="ru-RU" sz="2800" i="1" dirty="0"/>
              <a:t> 	</a:t>
            </a:r>
            <a:r>
              <a:rPr lang="ru-RU" sz="2800" dirty="0"/>
              <a:t>Художников, работавших в этом жанре, называют </a:t>
            </a:r>
            <a:r>
              <a:rPr lang="ru-RU" sz="2800" b="1" dirty="0"/>
              <a:t>малыми голландцами</a:t>
            </a:r>
            <a:r>
              <a:rPr lang="ru-RU" sz="2800" dirty="0"/>
              <a:t> (Ян Стен (1626—1679), Питер де Хох (1629— 1684), </a:t>
            </a:r>
            <a:r>
              <a:rPr lang="ru-RU" sz="2800" dirty="0" err="1"/>
              <a:t>Герард</a:t>
            </a:r>
            <a:r>
              <a:rPr lang="ru-RU" sz="2800" dirty="0"/>
              <a:t> </a:t>
            </a:r>
            <a:r>
              <a:rPr lang="ru-RU" sz="2800" dirty="0" err="1"/>
              <a:t>Терборх</a:t>
            </a:r>
            <a:r>
              <a:rPr lang="ru-RU" sz="2800" dirty="0"/>
              <a:t> (1617—1681), </a:t>
            </a:r>
            <a:r>
              <a:rPr lang="ru-RU" sz="2800" dirty="0" err="1"/>
              <a:t>Виллем</a:t>
            </a:r>
            <a:r>
              <a:rPr lang="ru-RU" sz="2800" dirty="0"/>
              <a:t> </a:t>
            </a:r>
            <a:r>
              <a:rPr lang="ru-RU" sz="2800" dirty="0" err="1"/>
              <a:t>Хеда</a:t>
            </a:r>
            <a:r>
              <a:rPr lang="ru-RU" sz="2800" dirty="0"/>
              <a:t>, Питер </a:t>
            </a:r>
            <a:r>
              <a:rPr lang="ru-RU" sz="2800" dirty="0" err="1"/>
              <a:t>Клас</a:t>
            </a:r>
            <a:r>
              <a:rPr lang="ru-RU" sz="2800" dirty="0"/>
              <a:t> и др.).</a:t>
            </a:r>
          </a:p>
        </p:txBody>
      </p:sp>
      <p:sp>
        <p:nvSpPr>
          <p:cNvPr id="3" name="Прямоугольник 2">
            <a:extLst>
              <a:ext uri="{FF2B5EF4-FFF2-40B4-BE49-F238E27FC236}">
                <a16:creationId xmlns:a16="http://schemas.microsoft.com/office/drawing/2014/main" id="{72289530-7278-4505-B080-C95E9E0E8CD3}"/>
              </a:ext>
            </a:extLst>
          </p:cNvPr>
          <p:cNvSpPr/>
          <p:nvPr/>
        </p:nvSpPr>
        <p:spPr>
          <a:xfrm>
            <a:off x="6095998" y="5934670"/>
            <a:ext cx="6096001"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Питер де Хох. </a:t>
            </a:r>
          </a:p>
          <a:p>
            <a:pPr algn="ctr"/>
            <a:r>
              <a:rPr lang="ru-RU" dirty="0"/>
              <a:t>Хозяйка и служанка. 1657.</a:t>
            </a:r>
          </a:p>
          <a:p>
            <a:pPr algn="ctr"/>
            <a:r>
              <a:rPr lang="ru-RU" dirty="0"/>
              <a:t>Государственный Эрмитаж, Санкт-Петербург</a:t>
            </a:r>
          </a:p>
        </p:txBody>
      </p:sp>
    </p:spTree>
    <p:extLst>
      <p:ext uri="{BB962C8B-B14F-4D97-AF65-F5344CB8AC3E}">
        <p14:creationId xmlns:p14="http://schemas.microsoft.com/office/powerpoint/2010/main" val="91211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D4F1338F-95D6-46CC-BC72-BBE1C103D67C}"/>
              </a:ext>
            </a:extLst>
          </p:cNvPr>
          <p:cNvSpPr>
            <a:spLocks noGrp="1"/>
          </p:cNvSpPr>
          <p:nvPr>
            <p:ph type="title"/>
          </p:nvPr>
        </p:nvSpPr>
        <p:spPr>
          <a:xfrm>
            <a:off x="249870" y="196367"/>
            <a:ext cx="5526156" cy="2268538"/>
          </a:xfrm>
        </p:spPr>
        <p:txBody>
          <a:bodyPr/>
          <a:lstStyle/>
          <a:p>
            <a:r>
              <a:rPr lang="en-US" sz="3200" dirty="0"/>
              <a:t>XVII-XVIII</a:t>
            </a:r>
            <a:r>
              <a:rPr lang="en-US" sz="2400" dirty="0"/>
              <a:t> </a:t>
            </a:r>
            <a:r>
              <a:rPr lang="ru-RU" sz="2400" dirty="0"/>
              <a:t>вв. – это время возникновения и развития в искусстве </a:t>
            </a:r>
            <a:r>
              <a:rPr lang="ru-RU" sz="2400" b="1" dirty="0"/>
              <a:t>реалистических тенденций</a:t>
            </a:r>
            <a:r>
              <a:rPr lang="ru-RU" sz="2400" dirty="0"/>
              <a:t>:</a:t>
            </a:r>
          </a:p>
        </p:txBody>
      </p:sp>
      <p:pic>
        <p:nvPicPr>
          <p:cNvPr id="7" name="Рисунок 6">
            <a:extLst>
              <a:ext uri="{FF2B5EF4-FFF2-40B4-BE49-F238E27FC236}">
                <a16:creationId xmlns:a16="http://schemas.microsoft.com/office/drawing/2014/main" id="{838B1E23-06D4-474B-A1E1-1CA811977DF0}"/>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6" name="Текст 5">
            <a:extLst>
              <a:ext uri="{FF2B5EF4-FFF2-40B4-BE49-F238E27FC236}">
                <a16:creationId xmlns:a16="http://schemas.microsoft.com/office/drawing/2014/main" id="{BCCFFE74-3B28-4745-B89D-3B4B814ED638}"/>
              </a:ext>
            </a:extLst>
          </p:cNvPr>
          <p:cNvSpPr>
            <a:spLocks noGrp="1"/>
          </p:cNvSpPr>
          <p:nvPr>
            <p:ph type="body" sz="half" idx="2"/>
          </p:nvPr>
        </p:nvSpPr>
        <p:spPr>
          <a:xfrm>
            <a:off x="249870" y="2629724"/>
            <a:ext cx="5526156" cy="3959919"/>
          </a:xfrm>
        </p:spPr>
        <p:txBody>
          <a:bodyPr>
            <a:normAutofit fontScale="92500" lnSpcReduction="10000"/>
          </a:bodyPr>
          <a:lstStyle/>
          <a:p>
            <a:pPr algn="just"/>
            <a:r>
              <a:rPr lang="ru-RU" sz="3600" dirty="0"/>
              <a:t>	объективности в передаче видимого, точности, конкретности, непредвзятости восприятия жизни, отсутствия идеализации, глубокого восприятия быта и приро­ды, простоты и естественности в передаче человеческих чувств.</a:t>
            </a:r>
          </a:p>
        </p:txBody>
      </p:sp>
      <p:sp>
        <p:nvSpPr>
          <p:cNvPr id="8" name="Прямоугольник 7">
            <a:extLst>
              <a:ext uri="{FF2B5EF4-FFF2-40B4-BE49-F238E27FC236}">
                <a16:creationId xmlns:a16="http://schemas.microsoft.com/office/drawing/2014/main" id="{883E9CC6-E040-45C8-95E2-B196F4BAB490}"/>
              </a:ext>
            </a:extLst>
          </p:cNvPr>
          <p:cNvSpPr/>
          <p:nvPr/>
        </p:nvSpPr>
        <p:spPr>
          <a:xfrm>
            <a:off x="6095999" y="5934670"/>
            <a:ext cx="6096000"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spAutoFit/>
          </a:bodyPr>
          <a:lstStyle/>
          <a:p>
            <a:pPr algn="ctr"/>
            <a:r>
              <a:rPr lang="ru-RU" dirty="0"/>
              <a:t>Ян Вермеер</a:t>
            </a:r>
          </a:p>
          <a:p>
            <a:pPr algn="ctr"/>
            <a:r>
              <a:rPr lang="ru-RU" dirty="0"/>
              <a:t>Молочница. 1658—1660</a:t>
            </a:r>
          </a:p>
          <a:p>
            <a:pPr algn="ctr"/>
            <a:r>
              <a:rPr lang="ru-RU" dirty="0"/>
              <a:t>Государственный музей, Амстердам</a:t>
            </a:r>
          </a:p>
        </p:txBody>
      </p:sp>
    </p:spTree>
    <p:extLst>
      <p:ext uri="{BB962C8B-B14F-4D97-AF65-F5344CB8AC3E}">
        <p14:creationId xmlns:p14="http://schemas.microsoft.com/office/powerpoint/2010/main" val="248711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970BE2E0-5B9A-457F-8C77-37D4717486D9}"/>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Заголовок 3">
            <a:extLst>
              <a:ext uri="{FF2B5EF4-FFF2-40B4-BE49-F238E27FC236}">
                <a16:creationId xmlns:a16="http://schemas.microsoft.com/office/drawing/2014/main" id="{012BC97E-4C59-4172-B723-D9C2E939CD29}"/>
              </a:ext>
            </a:extLst>
          </p:cNvPr>
          <p:cNvSpPr>
            <a:spLocks noGrp="1"/>
          </p:cNvSpPr>
          <p:nvPr>
            <p:ph type="title"/>
          </p:nvPr>
        </p:nvSpPr>
        <p:spPr>
          <a:xfrm>
            <a:off x="765449" y="246063"/>
            <a:ext cx="4494998" cy="1134640"/>
          </a:xfrm>
        </p:spPr>
        <p:txBody>
          <a:bodyPr/>
          <a:lstStyle/>
          <a:p>
            <a:r>
              <a:rPr lang="ru-RU" sz="2800" dirty="0"/>
              <a:t>В</a:t>
            </a:r>
            <a:r>
              <a:rPr lang="ru-RU" dirty="0"/>
              <a:t> </a:t>
            </a:r>
            <a:r>
              <a:rPr lang="ru-RU" sz="2800" dirty="0"/>
              <a:t>XVII</a:t>
            </a:r>
            <a:r>
              <a:rPr lang="ru-RU" dirty="0"/>
              <a:t> в. в </a:t>
            </a:r>
            <a:r>
              <a:rPr lang="ru-RU" sz="2800" dirty="0"/>
              <a:t>Г</a:t>
            </a:r>
            <a:r>
              <a:rPr lang="ru-RU" dirty="0"/>
              <a:t>олландии популярными становятся жанры:</a:t>
            </a:r>
          </a:p>
        </p:txBody>
      </p:sp>
      <p:sp>
        <p:nvSpPr>
          <p:cNvPr id="6" name="Текст 5">
            <a:extLst>
              <a:ext uri="{FF2B5EF4-FFF2-40B4-BE49-F238E27FC236}">
                <a16:creationId xmlns:a16="http://schemas.microsoft.com/office/drawing/2014/main" id="{4243AB47-C882-4C0C-89F1-E1758367F793}"/>
              </a:ext>
            </a:extLst>
          </p:cNvPr>
          <p:cNvSpPr>
            <a:spLocks noGrp="1"/>
          </p:cNvSpPr>
          <p:nvPr>
            <p:ph type="body" sz="half" idx="2"/>
          </p:nvPr>
        </p:nvSpPr>
        <p:spPr>
          <a:xfrm>
            <a:off x="415329" y="1789043"/>
            <a:ext cx="5259913" cy="4822893"/>
          </a:xfrm>
        </p:spPr>
        <p:txBody>
          <a:bodyPr>
            <a:normAutofit fontScale="92500" lnSpcReduction="20000"/>
          </a:bodyPr>
          <a:lstStyle/>
          <a:p>
            <a:pPr marL="285750" indent="-285750" algn="just">
              <a:buClrTx/>
              <a:buFont typeface="Arial" panose="020B0604020202020204" pitchFamily="34" charset="0"/>
              <a:buChar char="•"/>
            </a:pPr>
            <a:r>
              <a:rPr lang="ru-RU" sz="4000" b="1" dirty="0"/>
              <a:t>натюрморт</a:t>
            </a:r>
            <a:r>
              <a:rPr lang="ru-RU" sz="4000" dirty="0"/>
              <a:t> </a:t>
            </a:r>
            <a:r>
              <a:rPr lang="ru-RU" sz="3200" dirty="0"/>
              <a:t>(фр. «мёртвая природа») – </a:t>
            </a:r>
            <a:r>
              <a:rPr lang="ru-RU" sz="3200" dirty="0" err="1"/>
              <a:t>стиллевен</a:t>
            </a:r>
            <a:r>
              <a:rPr lang="ru-RU" sz="3200" dirty="0"/>
              <a:t> (гол. «неподвижная жизнь»)</a:t>
            </a:r>
          </a:p>
          <a:p>
            <a:pPr algn="just">
              <a:buClrTx/>
            </a:pPr>
            <a:r>
              <a:rPr lang="ru-RU" sz="2800" dirty="0"/>
              <a:t>	</a:t>
            </a:r>
            <a:r>
              <a:rPr lang="ru-RU" sz="2800" i="1" dirty="0"/>
              <a:t>Изображение предметов являет зрителю единый ансамбль, обладающий скрытым назидательным смыслом.</a:t>
            </a:r>
            <a:br>
              <a:rPr lang="ru-RU" sz="2800" i="1" dirty="0"/>
            </a:br>
            <a:r>
              <a:rPr lang="ru-RU" sz="2800" i="1" dirty="0"/>
              <a:t>	Излюбленными сюжетами становились «завтраки», «десерты», цветочные букеты и аллегорические композиции.</a:t>
            </a:r>
          </a:p>
          <a:p>
            <a:pPr algn="just">
              <a:buClrTx/>
            </a:pPr>
            <a:r>
              <a:rPr lang="ru-RU" sz="2800" dirty="0"/>
              <a:t>	</a:t>
            </a:r>
            <a:r>
              <a:rPr lang="ru-RU" sz="2800" dirty="0" err="1"/>
              <a:t>Виллем</a:t>
            </a:r>
            <a:r>
              <a:rPr lang="ru-RU" sz="2800" dirty="0"/>
              <a:t> </a:t>
            </a:r>
            <a:r>
              <a:rPr lang="ru-RU" sz="2800" dirty="0" err="1"/>
              <a:t>Хеда</a:t>
            </a:r>
            <a:r>
              <a:rPr lang="ru-RU" sz="2800" dirty="0"/>
              <a:t> (1594 — около 1680), Питер </a:t>
            </a:r>
            <a:r>
              <a:rPr lang="ru-RU" sz="2800" dirty="0" err="1"/>
              <a:t>Клас</a:t>
            </a:r>
            <a:r>
              <a:rPr lang="ru-RU" sz="2800" dirty="0"/>
              <a:t> (око­ло 1597 — около 1661).</a:t>
            </a:r>
          </a:p>
        </p:txBody>
      </p:sp>
      <p:sp>
        <p:nvSpPr>
          <p:cNvPr id="3" name="Прямоугольник 2">
            <a:extLst>
              <a:ext uri="{FF2B5EF4-FFF2-40B4-BE49-F238E27FC236}">
                <a16:creationId xmlns:a16="http://schemas.microsoft.com/office/drawing/2014/main" id="{72289530-7278-4505-B080-C95E9E0E8CD3}"/>
              </a:ext>
            </a:extLst>
          </p:cNvPr>
          <p:cNvSpPr/>
          <p:nvPr/>
        </p:nvSpPr>
        <p:spPr>
          <a:xfrm>
            <a:off x="6095999" y="5965605"/>
            <a:ext cx="6096001"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err="1"/>
              <a:t>Геррит</a:t>
            </a:r>
            <a:r>
              <a:rPr lang="ru-RU" dirty="0"/>
              <a:t> </a:t>
            </a:r>
            <a:r>
              <a:rPr lang="ru-RU" dirty="0" err="1"/>
              <a:t>Виллемс</a:t>
            </a:r>
            <a:r>
              <a:rPr lang="ru-RU" dirty="0"/>
              <a:t> </a:t>
            </a:r>
            <a:r>
              <a:rPr lang="ru-RU" dirty="0" err="1"/>
              <a:t>Хеда</a:t>
            </a:r>
            <a:r>
              <a:rPr lang="ru-RU" dirty="0"/>
              <a:t>.</a:t>
            </a:r>
          </a:p>
          <a:p>
            <a:pPr algn="ctr"/>
            <a:r>
              <a:rPr lang="ru-RU" dirty="0"/>
              <a:t> Ветчина и серебряная посуда. 1649.</a:t>
            </a:r>
          </a:p>
          <a:p>
            <a:pPr algn="ctr"/>
            <a:r>
              <a:rPr lang="ru-RU" dirty="0"/>
              <a:t>ГМИИ им. А.С. Пушкина, Москва</a:t>
            </a:r>
          </a:p>
        </p:txBody>
      </p:sp>
    </p:spTree>
    <p:extLst>
      <p:ext uri="{BB962C8B-B14F-4D97-AF65-F5344CB8AC3E}">
        <p14:creationId xmlns:p14="http://schemas.microsoft.com/office/powerpoint/2010/main" val="2186195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a16="http://schemas.microsoft.com/office/drawing/2014/main" id="{21D8C40E-A9BE-4DFE-8598-40AB42F5AAC0}"/>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Заголовок 3">
            <a:extLst>
              <a:ext uri="{FF2B5EF4-FFF2-40B4-BE49-F238E27FC236}">
                <a16:creationId xmlns:a16="http://schemas.microsoft.com/office/drawing/2014/main" id="{012BC97E-4C59-4172-B723-D9C2E939CD29}"/>
              </a:ext>
            </a:extLst>
          </p:cNvPr>
          <p:cNvSpPr>
            <a:spLocks noGrp="1"/>
          </p:cNvSpPr>
          <p:nvPr>
            <p:ph type="title"/>
          </p:nvPr>
        </p:nvSpPr>
        <p:spPr>
          <a:xfrm>
            <a:off x="765449" y="246063"/>
            <a:ext cx="4494998" cy="1134640"/>
          </a:xfrm>
        </p:spPr>
        <p:txBody>
          <a:bodyPr/>
          <a:lstStyle/>
          <a:p>
            <a:r>
              <a:rPr lang="ru-RU" sz="2800" dirty="0"/>
              <a:t>В</a:t>
            </a:r>
            <a:r>
              <a:rPr lang="ru-RU" dirty="0"/>
              <a:t> </a:t>
            </a:r>
            <a:r>
              <a:rPr lang="ru-RU" sz="2800" dirty="0"/>
              <a:t>XVII</a:t>
            </a:r>
            <a:r>
              <a:rPr lang="ru-RU" dirty="0"/>
              <a:t> в. в </a:t>
            </a:r>
            <a:r>
              <a:rPr lang="ru-RU" sz="2800" dirty="0"/>
              <a:t>Г</a:t>
            </a:r>
            <a:r>
              <a:rPr lang="ru-RU" dirty="0"/>
              <a:t>олландии популярными становятся жанры:</a:t>
            </a:r>
          </a:p>
        </p:txBody>
      </p:sp>
      <p:sp>
        <p:nvSpPr>
          <p:cNvPr id="6" name="Текст 5">
            <a:extLst>
              <a:ext uri="{FF2B5EF4-FFF2-40B4-BE49-F238E27FC236}">
                <a16:creationId xmlns:a16="http://schemas.microsoft.com/office/drawing/2014/main" id="{4243AB47-C882-4C0C-89F1-E1758367F793}"/>
              </a:ext>
            </a:extLst>
          </p:cNvPr>
          <p:cNvSpPr>
            <a:spLocks noGrp="1"/>
          </p:cNvSpPr>
          <p:nvPr>
            <p:ph type="body" sz="half" idx="2"/>
          </p:nvPr>
        </p:nvSpPr>
        <p:spPr>
          <a:xfrm>
            <a:off x="415329" y="1789043"/>
            <a:ext cx="5259913" cy="4822893"/>
          </a:xfrm>
        </p:spPr>
        <p:txBody>
          <a:bodyPr>
            <a:normAutofit fontScale="92500" lnSpcReduction="10000"/>
          </a:bodyPr>
          <a:lstStyle/>
          <a:p>
            <a:pPr marL="285750" indent="-285750" algn="just">
              <a:buClrTx/>
              <a:buFont typeface="Arial" panose="020B0604020202020204" pitchFamily="34" charset="0"/>
              <a:buChar char="•"/>
            </a:pPr>
            <a:r>
              <a:rPr lang="ru-RU" sz="4000" b="1" dirty="0"/>
              <a:t>пейзаж</a:t>
            </a:r>
          </a:p>
          <a:p>
            <a:pPr algn="just">
              <a:buClrTx/>
            </a:pPr>
            <a:r>
              <a:rPr lang="ru-RU" sz="2800" i="1" dirty="0"/>
              <a:t>	Своеобразие данного жанра и его тематика определялись особенностью природы этой северной страны – её равнинными просторами и близостью моря. Художники отказывались от изображения идеальных пейзажей, их интересовала окружающая обыденность, естественность.</a:t>
            </a:r>
          </a:p>
          <a:p>
            <a:pPr algn="just">
              <a:buClrTx/>
            </a:pPr>
            <a:r>
              <a:rPr lang="ru-RU" sz="2800" dirty="0"/>
              <a:t>	Ян </a:t>
            </a:r>
            <a:r>
              <a:rPr lang="ru-RU" sz="2800" dirty="0" err="1"/>
              <a:t>ван</a:t>
            </a:r>
            <a:r>
              <a:rPr lang="ru-RU" sz="2800" dirty="0"/>
              <a:t> </a:t>
            </a:r>
            <a:r>
              <a:rPr lang="ru-RU" sz="2800" dirty="0" err="1"/>
              <a:t>Гойен</a:t>
            </a:r>
            <a:r>
              <a:rPr lang="ru-RU" sz="2800" dirty="0"/>
              <a:t> (1596 — 1656), Якоб </a:t>
            </a:r>
            <a:r>
              <a:rPr lang="ru-RU" sz="2800" dirty="0" err="1"/>
              <a:t>Рейсдал</a:t>
            </a:r>
            <a:r>
              <a:rPr lang="ru-RU" sz="2800" dirty="0"/>
              <a:t> (1628 — 1682).</a:t>
            </a:r>
          </a:p>
        </p:txBody>
      </p:sp>
      <p:sp>
        <p:nvSpPr>
          <p:cNvPr id="3" name="Прямоугольник 2">
            <a:extLst>
              <a:ext uri="{FF2B5EF4-FFF2-40B4-BE49-F238E27FC236}">
                <a16:creationId xmlns:a16="http://schemas.microsoft.com/office/drawing/2014/main" id="{72289530-7278-4505-B080-C95E9E0E8CD3}"/>
              </a:ext>
            </a:extLst>
          </p:cNvPr>
          <p:cNvSpPr/>
          <p:nvPr/>
        </p:nvSpPr>
        <p:spPr>
          <a:xfrm>
            <a:off x="6095999" y="5965605"/>
            <a:ext cx="6096001"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Якоб </a:t>
            </a:r>
            <a:r>
              <a:rPr lang="ru-RU" dirty="0" err="1"/>
              <a:t>ван</a:t>
            </a:r>
            <a:r>
              <a:rPr lang="ru-RU" dirty="0"/>
              <a:t> </a:t>
            </a:r>
            <a:r>
              <a:rPr lang="ru-RU" dirty="0" err="1"/>
              <a:t>Рёйсдал</a:t>
            </a:r>
            <a:endParaRPr lang="ru-RU" dirty="0"/>
          </a:p>
          <a:p>
            <a:pPr algn="ctr"/>
            <a:r>
              <a:rPr lang="ru-RU" dirty="0"/>
              <a:t>Лесной пейзаж. Ок. 1660. </a:t>
            </a:r>
          </a:p>
          <a:p>
            <a:pPr algn="ctr"/>
            <a:r>
              <a:rPr lang="ru-RU" dirty="0"/>
              <a:t>Вустер колледж. Оксфорд</a:t>
            </a:r>
          </a:p>
        </p:txBody>
      </p:sp>
    </p:spTree>
    <p:extLst>
      <p:ext uri="{BB962C8B-B14F-4D97-AF65-F5344CB8AC3E}">
        <p14:creationId xmlns:p14="http://schemas.microsoft.com/office/powerpoint/2010/main" val="245107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EF9F3F-759E-4EC6-9822-5B69718A6AC5}"/>
              </a:ext>
            </a:extLst>
          </p:cNvPr>
          <p:cNvSpPr>
            <a:spLocks noGrp="1"/>
          </p:cNvSpPr>
          <p:nvPr>
            <p:ph type="title"/>
          </p:nvPr>
        </p:nvSpPr>
        <p:spPr>
          <a:xfrm>
            <a:off x="765449" y="359089"/>
            <a:ext cx="4494998" cy="1509911"/>
          </a:xfrm>
        </p:spPr>
        <p:txBody>
          <a:bodyPr/>
          <a:lstStyle/>
          <a:p>
            <a:r>
              <a:rPr lang="ru-RU" sz="3600" dirty="0"/>
              <a:t>Я</a:t>
            </a:r>
            <a:r>
              <a:rPr lang="ru-RU" sz="2800" dirty="0"/>
              <a:t>н </a:t>
            </a:r>
            <a:r>
              <a:rPr lang="ru-RU" sz="3600" dirty="0" err="1"/>
              <a:t>В</a:t>
            </a:r>
            <a:r>
              <a:rPr lang="ru-RU" sz="2800" dirty="0" err="1"/>
              <a:t>ерме́ер</a:t>
            </a:r>
            <a:r>
              <a:rPr lang="ru-RU" sz="2800" dirty="0"/>
              <a:t> </a:t>
            </a:r>
            <a:br>
              <a:rPr lang="ru-RU" dirty="0"/>
            </a:br>
            <a:r>
              <a:rPr lang="ru-RU" dirty="0"/>
              <a:t>(</a:t>
            </a:r>
            <a:r>
              <a:rPr lang="ru-RU" sz="2800" dirty="0" err="1"/>
              <a:t>В</a:t>
            </a:r>
            <a:r>
              <a:rPr lang="ru-RU" dirty="0" err="1"/>
              <a:t>ерме́ер</a:t>
            </a:r>
            <a:r>
              <a:rPr lang="ru-RU" dirty="0"/>
              <a:t> </a:t>
            </a:r>
            <a:r>
              <a:rPr lang="ru-RU" sz="2800" dirty="0" err="1"/>
              <a:t>Д</a:t>
            </a:r>
            <a:r>
              <a:rPr lang="ru-RU" dirty="0" err="1"/>
              <a:t>е́льфтский</a:t>
            </a:r>
            <a:r>
              <a:rPr lang="ru-RU" dirty="0"/>
              <a:t>)</a:t>
            </a:r>
            <a:br>
              <a:rPr lang="ru-RU" dirty="0"/>
            </a:br>
            <a:r>
              <a:rPr lang="ru-RU" dirty="0"/>
              <a:t>(</a:t>
            </a:r>
            <a:r>
              <a:rPr lang="en-US" sz="2400" dirty="0"/>
              <a:t>1632—1675</a:t>
            </a:r>
            <a:r>
              <a:rPr lang="en-US" dirty="0"/>
              <a:t>) </a:t>
            </a:r>
            <a:endParaRPr lang="ru-RU" dirty="0"/>
          </a:p>
        </p:txBody>
      </p:sp>
      <p:pic>
        <p:nvPicPr>
          <p:cNvPr id="5" name="Рисунок 4">
            <a:extLst>
              <a:ext uri="{FF2B5EF4-FFF2-40B4-BE49-F238E27FC236}">
                <a16:creationId xmlns:a16="http://schemas.microsoft.com/office/drawing/2014/main" id="{2FA46A19-F908-4AD1-8455-B01FFB7E44BF}"/>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Текст 3">
            <a:extLst>
              <a:ext uri="{FF2B5EF4-FFF2-40B4-BE49-F238E27FC236}">
                <a16:creationId xmlns:a16="http://schemas.microsoft.com/office/drawing/2014/main" id="{03E6B9F3-EDCE-44B7-8D19-B42CBDDD2C62}"/>
              </a:ext>
            </a:extLst>
          </p:cNvPr>
          <p:cNvSpPr>
            <a:spLocks noGrp="1"/>
          </p:cNvSpPr>
          <p:nvPr>
            <p:ph type="body" sz="half" idx="2"/>
          </p:nvPr>
        </p:nvSpPr>
        <p:spPr>
          <a:xfrm>
            <a:off x="175326" y="2059048"/>
            <a:ext cx="5675244" cy="3924309"/>
          </a:xfrm>
        </p:spPr>
        <p:txBody>
          <a:bodyPr>
            <a:normAutofit fontScale="77500" lnSpcReduction="20000"/>
          </a:bodyPr>
          <a:lstStyle/>
          <a:p>
            <a:pPr algn="just"/>
            <a:r>
              <a:rPr lang="ru-RU" sz="3000" i="1" dirty="0"/>
              <a:t>	</a:t>
            </a:r>
            <a:r>
              <a:rPr lang="ru-RU" sz="4100" i="1" dirty="0"/>
              <a:t>«Величайший маг и волшебник живописи», </a:t>
            </a:r>
            <a:r>
              <a:rPr lang="ru-RU" sz="4100" dirty="0"/>
              <a:t>– так ещё при жизни называли художника.</a:t>
            </a:r>
          </a:p>
          <a:p>
            <a:pPr algn="just"/>
            <a:endParaRPr lang="ru-RU" sz="4100" dirty="0"/>
          </a:p>
          <a:p>
            <a:pPr algn="just"/>
            <a:r>
              <a:rPr lang="ru-RU" sz="4100" dirty="0"/>
              <a:t>	Причисляется к	 основоположникам </a:t>
            </a:r>
            <a:r>
              <a:rPr lang="ru-RU" sz="4100" b="1" dirty="0"/>
              <a:t>пленэрной </a:t>
            </a:r>
            <a:r>
              <a:rPr lang="ru-RU" sz="4100" dirty="0"/>
              <a:t>(фр. </a:t>
            </a:r>
            <a:r>
              <a:rPr lang="en-US" sz="4100" dirty="0" err="1"/>
              <a:t>plein</a:t>
            </a:r>
            <a:r>
              <a:rPr lang="en-US" sz="4100" dirty="0"/>
              <a:t> air – </a:t>
            </a:r>
            <a:r>
              <a:rPr lang="ru-RU" sz="4100" dirty="0"/>
              <a:t>открытый воздух) живописи.</a:t>
            </a:r>
          </a:p>
        </p:txBody>
      </p:sp>
      <p:sp>
        <p:nvSpPr>
          <p:cNvPr id="6" name="Прямоугольник 5">
            <a:extLst>
              <a:ext uri="{FF2B5EF4-FFF2-40B4-BE49-F238E27FC236}">
                <a16:creationId xmlns:a16="http://schemas.microsoft.com/office/drawing/2014/main" id="{A0BCEA3D-15AB-47F5-A9A8-AD28F6DB6352}"/>
              </a:ext>
            </a:extLst>
          </p:cNvPr>
          <p:cNvSpPr/>
          <p:nvPr/>
        </p:nvSpPr>
        <p:spPr>
          <a:xfrm>
            <a:off x="6099047" y="6211669"/>
            <a:ext cx="6096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spAutoFit/>
          </a:bodyPr>
          <a:lstStyle/>
          <a:p>
            <a:pPr algn="ctr"/>
            <a:r>
              <a:rPr lang="ru-RU" dirty="0"/>
              <a:t>Мужчина на картине «Сводня» — предполагаемый портрет 24-летнего художника</a:t>
            </a:r>
          </a:p>
        </p:txBody>
      </p:sp>
    </p:spTree>
    <p:extLst>
      <p:ext uri="{BB962C8B-B14F-4D97-AF65-F5344CB8AC3E}">
        <p14:creationId xmlns:p14="http://schemas.microsoft.com/office/powerpoint/2010/main" val="4007954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9BF2C3DC-528D-409E-AC4D-50BA1DDD079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69097" y="0"/>
            <a:ext cx="8253805" cy="6858000"/>
          </a:xfrm>
          <a:prstGeom prst="rect">
            <a:avLst/>
          </a:prstGeom>
        </p:spPr>
      </p:pic>
      <p:sp>
        <p:nvSpPr>
          <p:cNvPr id="6" name="Прямоугольник 5">
            <a:extLst>
              <a:ext uri="{FF2B5EF4-FFF2-40B4-BE49-F238E27FC236}">
                <a16:creationId xmlns:a16="http://schemas.microsoft.com/office/drawing/2014/main" id="{E211ABF5-AF58-40AD-B1C5-DF36271777F4}"/>
              </a:ext>
            </a:extLst>
          </p:cNvPr>
          <p:cNvSpPr/>
          <p:nvPr/>
        </p:nvSpPr>
        <p:spPr>
          <a:xfrm>
            <a:off x="8925339" y="5934670"/>
            <a:ext cx="3130826"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Ян Вермеер</a:t>
            </a:r>
          </a:p>
          <a:p>
            <a:pPr algn="ctr"/>
            <a:r>
              <a:rPr lang="ru-RU" dirty="0"/>
              <a:t>Вид Делфта. 1661</a:t>
            </a:r>
          </a:p>
          <a:p>
            <a:pPr algn="ctr"/>
            <a:r>
              <a:rPr lang="ru-RU" dirty="0" err="1"/>
              <a:t>Маурицхёйс</a:t>
            </a:r>
            <a:r>
              <a:rPr lang="ru-RU" dirty="0"/>
              <a:t>, Гаага</a:t>
            </a:r>
          </a:p>
        </p:txBody>
      </p:sp>
    </p:spTree>
    <p:extLst>
      <p:ext uri="{BB962C8B-B14F-4D97-AF65-F5344CB8AC3E}">
        <p14:creationId xmlns:p14="http://schemas.microsoft.com/office/powerpoint/2010/main" val="3066360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A2EE984E-3907-4007-8F45-E4EF6778214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59471" y="0"/>
            <a:ext cx="5982988" cy="6858000"/>
          </a:xfrm>
          <a:prstGeom prst="rect">
            <a:avLst/>
          </a:prstGeom>
        </p:spPr>
      </p:pic>
      <p:sp>
        <p:nvSpPr>
          <p:cNvPr id="3" name="Прямоугольник 2">
            <a:extLst>
              <a:ext uri="{FF2B5EF4-FFF2-40B4-BE49-F238E27FC236}">
                <a16:creationId xmlns:a16="http://schemas.microsoft.com/office/drawing/2014/main" id="{F7E3C872-BDF4-4A3D-9CCF-0E0E4CD64F36}"/>
              </a:ext>
            </a:extLst>
          </p:cNvPr>
          <p:cNvSpPr/>
          <p:nvPr/>
        </p:nvSpPr>
        <p:spPr>
          <a:xfrm>
            <a:off x="9087494" y="5934670"/>
            <a:ext cx="3104506"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Ян Вермеер</a:t>
            </a:r>
          </a:p>
          <a:p>
            <a:pPr algn="ctr"/>
            <a:r>
              <a:rPr lang="ru-RU" dirty="0"/>
              <a:t>Кружевница. 1669–70</a:t>
            </a:r>
          </a:p>
          <a:p>
            <a:pPr algn="ctr"/>
            <a:r>
              <a:rPr lang="ru-RU" dirty="0"/>
              <a:t>Лувр, Париж</a:t>
            </a:r>
          </a:p>
        </p:txBody>
      </p:sp>
      <p:sp>
        <p:nvSpPr>
          <p:cNvPr id="4" name="Прямоугольник 3">
            <a:extLst>
              <a:ext uri="{FF2B5EF4-FFF2-40B4-BE49-F238E27FC236}">
                <a16:creationId xmlns:a16="http://schemas.microsoft.com/office/drawing/2014/main" id="{04906B92-FD31-4C6D-AC63-DC9215445715}"/>
              </a:ext>
            </a:extLst>
          </p:cNvPr>
          <p:cNvSpPr/>
          <p:nvPr/>
        </p:nvSpPr>
        <p:spPr>
          <a:xfrm>
            <a:off x="288235" y="355289"/>
            <a:ext cx="5645426" cy="3970318"/>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2800" i="1" dirty="0"/>
              <a:t>	«Мгновение превращается для них в вечность, стрелка часов прекращает свой бег... Они не знают никаких забот, никаких волнений, им неведомы бурные страсти, их помыслы не идут намного дальше того, что их окружает... Персонажи чувствуют себя хорошо лишь в уютных интерьерах, отграниченных от внешнего мира...», - </a:t>
            </a:r>
            <a:r>
              <a:rPr lang="ru-RU" sz="2800" dirty="0"/>
              <a:t>В. Н. Лазарев</a:t>
            </a:r>
          </a:p>
        </p:txBody>
      </p:sp>
    </p:spTree>
    <p:extLst>
      <p:ext uri="{BB962C8B-B14F-4D97-AF65-F5344CB8AC3E}">
        <p14:creationId xmlns:p14="http://schemas.microsoft.com/office/powerpoint/2010/main" val="5728789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F44B1A2C-BC0F-4837-9994-2773EB02BDC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27887" y="0"/>
            <a:ext cx="5536226" cy="6858000"/>
          </a:xfrm>
          <a:prstGeom prst="rect">
            <a:avLst/>
          </a:prstGeom>
        </p:spPr>
      </p:pic>
      <p:sp>
        <p:nvSpPr>
          <p:cNvPr id="4" name="Прямоугольник 3">
            <a:extLst>
              <a:ext uri="{FF2B5EF4-FFF2-40B4-BE49-F238E27FC236}">
                <a16:creationId xmlns:a16="http://schemas.microsoft.com/office/drawing/2014/main" id="{86D5C4C7-D218-49D5-AC57-5C5A2E5F0895}"/>
              </a:ext>
            </a:extLst>
          </p:cNvPr>
          <p:cNvSpPr/>
          <p:nvPr/>
        </p:nvSpPr>
        <p:spPr>
          <a:xfrm>
            <a:off x="8001000" y="5934670"/>
            <a:ext cx="4191000"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Ян Вермеер</a:t>
            </a:r>
          </a:p>
          <a:p>
            <a:pPr algn="ctr"/>
            <a:r>
              <a:rPr lang="ru-RU" dirty="0"/>
              <a:t>Маленькая улица. 1657</a:t>
            </a:r>
          </a:p>
          <a:p>
            <a:pPr algn="ctr"/>
            <a:r>
              <a:rPr lang="ru-RU" dirty="0"/>
              <a:t>Государственный музей, Амстердам</a:t>
            </a:r>
          </a:p>
        </p:txBody>
      </p:sp>
    </p:spTree>
    <p:extLst>
      <p:ext uri="{BB962C8B-B14F-4D97-AF65-F5344CB8AC3E}">
        <p14:creationId xmlns:p14="http://schemas.microsoft.com/office/powerpoint/2010/main" val="1448245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259C1157-2BFA-4326-B982-A07D3D9CAA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68358" y="0"/>
            <a:ext cx="5855283" cy="6858000"/>
          </a:xfrm>
          <a:prstGeom prst="rect">
            <a:avLst/>
          </a:prstGeom>
        </p:spPr>
      </p:pic>
      <p:sp>
        <p:nvSpPr>
          <p:cNvPr id="4" name="Прямоугольник 3">
            <a:extLst>
              <a:ext uri="{FF2B5EF4-FFF2-40B4-BE49-F238E27FC236}">
                <a16:creationId xmlns:a16="http://schemas.microsoft.com/office/drawing/2014/main" id="{15F661A6-CF82-4896-BEC2-6E878C12BA4A}"/>
              </a:ext>
            </a:extLst>
          </p:cNvPr>
          <p:cNvSpPr/>
          <p:nvPr/>
        </p:nvSpPr>
        <p:spPr>
          <a:xfrm>
            <a:off x="7782339" y="5934670"/>
            <a:ext cx="4409660"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Ян Вермеер</a:t>
            </a:r>
          </a:p>
          <a:p>
            <a:pPr algn="ctr"/>
            <a:r>
              <a:rPr lang="ru-RU" dirty="0"/>
              <a:t>Девушка с жемчужной серёжкой. </a:t>
            </a:r>
            <a:r>
              <a:rPr lang="ru-RU" dirty="0" err="1"/>
              <a:t>ок</a:t>
            </a:r>
            <a:r>
              <a:rPr lang="ru-RU" dirty="0"/>
              <a:t>. 1665</a:t>
            </a:r>
          </a:p>
          <a:p>
            <a:pPr algn="ctr"/>
            <a:r>
              <a:rPr lang="ru-RU" dirty="0" err="1"/>
              <a:t>Маурицхёйс</a:t>
            </a:r>
            <a:r>
              <a:rPr lang="ru-RU" dirty="0"/>
              <a:t>, Гаага</a:t>
            </a:r>
          </a:p>
        </p:txBody>
      </p:sp>
      <p:sp>
        <p:nvSpPr>
          <p:cNvPr id="5" name="Прямоугольник 4">
            <a:extLst>
              <a:ext uri="{FF2B5EF4-FFF2-40B4-BE49-F238E27FC236}">
                <a16:creationId xmlns:a16="http://schemas.microsoft.com/office/drawing/2014/main" id="{AF3C8BC0-2D26-4C86-9523-6405092B7DB4}"/>
              </a:ext>
            </a:extLst>
          </p:cNvPr>
          <p:cNvSpPr/>
          <p:nvPr/>
        </p:nvSpPr>
        <p:spPr>
          <a:xfrm>
            <a:off x="374374" y="4149566"/>
            <a:ext cx="4409660" cy="224676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2800" i="1" dirty="0"/>
              <a:t>	Художник попытался запечатлеть момент, когда девушка поворачивает голову в сторону зрителя к кому-то, кого она только что заметила. </a:t>
            </a:r>
          </a:p>
        </p:txBody>
      </p:sp>
    </p:spTree>
    <p:extLst>
      <p:ext uri="{BB962C8B-B14F-4D97-AF65-F5344CB8AC3E}">
        <p14:creationId xmlns:p14="http://schemas.microsoft.com/office/powerpoint/2010/main" val="1595614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E81908-4FA8-497A-B324-CAD69EC58959}"/>
              </a:ext>
            </a:extLst>
          </p:cNvPr>
          <p:cNvSpPr>
            <a:spLocks noGrp="1"/>
          </p:cNvSpPr>
          <p:nvPr>
            <p:ph type="title"/>
          </p:nvPr>
        </p:nvSpPr>
        <p:spPr/>
        <p:txBody>
          <a:bodyPr>
            <a:normAutofit/>
          </a:bodyPr>
          <a:lstStyle/>
          <a:p>
            <a:r>
              <a:rPr lang="ru-RU" sz="4800" dirty="0"/>
              <a:t>Д</a:t>
            </a:r>
            <a:r>
              <a:rPr lang="ru-RU" sz="4000" dirty="0"/>
              <a:t>омашнее задание</a:t>
            </a:r>
          </a:p>
        </p:txBody>
      </p:sp>
      <p:sp>
        <p:nvSpPr>
          <p:cNvPr id="3" name="Объект 2">
            <a:extLst>
              <a:ext uri="{FF2B5EF4-FFF2-40B4-BE49-F238E27FC236}">
                <a16:creationId xmlns:a16="http://schemas.microsoft.com/office/drawing/2014/main" id="{BB199C6C-E252-42C4-BFF3-370210F863EE}"/>
              </a:ext>
            </a:extLst>
          </p:cNvPr>
          <p:cNvSpPr>
            <a:spLocks noGrp="1"/>
          </p:cNvSpPr>
          <p:nvPr>
            <p:ph idx="1"/>
          </p:nvPr>
        </p:nvSpPr>
        <p:spPr>
          <a:xfrm>
            <a:off x="1454426" y="2608226"/>
            <a:ext cx="9283148" cy="3101983"/>
          </a:xfrm>
        </p:spPr>
        <p:txBody>
          <a:bodyPr>
            <a:normAutofit/>
          </a:bodyPr>
          <a:lstStyle/>
          <a:p>
            <a:pPr marL="0" indent="0" algn="just">
              <a:buNone/>
            </a:pPr>
            <a:r>
              <a:rPr lang="ru-RU" sz="3200" dirty="0"/>
              <a:t>	Сравните «Снятие с креста» Рембрандта и Рубенса (или «Свадебный портрет с женой» Рубенса и «Автопортрет с </a:t>
            </a:r>
            <a:r>
              <a:rPr lang="ru-RU" sz="3200" dirty="0" err="1"/>
              <a:t>Саскией</a:t>
            </a:r>
            <a:r>
              <a:rPr lang="ru-RU" sz="3200" dirty="0"/>
              <a:t> на коленях» Рембрандта). 	Есть ли общие точки соприкосновения в творческом методе этих мастеров?</a:t>
            </a:r>
          </a:p>
        </p:txBody>
      </p:sp>
    </p:spTree>
    <p:extLst>
      <p:ext uri="{BB962C8B-B14F-4D97-AF65-F5344CB8AC3E}">
        <p14:creationId xmlns:p14="http://schemas.microsoft.com/office/powerpoint/2010/main" val="2391694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B50356-3924-4A2A-B76C-F8EEAC6AB842}"/>
              </a:ext>
            </a:extLst>
          </p:cNvPr>
          <p:cNvSpPr>
            <a:spLocks noGrp="1"/>
          </p:cNvSpPr>
          <p:nvPr>
            <p:ph type="title"/>
          </p:nvPr>
        </p:nvSpPr>
        <p:spPr>
          <a:xfrm>
            <a:off x="765449" y="218661"/>
            <a:ext cx="4494998" cy="1261433"/>
          </a:xfrm>
        </p:spPr>
        <p:txBody>
          <a:bodyPr/>
          <a:lstStyle/>
          <a:p>
            <a:r>
              <a:rPr lang="ru-RU" sz="3200" dirty="0"/>
              <a:t>Р</a:t>
            </a:r>
            <a:r>
              <a:rPr lang="ru-RU" sz="2400" dirty="0"/>
              <a:t>ембрандт в общении к своим ученикам:</a:t>
            </a:r>
          </a:p>
        </p:txBody>
      </p:sp>
      <p:pic>
        <p:nvPicPr>
          <p:cNvPr id="5" name="Рисунок 4">
            <a:extLst>
              <a:ext uri="{FF2B5EF4-FFF2-40B4-BE49-F238E27FC236}">
                <a16:creationId xmlns:a16="http://schemas.microsoft.com/office/drawing/2014/main" id="{9F1AFC4B-EE09-4D6D-820A-8A35E81869D4}"/>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Текст 3">
            <a:extLst>
              <a:ext uri="{FF2B5EF4-FFF2-40B4-BE49-F238E27FC236}">
                <a16:creationId xmlns:a16="http://schemas.microsoft.com/office/drawing/2014/main" id="{94BFE07C-76A3-4AED-8FB5-EB15DA81B922}"/>
              </a:ext>
            </a:extLst>
          </p:cNvPr>
          <p:cNvSpPr>
            <a:spLocks noGrp="1"/>
          </p:cNvSpPr>
          <p:nvPr>
            <p:ph type="body" sz="half" idx="2"/>
          </p:nvPr>
        </p:nvSpPr>
        <p:spPr>
          <a:xfrm>
            <a:off x="178506" y="1601011"/>
            <a:ext cx="5668883" cy="5157598"/>
          </a:xfrm>
        </p:spPr>
        <p:txBody>
          <a:bodyPr>
            <a:normAutofit fontScale="92500"/>
          </a:bodyPr>
          <a:lstStyle/>
          <a:p>
            <a:pPr algn="just"/>
            <a:r>
              <a:rPr lang="ru-RU" sz="2800" dirty="0"/>
              <a:t>	</a:t>
            </a:r>
            <a:r>
              <a:rPr lang="ru-RU" sz="3200" i="1" dirty="0"/>
              <a:t>«Учись прежде всего следовать богатой природе и отобра­жать то, что найдёшь в ней. Небо, земля, море, животные, добрые и злые люди — всё служит для нашего упражнения. Равнины, холмы, ручьи и деревья дают достаточно работы художнику. Города, рынки, церкви и тысячи природных бо­гатств взывают к нам и говорят: иди, жаждущий знания, со­зерцай нас и воспроизводи нас».</a:t>
            </a:r>
            <a:endParaRPr lang="ru-RU" sz="2800" i="1" dirty="0"/>
          </a:p>
        </p:txBody>
      </p:sp>
      <p:sp>
        <p:nvSpPr>
          <p:cNvPr id="6" name="Прямоугольник 5">
            <a:extLst>
              <a:ext uri="{FF2B5EF4-FFF2-40B4-BE49-F238E27FC236}">
                <a16:creationId xmlns:a16="http://schemas.microsoft.com/office/drawing/2014/main" id="{AEAB054C-CEDE-46FA-941F-A75148DB4FCA}"/>
              </a:ext>
            </a:extLst>
          </p:cNvPr>
          <p:cNvSpPr/>
          <p:nvPr/>
        </p:nvSpPr>
        <p:spPr>
          <a:xfrm>
            <a:off x="6095998" y="6211669"/>
            <a:ext cx="6096001"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Автопортрет. 1665/1669</a:t>
            </a:r>
          </a:p>
          <a:p>
            <a:pPr algn="ctr"/>
            <a:r>
              <a:rPr lang="ru-RU" dirty="0"/>
              <a:t> Кенвуд-</a:t>
            </a:r>
            <a:r>
              <a:rPr lang="ru-RU" dirty="0" err="1"/>
              <a:t>хаус</a:t>
            </a:r>
            <a:r>
              <a:rPr lang="ru-RU" dirty="0"/>
              <a:t>, Лондон</a:t>
            </a:r>
          </a:p>
        </p:txBody>
      </p:sp>
    </p:spTree>
    <p:extLst>
      <p:ext uri="{BB962C8B-B14F-4D97-AF65-F5344CB8AC3E}">
        <p14:creationId xmlns:p14="http://schemas.microsoft.com/office/powerpoint/2010/main" val="1120023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88C9EE-3FFC-4E5D-96FA-675AE573E0D6}"/>
              </a:ext>
            </a:extLst>
          </p:cNvPr>
          <p:cNvSpPr>
            <a:spLocks noGrp="1"/>
          </p:cNvSpPr>
          <p:nvPr>
            <p:ph type="title"/>
          </p:nvPr>
        </p:nvSpPr>
        <p:spPr>
          <a:xfrm>
            <a:off x="765449" y="288234"/>
            <a:ext cx="4494998" cy="1440338"/>
          </a:xfrm>
        </p:spPr>
        <p:txBody>
          <a:bodyPr/>
          <a:lstStyle/>
          <a:p>
            <a:r>
              <a:rPr lang="ru-RU" sz="3200" b="1" dirty="0" err="1"/>
              <a:t>Р</a:t>
            </a:r>
            <a:r>
              <a:rPr lang="ru-RU" sz="2400" b="1" dirty="0" err="1"/>
              <a:t>е́мбрандт</a:t>
            </a:r>
            <a:r>
              <a:rPr lang="ru-RU" sz="2400" b="1" dirty="0"/>
              <a:t> </a:t>
            </a:r>
            <a:r>
              <a:rPr lang="ru-RU" sz="3200" b="1" dirty="0" err="1"/>
              <a:t>Х</a:t>
            </a:r>
            <a:r>
              <a:rPr lang="ru-RU" sz="2400" b="1" dirty="0" err="1"/>
              <a:t>а́рменс</a:t>
            </a:r>
            <a:r>
              <a:rPr lang="ru-RU" sz="2400" b="1" dirty="0"/>
              <a:t> </a:t>
            </a:r>
            <a:r>
              <a:rPr lang="ru-RU" sz="2400" b="1" dirty="0" err="1"/>
              <a:t>ван</a:t>
            </a:r>
            <a:r>
              <a:rPr lang="ru-RU" sz="2400" b="1" dirty="0"/>
              <a:t> </a:t>
            </a:r>
            <a:r>
              <a:rPr lang="ru-RU" sz="3200" b="1" dirty="0"/>
              <a:t>Р</a:t>
            </a:r>
            <a:r>
              <a:rPr lang="ru-RU" sz="2400" b="1" dirty="0"/>
              <a:t>ейн</a:t>
            </a:r>
            <a:r>
              <a:rPr lang="ru-RU" sz="2400" dirty="0"/>
              <a:t> (</a:t>
            </a:r>
            <a:r>
              <a:rPr lang="en-US" sz="2400" dirty="0"/>
              <a:t>1606—1669</a:t>
            </a:r>
            <a:r>
              <a:rPr lang="ru-RU" sz="2400" dirty="0"/>
              <a:t>)</a:t>
            </a:r>
          </a:p>
        </p:txBody>
      </p:sp>
      <p:sp>
        <p:nvSpPr>
          <p:cNvPr id="4" name="Текст 3">
            <a:extLst>
              <a:ext uri="{FF2B5EF4-FFF2-40B4-BE49-F238E27FC236}">
                <a16:creationId xmlns:a16="http://schemas.microsoft.com/office/drawing/2014/main" id="{D4FBBBD6-87C9-4D93-A530-80A2377E93AB}"/>
              </a:ext>
            </a:extLst>
          </p:cNvPr>
          <p:cNvSpPr>
            <a:spLocks noGrp="1"/>
          </p:cNvSpPr>
          <p:nvPr>
            <p:ph type="body" sz="half" idx="2"/>
          </p:nvPr>
        </p:nvSpPr>
        <p:spPr>
          <a:xfrm>
            <a:off x="150479" y="1979536"/>
            <a:ext cx="5724938" cy="4590230"/>
          </a:xfrm>
        </p:spPr>
        <p:txBody>
          <a:bodyPr>
            <a:normAutofit fontScale="92500" lnSpcReduction="20000"/>
          </a:bodyPr>
          <a:lstStyle/>
          <a:p>
            <a:pPr algn="just"/>
            <a:r>
              <a:rPr lang="ru-RU" sz="3200" dirty="0"/>
              <a:t>– величайший голландский художник.</a:t>
            </a:r>
          </a:p>
          <a:p>
            <a:pPr algn="just"/>
            <a:r>
              <a:rPr lang="ru-RU" sz="2400" dirty="0">
                <a:solidFill>
                  <a:schemeClr val="bg1"/>
                </a:solidFill>
              </a:rPr>
              <a:t>Родился в Лейдене, в семье мельника. </a:t>
            </a:r>
          </a:p>
          <a:p>
            <a:pPr algn="just"/>
            <a:r>
              <a:rPr lang="ru-RU" sz="2400" dirty="0">
                <a:solidFill>
                  <a:schemeClr val="bg1"/>
                </a:solidFill>
              </a:rPr>
              <a:t>1631г. – переезжает в Амстердам, там завоевывает известность. В портретах появляется непосредственная жизненная правдивость – как следствие этого потеря заказов, непонимание. </a:t>
            </a:r>
          </a:p>
          <a:p>
            <a:pPr algn="just"/>
            <a:r>
              <a:rPr lang="ru-RU" sz="2400" dirty="0">
                <a:solidFill>
                  <a:schemeClr val="bg1"/>
                </a:solidFill>
              </a:rPr>
              <a:t>1642г. – смерть жены.</a:t>
            </a:r>
          </a:p>
          <a:p>
            <a:pPr algn="just"/>
            <a:r>
              <a:rPr lang="ru-RU" sz="2400" dirty="0">
                <a:solidFill>
                  <a:schemeClr val="bg1"/>
                </a:solidFill>
              </a:rPr>
              <a:t>1668г. – смерть сына.</a:t>
            </a:r>
          </a:p>
          <a:p>
            <a:pPr algn="just"/>
            <a:r>
              <a:rPr lang="ru-RU" sz="2400" dirty="0">
                <a:solidFill>
                  <a:schemeClr val="bg1"/>
                </a:solidFill>
              </a:rPr>
              <a:t>1669г. – умирает нищим, похоронен на кладбище для бедняков на общественные средства.</a:t>
            </a:r>
            <a:endParaRPr lang="ru-RU" sz="4800" dirty="0">
              <a:solidFill>
                <a:schemeClr val="bg1"/>
              </a:solidFill>
            </a:endParaRPr>
          </a:p>
        </p:txBody>
      </p:sp>
      <p:pic>
        <p:nvPicPr>
          <p:cNvPr id="8" name="Рисунок 7">
            <a:extLst>
              <a:ext uri="{FF2B5EF4-FFF2-40B4-BE49-F238E27FC236}">
                <a16:creationId xmlns:a16="http://schemas.microsoft.com/office/drawing/2014/main" id="{F78412E8-B2D2-468D-A501-C3A8F3EE982A}"/>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9" name="Прямоугольник 8">
            <a:extLst>
              <a:ext uri="{FF2B5EF4-FFF2-40B4-BE49-F238E27FC236}">
                <a16:creationId xmlns:a16="http://schemas.microsoft.com/office/drawing/2014/main" id="{AE957158-849C-472E-86B4-28A6A2AA829F}"/>
              </a:ext>
            </a:extLst>
          </p:cNvPr>
          <p:cNvSpPr/>
          <p:nvPr/>
        </p:nvSpPr>
        <p:spPr>
          <a:xfrm>
            <a:off x="6095999" y="6166439"/>
            <a:ext cx="6096001"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Юношеский автопортрет. 1634</a:t>
            </a:r>
          </a:p>
          <a:p>
            <a:pPr algn="ctr"/>
            <a:r>
              <a:rPr lang="ru-RU" dirty="0"/>
              <a:t>Галерея Уффици, Флоренция</a:t>
            </a:r>
          </a:p>
        </p:txBody>
      </p:sp>
    </p:spTree>
    <p:extLst>
      <p:ext uri="{BB962C8B-B14F-4D97-AF65-F5344CB8AC3E}">
        <p14:creationId xmlns:p14="http://schemas.microsoft.com/office/powerpoint/2010/main" val="2311112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88C9EE-3FFC-4E5D-96FA-675AE573E0D6}"/>
              </a:ext>
            </a:extLst>
          </p:cNvPr>
          <p:cNvSpPr>
            <a:spLocks noGrp="1"/>
          </p:cNvSpPr>
          <p:nvPr>
            <p:ph type="title"/>
          </p:nvPr>
        </p:nvSpPr>
        <p:spPr>
          <a:xfrm>
            <a:off x="765449" y="288234"/>
            <a:ext cx="4494998" cy="1440338"/>
          </a:xfrm>
        </p:spPr>
        <p:txBody>
          <a:bodyPr/>
          <a:lstStyle/>
          <a:p>
            <a:r>
              <a:rPr lang="ru-RU" sz="3200" b="1" dirty="0" err="1"/>
              <a:t>Р</a:t>
            </a:r>
            <a:r>
              <a:rPr lang="ru-RU" sz="2400" b="1" dirty="0" err="1"/>
              <a:t>е́мбрандт</a:t>
            </a:r>
            <a:r>
              <a:rPr lang="ru-RU" sz="2400" b="1" dirty="0"/>
              <a:t> </a:t>
            </a:r>
            <a:r>
              <a:rPr lang="ru-RU" sz="3200" b="1" dirty="0" err="1"/>
              <a:t>Х</a:t>
            </a:r>
            <a:r>
              <a:rPr lang="ru-RU" sz="2400" b="1" dirty="0" err="1"/>
              <a:t>а́рменс</a:t>
            </a:r>
            <a:r>
              <a:rPr lang="ru-RU" sz="2400" b="1" dirty="0"/>
              <a:t> </a:t>
            </a:r>
            <a:r>
              <a:rPr lang="ru-RU" sz="2400" b="1" dirty="0" err="1"/>
              <a:t>ван</a:t>
            </a:r>
            <a:r>
              <a:rPr lang="ru-RU" sz="2400" b="1" dirty="0"/>
              <a:t> </a:t>
            </a:r>
            <a:r>
              <a:rPr lang="ru-RU" sz="3200" b="1" dirty="0"/>
              <a:t>Р</a:t>
            </a:r>
            <a:r>
              <a:rPr lang="ru-RU" sz="2400" b="1" dirty="0"/>
              <a:t>ейн</a:t>
            </a:r>
            <a:r>
              <a:rPr lang="ru-RU" sz="2400" dirty="0"/>
              <a:t> (</a:t>
            </a:r>
            <a:r>
              <a:rPr lang="en-US" sz="2400" dirty="0"/>
              <a:t>1606—1669</a:t>
            </a:r>
            <a:r>
              <a:rPr lang="ru-RU" sz="2400" dirty="0"/>
              <a:t>)</a:t>
            </a:r>
          </a:p>
        </p:txBody>
      </p:sp>
      <p:sp>
        <p:nvSpPr>
          <p:cNvPr id="4" name="Текст 3">
            <a:extLst>
              <a:ext uri="{FF2B5EF4-FFF2-40B4-BE49-F238E27FC236}">
                <a16:creationId xmlns:a16="http://schemas.microsoft.com/office/drawing/2014/main" id="{D4FBBBD6-87C9-4D93-A530-80A2377E93AB}"/>
              </a:ext>
            </a:extLst>
          </p:cNvPr>
          <p:cNvSpPr>
            <a:spLocks noGrp="1"/>
          </p:cNvSpPr>
          <p:nvPr>
            <p:ph type="body" sz="half" idx="2"/>
          </p:nvPr>
        </p:nvSpPr>
        <p:spPr>
          <a:xfrm>
            <a:off x="150479" y="1979536"/>
            <a:ext cx="5724938" cy="4590230"/>
          </a:xfrm>
        </p:spPr>
        <p:txBody>
          <a:bodyPr>
            <a:normAutofit fontScale="92500"/>
          </a:bodyPr>
          <a:lstStyle/>
          <a:p>
            <a:pPr algn="just"/>
            <a:r>
              <a:rPr lang="ru-RU" sz="3200" i="1" dirty="0"/>
              <a:t>«Правда — самое прекрасное и редкое ка­чество»</a:t>
            </a:r>
            <a:r>
              <a:rPr lang="ru-RU" sz="3200" dirty="0"/>
              <a:t>, –  Э. Делакруа</a:t>
            </a:r>
          </a:p>
          <a:p>
            <a:pPr algn="just"/>
            <a:r>
              <a:rPr lang="ru-RU" sz="2800" dirty="0">
                <a:solidFill>
                  <a:schemeClr val="bg1"/>
                </a:solidFill>
              </a:rPr>
              <a:t>	Во всех произведениях попытка передать духовную эволюцию человека, трагический путь познания жизни.</a:t>
            </a:r>
          </a:p>
          <a:p>
            <a:pPr algn="just"/>
            <a:r>
              <a:rPr lang="ru-RU" sz="2800" dirty="0">
                <a:solidFill>
                  <a:schemeClr val="bg1"/>
                </a:solidFill>
              </a:rPr>
              <a:t>	Творчество Рембрандта отличают глубочайший психологизм, сильней­ший накал страстей и чувств. Художник активно использует язык симво­лов и аллегорий.</a:t>
            </a:r>
          </a:p>
        </p:txBody>
      </p:sp>
      <p:pic>
        <p:nvPicPr>
          <p:cNvPr id="8" name="Рисунок 7">
            <a:extLst>
              <a:ext uri="{FF2B5EF4-FFF2-40B4-BE49-F238E27FC236}">
                <a16:creationId xmlns:a16="http://schemas.microsoft.com/office/drawing/2014/main" id="{F78412E8-B2D2-468D-A501-C3A8F3EE982A}"/>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9" name="Прямоугольник 8">
            <a:extLst>
              <a:ext uri="{FF2B5EF4-FFF2-40B4-BE49-F238E27FC236}">
                <a16:creationId xmlns:a16="http://schemas.microsoft.com/office/drawing/2014/main" id="{AE957158-849C-472E-86B4-28A6A2AA829F}"/>
              </a:ext>
            </a:extLst>
          </p:cNvPr>
          <p:cNvSpPr/>
          <p:nvPr/>
        </p:nvSpPr>
        <p:spPr>
          <a:xfrm>
            <a:off x="6095999" y="6166439"/>
            <a:ext cx="6096001"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Юношеский автопортрет. 1634</a:t>
            </a:r>
          </a:p>
          <a:p>
            <a:pPr algn="ctr"/>
            <a:r>
              <a:rPr lang="ru-RU" dirty="0"/>
              <a:t>Галерея Уффици, Флоренция</a:t>
            </a:r>
          </a:p>
        </p:txBody>
      </p:sp>
    </p:spTree>
    <p:extLst>
      <p:ext uri="{BB962C8B-B14F-4D97-AF65-F5344CB8AC3E}">
        <p14:creationId xmlns:p14="http://schemas.microsoft.com/office/powerpoint/2010/main" val="744408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2F5CF6-32F9-4A2A-97D1-6A455650E48D}"/>
              </a:ext>
            </a:extLst>
          </p:cNvPr>
          <p:cNvSpPr>
            <a:spLocks noGrp="1"/>
          </p:cNvSpPr>
          <p:nvPr>
            <p:ph type="title"/>
          </p:nvPr>
        </p:nvSpPr>
        <p:spPr>
          <a:xfrm>
            <a:off x="705814" y="365332"/>
            <a:ext cx="4494998" cy="1134640"/>
          </a:xfrm>
        </p:spPr>
        <p:txBody>
          <a:bodyPr/>
          <a:lstStyle/>
          <a:p>
            <a:r>
              <a:rPr lang="ru-RU" sz="3200" dirty="0"/>
              <a:t>Х</a:t>
            </a:r>
            <a:r>
              <a:rPr lang="ru-RU" sz="2400" dirty="0"/>
              <a:t>арактерные черты письма </a:t>
            </a:r>
            <a:r>
              <a:rPr lang="ru-RU" sz="3200" dirty="0"/>
              <a:t>Р</a:t>
            </a:r>
            <a:r>
              <a:rPr lang="ru-RU" sz="2400" dirty="0"/>
              <a:t>ембрандта:</a:t>
            </a:r>
          </a:p>
        </p:txBody>
      </p:sp>
      <p:pic>
        <p:nvPicPr>
          <p:cNvPr id="5" name="Рисунок 4">
            <a:extLst>
              <a:ext uri="{FF2B5EF4-FFF2-40B4-BE49-F238E27FC236}">
                <a16:creationId xmlns:a16="http://schemas.microsoft.com/office/drawing/2014/main" id="{D1AC872F-DDD1-40B6-8B63-BBFC6FC38CBB}"/>
              </a:ext>
            </a:extLst>
          </p:cNvPr>
          <p:cNvPicPr>
            <a:picLocks noGrp="1" noChangeAspect="1"/>
          </p:cNvPicPr>
          <p:nvPr>
            <p:ph type="pic" idx="1"/>
          </p:nvPr>
        </p:nvPicPr>
        <p:blipFill>
          <a:blip r:embed="rId2" cstate="email">
            <a:extLst>
              <a:ext uri="{28A0092B-C50C-407E-A947-70E740481C1C}">
                <a14:useLocalDpi xmlns:a14="http://schemas.microsoft.com/office/drawing/2010/main"/>
              </a:ext>
            </a:extLst>
          </a:blip>
          <a:srcRect/>
          <a:stretch>
            <a:fillRect/>
          </a:stretch>
        </p:blipFill>
        <p:spPr>
          <a:prstGeom prst="rect">
            <a:avLst/>
          </a:prstGeom>
        </p:spPr>
      </p:pic>
      <p:sp>
        <p:nvSpPr>
          <p:cNvPr id="4" name="Текст 3">
            <a:extLst>
              <a:ext uri="{FF2B5EF4-FFF2-40B4-BE49-F238E27FC236}">
                <a16:creationId xmlns:a16="http://schemas.microsoft.com/office/drawing/2014/main" id="{1CC1FBA9-C392-464A-9BB3-85FE21BB1DF1}"/>
              </a:ext>
            </a:extLst>
          </p:cNvPr>
          <p:cNvSpPr>
            <a:spLocks noGrp="1"/>
          </p:cNvSpPr>
          <p:nvPr>
            <p:ph type="body" sz="half" idx="2"/>
          </p:nvPr>
        </p:nvSpPr>
        <p:spPr>
          <a:xfrm>
            <a:off x="84084" y="1630018"/>
            <a:ext cx="5738457" cy="5009321"/>
          </a:xfrm>
        </p:spPr>
        <p:txBody>
          <a:bodyPr>
            <a:noAutofit/>
          </a:bodyPr>
          <a:lstStyle/>
          <a:p>
            <a:pPr marL="342900" indent="-342900" algn="just">
              <a:buClrTx/>
              <a:buFont typeface="Arial" panose="020B0604020202020204" pitchFamily="34" charset="0"/>
              <a:buChar char="•"/>
            </a:pPr>
            <a:r>
              <a:rPr lang="ru-RU" sz="2400" b="1" dirty="0"/>
              <a:t>Искусство светотени </a:t>
            </a:r>
            <a:r>
              <a:rPr lang="ru-RU" sz="2400" dirty="0"/>
              <a:t>(едва заметный переход от тёмного к светлому);</a:t>
            </a:r>
          </a:p>
          <a:p>
            <a:pPr algn="just">
              <a:buClrTx/>
            </a:pPr>
            <a:r>
              <a:rPr lang="ru-RU" sz="2400" i="1" dirty="0"/>
              <a:t>Раннее творчество:</a:t>
            </a:r>
          </a:p>
          <a:p>
            <a:pPr marL="342900" indent="-342900" algn="just">
              <a:buClrTx/>
              <a:buFont typeface="Arial" panose="020B0604020202020204" pitchFamily="34" charset="0"/>
              <a:buChar char="•"/>
            </a:pPr>
            <a:r>
              <a:rPr lang="ru-RU" sz="2400" dirty="0"/>
              <a:t>Едва заметные переходы от тёмного к светлому;</a:t>
            </a:r>
          </a:p>
          <a:p>
            <a:pPr marL="342900" indent="-342900" algn="just">
              <a:buClrTx/>
              <a:buFont typeface="Arial" panose="020B0604020202020204" pitchFamily="34" charset="0"/>
              <a:buChar char="•"/>
            </a:pPr>
            <a:r>
              <a:rPr lang="ru-RU" sz="2400" dirty="0"/>
              <a:t>Градации золо­тисто-коричневого, красного и оливкового цветов;</a:t>
            </a:r>
          </a:p>
          <a:p>
            <a:pPr algn="just">
              <a:buClrTx/>
            </a:pPr>
            <a:r>
              <a:rPr lang="ru-RU" sz="2400" i="1" dirty="0"/>
              <a:t>Позднее творчество:</a:t>
            </a:r>
          </a:p>
          <a:p>
            <a:pPr marL="342900" indent="-342900" algn="just">
              <a:buClrTx/>
              <a:buFont typeface="Arial" panose="020B0604020202020204" pitchFamily="34" charset="0"/>
              <a:buChar char="•"/>
            </a:pPr>
            <a:r>
              <a:rPr lang="ru-RU" sz="2400" dirty="0"/>
              <a:t>Эффект горящих и тлеющих то­нов;</a:t>
            </a:r>
          </a:p>
          <a:p>
            <a:pPr marL="342900" indent="-342900" algn="just">
              <a:buClrTx/>
              <a:buFont typeface="Arial" panose="020B0604020202020204" pitchFamily="34" charset="0"/>
              <a:buChar char="•"/>
            </a:pPr>
            <a:r>
              <a:rPr lang="ru-RU" sz="2400" dirty="0"/>
              <a:t>Сверкающее золото, переходы от тёмно- вишневого к ярким оттенкам красного, а затем к угасающим тонам оранжевого.</a:t>
            </a:r>
          </a:p>
        </p:txBody>
      </p:sp>
      <p:sp>
        <p:nvSpPr>
          <p:cNvPr id="6" name="Прямоугольник 5">
            <a:extLst>
              <a:ext uri="{FF2B5EF4-FFF2-40B4-BE49-F238E27FC236}">
                <a16:creationId xmlns:a16="http://schemas.microsoft.com/office/drawing/2014/main" id="{E4B70DB3-2A29-45A6-91FF-3ACC3F2D5834}"/>
              </a:ext>
            </a:extLst>
          </p:cNvPr>
          <p:cNvSpPr/>
          <p:nvPr/>
        </p:nvSpPr>
        <p:spPr>
          <a:xfrm>
            <a:off x="6099047" y="6211669"/>
            <a:ext cx="6096000"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a:spAutoFit/>
          </a:bodyPr>
          <a:lstStyle/>
          <a:p>
            <a:pPr algn="ctr"/>
            <a:r>
              <a:rPr lang="ru-RU" dirty="0"/>
              <a:t>Христос в </a:t>
            </a:r>
            <a:r>
              <a:rPr lang="ru-RU" dirty="0" err="1"/>
              <a:t>Эммаусе</a:t>
            </a:r>
            <a:r>
              <a:rPr lang="ru-RU" dirty="0"/>
              <a:t>. 1648.</a:t>
            </a:r>
          </a:p>
          <a:p>
            <a:pPr algn="ctr"/>
            <a:r>
              <a:rPr lang="ru-RU" dirty="0"/>
              <a:t>Лувр, Париж</a:t>
            </a:r>
          </a:p>
        </p:txBody>
      </p:sp>
    </p:spTree>
    <p:extLst>
      <p:ext uri="{BB962C8B-B14F-4D97-AF65-F5344CB8AC3E}">
        <p14:creationId xmlns:p14="http://schemas.microsoft.com/office/powerpoint/2010/main" val="1173698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23000">
              <a:schemeClr val="accent3">
                <a:lumMod val="89000"/>
              </a:schemeClr>
            </a:gs>
            <a:gs pos="35000">
              <a:schemeClr val="accent3">
                <a:lumMod val="89000"/>
              </a:schemeClr>
            </a:gs>
            <a:gs pos="60000">
              <a:schemeClr val="accent3">
                <a:lumMod val="75000"/>
              </a:schemeClr>
            </a:gs>
            <a:gs pos="97000">
              <a:schemeClr val="accent3">
                <a:lumMod val="7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7" name="Заголовок 6">
            <a:extLst>
              <a:ext uri="{FF2B5EF4-FFF2-40B4-BE49-F238E27FC236}">
                <a16:creationId xmlns:a16="http://schemas.microsoft.com/office/drawing/2014/main" id="{6989DAAC-C7A2-4E56-ADD2-70C977EC508F}"/>
              </a:ext>
            </a:extLst>
          </p:cNvPr>
          <p:cNvSpPr>
            <a:spLocks noGrp="1"/>
          </p:cNvSpPr>
          <p:nvPr>
            <p:ph type="title"/>
          </p:nvPr>
        </p:nvSpPr>
        <p:spPr>
          <a:xfrm>
            <a:off x="2231136" y="209318"/>
            <a:ext cx="7729728" cy="1188720"/>
          </a:xfrm>
        </p:spPr>
        <p:txBody>
          <a:bodyPr>
            <a:normAutofit fontScale="90000"/>
          </a:bodyPr>
          <a:lstStyle/>
          <a:p>
            <a:r>
              <a:rPr lang="ru-RU" sz="3600" dirty="0"/>
              <a:t>Р</a:t>
            </a:r>
            <a:r>
              <a:rPr lang="ru-RU" dirty="0"/>
              <a:t>ембрандт – блестящий мастер автопортрета. </a:t>
            </a:r>
            <a:r>
              <a:rPr lang="ru-RU" sz="3600" dirty="0"/>
              <a:t>100 </a:t>
            </a:r>
            <a:r>
              <a:rPr lang="ru-RU" dirty="0"/>
              <a:t>произведений – история его жизни, исповедь.</a:t>
            </a:r>
          </a:p>
        </p:txBody>
      </p:sp>
      <p:sp>
        <p:nvSpPr>
          <p:cNvPr id="9" name="Прямоугольник 8">
            <a:extLst>
              <a:ext uri="{FF2B5EF4-FFF2-40B4-BE49-F238E27FC236}">
                <a16:creationId xmlns:a16="http://schemas.microsoft.com/office/drawing/2014/main" id="{0F71BCF6-A94A-46E6-959F-CDA842F44A5F}"/>
              </a:ext>
            </a:extLst>
          </p:cNvPr>
          <p:cNvSpPr/>
          <p:nvPr/>
        </p:nvSpPr>
        <p:spPr>
          <a:xfrm>
            <a:off x="323203" y="6161974"/>
            <a:ext cx="3815864"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Автопортрет в вельветовом берете. 1634. </a:t>
            </a:r>
            <a:r>
              <a:rPr lang="ru-RU" dirty="0" err="1"/>
              <a:t>Стаатлих</a:t>
            </a:r>
            <a:r>
              <a:rPr lang="ru-RU" dirty="0"/>
              <a:t> Музей, Берлин. </a:t>
            </a:r>
          </a:p>
        </p:txBody>
      </p:sp>
      <p:pic>
        <p:nvPicPr>
          <p:cNvPr id="10" name="Рисунок 9">
            <a:extLst>
              <a:ext uri="{FF2B5EF4-FFF2-40B4-BE49-F238E27FC236}">
                <a16:creationId xmlns:a16="http://schemas.microsoft.com/office/drawing/2014/main" id="{F1E17749-CCF7-422D-A720-6C9EC7BC3EC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202" y="1542409"/>
            <a:ext cx="3815865" cy="4598926"/>
          </a:xfrm>
          <a:prstGeom prst="rect">
            <a:avLst/>
          </a:prstGeom>
        </p:spPr>
      </p:pic>
      <p:pic>
        <p:nvPicPr>
          <p:cNvPr id="11" name="Рисунок 10">
            <a:extLst>
              <a:ext uri="{FF2B5EF4-FFF2-40B4-BE49-F238E27FC236}">
                <a16:creationId xmlns:a16="http://schemas.microsoft.com/office/drawing/2014/main" id="{5A39E266-53E8-4024-96F0-164C381D2E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62080" y="1542409"/>
            <a:ext cx="3467839" cy="4598926"/>
          </a:xfrm>
          <a:prstGeom prst="rect">
            <a:avLst/>
          </a:prstGeom>
        </p:spPr>
      </p:pic>
      <p:sp>
        <p:nvSpPr>
          <p:cNvPr id="12" name="Прямоугольник 11">
            <a:extLst>
              <a:ext uri="{FF2B5EF4-FFF2-40B4-BE49-F238E27FC236}">
                <a16:creationId xmlns:a16="http://schemas.microsoft.com/office/drawing/2014/main" id="{2123EE44-E60A-46F1-B387-D32921F11A4C}"/>
              </a:ext>
            </a:extLst>
          </p:cNvPr>
          <p:cNvSpPr/>
          <p:nvPr/>
        </p:nvSpPr>
        <p:spPr>
          <a:xfrm>
            <a:off x="4362080" y="6166800"/>
            <a:ext cx="3467839"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Автопортрет. 1658. </a:t>
            </a:r>
          </a:p>
          <a:p>
            <a:pPr algn="ctr"/>
            <a:r>
              <a:rPr lang="ru-RU" dirty="0"/>
              <a:t>Коллекция Фрик, Нью-Йорк </a:t>
            </a:r>
          </a:p>
        </p:txBody>
      </p:sp>
      <p:pic>
        <p:nvPicPr>
          <p:cNvPr id="13" name="Рисунок 12">
            <a:extLst>
              <a:ext uri="{FF2B5EF4-FFF2-40B4-BE49-F238E27FC236}">
                <a16:creationId xmlns:a16="http://schemas.microsoft.com/office/drawing/2014/main" id="{D7393C04-C7F1-4451-93EA-8A17F5A1D58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52932" y="1542409"/>
            <a:ext cx="3605896" cy="4598926"/>
          </a:xfrm>
          <a:prstGeom prst="rect">
            <a:avLst/>
          </a:prstGeom>
        </p:spPr>
      </p:pic>
      <p:sp>
        <p:nvSpPr>
          <p:cNvPr id="14" name="Прямоугольник 13">
            <a:extLst>
              <a:ext uri="{FF2B5EF4-FFF2-40B4-BE49-F238E27FC236}">
                <a16:creationId xmlns:a16="http://schemas.microsoft.com/office/drawing/2014/main" id="{973938CD-A631-40A9-9357-D7E28FDA263A}"/>
              </a:ext>
            </a:extLst>
          </p:cNvPr>
          <p:cNvSpPr/>
          <p:nvPr/>
        </p:nvSpPr>
        <p:spPr>
          <a:xfrm>
            <a:off x="8052932" y="6161974"/>
            <a:ext cx="3605896"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Автопортрет в старости. 1665. </a:t>
            </a:r>
            <a:r>
              <a:rPr lang="ru-RU" dirty="0" err="1"/>
              <a:t>Вальфраф</a:t>
            </a:r>
            <a:r>
              <a:rPr lang="ru-RU" dirty="0"/>
              <a:t> </a:t>
            </a:r>
            <a:r>
              <a:rPr lang="ru-RU" dirty="0" err="1"/>
              <a:t>Ричхартц</a:t>
            </a:r>
            <a:r>
              <a:rPr lang="ru-RU" dirty="0"/>
              <a:t> Музей, Кельн</a:t>
            </a:r>
          </a:p>
        </p:txBody>
      </p:sp>
    </p:spTree>
    <p:extLst>
      <p:ext uri="{BB962C8B-B14F-4D97-AF65-F5344CB8AC3E}">
        <p14:creationId xmlns:p14="http://schemas.microsoft.com/office/powerpoint/2010/main" val="676933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0" name="Picture 2" descr="https://upload.wikimedia.org/wikipedia/commons/a/ae/Rembrandt_-_Rembrandt_and_Saskia_in_the_Scene_of_the_Prodigal_Son_-_Google_Art_Project.jpg">
            <a:extLst>
              <a:ext uri="{FF2B5EF4-FFF2-40B4-BE49-F238E27FC236}">
                <a16:creationId xmlns:a16="http://schemas.microsoft.com/office/drawing/2014/main" id="{7FC23040-6A77-4B34-977C-20ED628A5515}"/>
              </a:ext>
            </a:extLst>
          </p:cNvPr>
          <p:cNvPicPr>
            <a:picLocks noGrp="1" noChangeAspect="1" noChangeArrowheads="1"/>
          </p:cNvPicPr>
          <p:nvPr>
            <p:ph type="pic" idx="4294967295"/>
          </p:nvPr>
        </p:nvPicPr>
        <p:blipFill>
          <a:blip r:embed="rId2" cstate="email">
            <a:extLst>
              <a:ext uri="{28A0092B-C50C-407E-A947-70E740481C1C}">
                <a14:useLocalDpi xmlns:a14="http://schemas.microsoft.com/office/drawing/2010/main"/>
              </a:ext>
            </a:extLst>
          </a:blip>
          <a:srcRect/>
          <a:stretch>
            <a:fillRect/>
          </a:stretch>
        </p:blipFill>
        <p:spPr bwMode="auto">
          <a:xfrm>
            <a:off x="3044824" y="0"/>
            <a:ext cx="610235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Текст 4">
            <a:extLst>
              <a:ext uri="{FF2B5EF4-FFF2-40B4-BE49-F238E27FC236}">
                <a16:creationId xmlns:a16="http://schemas.microsoft.com/office/drawing/2014/main" id="{54FC7534-1EE1-4666-8795-3C8E32800D2B}"/>
              </a:ext>
            </a:extLst>
          </p:cNvPr>
          <p:cNvSpPr>
            <a:spLocks noGrp="1"/>
          </p:cNvSpPr>
          <p:nvPr>
            <p:ph type="body" sz="half" idx="4294967295"/>
          </p:nvPr>
        </p:nvSpPr>
        <p:spPr>
          <a:xfrm>
            <a:off x="129209" y="147845"/>
            <a:ext cx="3349487" cy="2193925"/>
          </a:xfr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a:normAutofit/>
          </a:bodyPr>
          <a:lstStyle/>
          <a:p>
            <a:pPr marL="0" indent="0" algn="just">
              <a:buNone/>
            </a:pPr>
            <a:r>
              <a:rPr lang="ru-RU" sz="3200" i="1" dirty="0"/>
              <a:t>	Автопортрет написан вскоре после женитьбы.</a:t>
            </a:r>
          </a:p>
        </p:txBody>
      </p:sp>
      <p:sp>
        <p:nvSpPr>
          <p:cNvPr id="6" name="Прямоугольник 5">
            <a:extLst>
              <a:ext uri="{FF2B5EF4-FFF2-40B4-BE49-F238E27FC236}">
                <a16:creationId xmlns:a16="http://schemas.microsoft.com/office/drawing/2014/main" id="{7CA8705D-0468-4E00-9AB0-CC3AD611BC86}"/>
              </a:ext>
            </a:extLst>
          </p:cNvPr>
          <p:cNvSpPr/>
          <p:nvPr/>
        </p:nvSpPr>
        <p:spPr>
          <a:xfrm>
            <a:off x="8796130" y="5380672"/>
            <a:ext cx="3395868" cy="1477328"/>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Блудный сын в таверне. 1635</a:t>
            </a:r>
          </a:p>
          <a:p>
            <a:pPr algn="ctr"/>
            <a:r>
              <a:rPr lang="ru-RU" dirty="0"/>
              <a:t> </a:t>
            </a:r>
            <a:r>
              <a:rPr lang="ru-RU" i="1" dirty="0"/>
              <a:t>(Автопортрет с </a:t>
            </a:r>
            <a:r>
              <a:rPr lang="ru-RU" i="1" dirty="0" err="1"/>
              <a:t>Саскией</a:t>
            </a:r>
            <a:r>
              <a:rPr lang="ru-RU" i="1" dirty="0"/>
              <a:t> на коленях)</a:t>
            </a:r>
            <a:r>
              <a:rPr lang="ru-RU" dirty="0"/>
              <a:t> </a:t>
            </a:r>
          </a:p>
          <a:p>
            <a:pPr algn="ctr"/>
            <a:r>
              <a:rPr lang="ru-RU" dirty="0"/>
              <a:t>Галерея старых мастеров, Дрезден</a:t>
            </a:r>
          </a:p>
        </p:txBody>
      </p:sp>
    </p:spTree>
    <p:extLst>
      <p:ext uri="{BB962C8B-B14F-4D97-AF65-F5344CB8AC3E}">
        <p14:creationId xmlns:p14="http://schemas.microsoft.com/office/powerpoint/2010/main" val="1114475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Рисунок 1">
            <a:extLst>
              <a:ext uri="{FF2B5EF4-FFF2-40B4-BE49-F238E27FC236}">
                <a16:creationId xmlns:a16="http://schemas.microsoft.com/office/drawing/2014/main" id="{31CF863D-D809-4B69-B74C-8C1A32ED25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73218" y="0"/>
            <a:ext cx="6234545" cy="6858000"/>
          </a:xfrm>
          <a:prstGeom prst="rect">
            <a:avLst/>
          </a:prstGeom>
        </p:spPr>
      </p:pic>
      <p:sp>
        <p:nvSpPr>
          <p:cNvPr id="3" name="Прямоугольник 2">
            <a:extLst>
              <a:ext uri="{FF2B5EF4-FFF2-40B4-BE49-F238E27FC236}">
                <a16:creationId xmlns:a16="http://schemas.microsoft.com/office/drawing/2014/main" id="{7F6E5EFA-92E8-4926-9505-EE3195DE9FF6}"/>
              </a:ext>
            </a:extLst>
          </p:cNvPr>
          <p:cNvSpPr/>
          <p:nvPr/>
        </p:nvSpPr>
        <p:spPr>
          <a:xfrm>
            <a:off x="8865704" y="6211669"/>
            <a:ext cx="3326296" cy="646331"/>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ru-RU" dirty="0"/>
              <a:t>Портрет Яна </a:t>
            </a:r>
            <a:r>
              <a:rPr lang="ru-RU" dirty="0" err="1"/>
              <a:t>Сикса</a:t>
            </a:r>
            <a:r>
              <a:rPr lang="ru-RU" dirty="0"/>
              <a:t>. 1654. </a:t>
            </a:r>
          </a:p>
          <a:p>
            <a:pPr algn="ctr"/>
            <a:r>
              <a:rPr lang="ru-RU" dirty="0"/>
              <a:t>Собрание </a:t>
            </a:r>
            <a:r>
              <a:rPr lang="ru-RU" dirty="0" err="1"/>
              <a:t>Сикс</a:t>
            </a:r>
            <a:r>
              <a:rPr lang="ru-RU" dirty="0"/>
              <a:t>, Амстердам</a:t>
            </a:r>
          </a:p>
        </p:txBody>
      </p:sp>
      <p:sp>
        <p:nvSpPr>
          <p:cNvPr id="4" name="Прямоугольник 3">
            <a:extLst>
              <a:ext uri="{FF2B5EF4-FFF2-40B4-BE49-F238E27FC236}">
                <a16:creationId xmlns:a16="http://schemas.microsoft.com/office/drawing/2014/main" id="{4202C4D1-77D3-46D3-B606-3793963EC8BE}"/>
              </a:ext>
            </a:extLst>
          </p:cNvPr>
          <p:cNvSpPr/>
          <p:nvPr/>
        </p:nvSpPr>
        <p:spPr>
          <a:xfrm>
            <a:off x="344557" y="452734"/>
            <a:ext cx="5042452" cy="1569660"/>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3200" i="1" dirty="0"/>
              <a:t>	О чём думает друг Рембрандта, поэт, меценат и крупный промыш­ленник? </a:t>
            </a:r>
          </a:p>
        </p:txBody>
      </p:sp>
      <p:sp>
        <p:nvSpPr>
          <p:cNvPr id="5" name="Прямоугольник 4">
            <a:extLst>
              <a:ext uri="{FF2B5EF4-FFF2-40B4-BE49-F238E27FC236}">
                <a16:creationId xmlns:a16="http://schemas.microsoft.com/office/drawing/2014/main" id="{4062D443-74F5-4861-B26C-5A01480866A5}"/>
              </a:ext>
            </a:extLst>
          </p:cNvPr>
          <p:cNvSpPr/>
          <p:nvPr/>
        </p:nvSpPr>
        <p:spPr>
          <a:xfrm>
            <a:off x="110987" y="3429000"/>
            <a:ext cx="5276022" cy="3108543"/>
          </a:xfrm>
          <a:prstGeom prst="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just"/>
            <a:r>
              <a:rPr lang="ru-RU" sz="2800" i="1" dirty="0"/>
              <a:t>	«Верность тона, правдивость жеста, безупречная строгость формы здесь таковы, что лучшего желать не приходится... Какой художник был бы в состоянии создать подобный порт­рет?», 	</a:t>
            </a:r>
            <a:r>
              <a:rPr lang="ru-RU" sz="2800" dirty="0"/>
              <a:t>— восхищённо писал Э. </a:t>
            </a:r>
            <a:r>
              <a:rPr lang="ru-RU" sz="2800" dirty="0" err="1"/>
              <a:t>Фромантен</a:t>
            </a:r>
            <a:r>
              <a:rPr lang="ru-RU" sz="2800" dirty="0"/>
              <a:t>.</a:t>
            </a:r>
          </a:p>
        </p:txBody>
      </p:sp>
    </p:spTree>
    <p:extLst>
      <p:ext uri="{BB962C8B-B14F-4D97-AF65-F5344CB8AC3E}">
        <p14:creationId xmlns:p14="http://schemas.microsoft.com/office/powerpoint/2010/main" val="392609524"/>
      </p:ext>
    </p:extLst>
  </p:cSld>
  <p:clrMapOvr>
    <a:masterClrMapping/>
  </p:clrMapOvr>
</p:sld>
</file>

<file path=ppt/theme/theme1.xml><?xml version="1.0" encoding="utf-8"?>
<a:theme xmlns:a="http://schemas.openxmlformats.org/drawingml/2006/main" name="Посылка">
  <a:themeElements>
    <a:clrScheme name="Желтый и оранжевый">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осылка">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546</TotalTime>
  <Words>1388</Words>
  <Application>Microsoft Office PowerPoint</Application>
  <PresentationFormat>Широкоэкранный</PresentationFormat>
  <Paragraphs>134</Paragraphs>
  <Slides>27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27</vt:i4>
      </vt:variant>
    </vt:vector>
  </HeadingPairs>
  <TitlesOfParts>
    <vt:vector size="31" baseType="lpstr">
      <vt:lpstr>Arial</vt:lpstr>
      <vt:lpstr>Garamond</vt:lpstr>
      <vt:lpstr>Symbol</vt:lpstr>
      <vt:lpstr>Посылка</vt:lpstr>
      <vt:lpstr>Реалистические тенденции в живописи Голландии</vt:lpstr>
      <vt:lpstr>XVII-XVIII вв. – это время возникновения и развития в искусстве реалистических тенденций:</vt:lpstr>
      <vt:lpstr>Рембрандт в общении к своим ученикам:</vt:lpstr>
      <vt:lpstr>Ре́мбрандт Ха́рменс ван Рейн (1606—1669)</vt:lpstr>
      <vt:lpstr>Ре́мбрандт Ха́рменс ван Рейн (1606—1669)</vt:lpstr>
      <vt:lpstr>Характерные черты письма Рембрандта:</vt:lpstr>
      <vt:lpstr>Рембрандт – блестящий мастер автопортрета. 100 произведений – история его жизни, исповедь.</vt:lpstr>
      <vt:lpstr>Презентация PowerPoint</vt:lpstr>
      <vt:lpstr>Презентация PowerPoint</vt:lpstr>
      <vt:lpstr>Презентация PowerPoint</vt:lpstr>
      <vt:lpstr>Презентация PowerPoint</vt:lpstr>
      <vt:lpstr>Рембрандт много работал в технике офорта:</vt:lpstr>
      <vt:lpstr>Великие мастера голландской живописи</vt:lpstr>
      <vt:lpstr>В XVII в. в Голландии популярными становятся жанры:</vt:lpstr>
      <vt:lpstr>В XVII в. в Голландии популярными становятся жанры:</vt:lpstr>
      <vt:lpstr>Франс Халс  (1581/1585— 1666) </vt:lpstr>
      <vt:lpstr>Презентация PowerPoint</vt:lpstr>
      <vt:lpstr>Презентация PowerPoint</vt:lpstr>
      <vt:lpstr>В XVII в. в Голландии популярными становятся жанры:</vt:lpstr>
      <vt:lpstr>В XVII в. в Голландии популярными становятся жанры:</vt:lpstr>
      <vt:lpstr>В XVII в. в Голландии популярными становятся жанры:</vt:lpstr>
      <vt:lpstr>Ян Верме́ер  (Верме́ер Де́льфтский) (1632—1675) </vt:lpstr>
      <vt:lpstr>Презентация PowerPoint</vt:lpstr>
      <vt:lpstr>Презентация PowerPoint</vt:lpstr>
      <vt:lpstr>Презентация PowerPoint</vt:lpstr>
      <vt:lpstr>Презентация PowerPoint</vt:lpstr>
      <vt:lpstr>Домашнее задание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Художественная культура барокко</dc:title>
  <dc:creator>Антонина Козюра</dc:creator>
  <cp:lastModifiedBy>Антонина Козюра</cp:lastModifiedBy>
  <cp:revision>54</cp:revision>
  <dcterms:created xsi:type="dcterms:W3CDTF">2018-09-09T11:20:38Z</dcterms:created>
  <dcterms:modified xsi:type="dcterms:W3CDTF">2020-09-11T10:03:59Z</dcterms:modified>
</cp:coreProperties>
</file>