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0714A-5607-47BB-9042-C439DB48E643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9DD527-EA54-45C2-AB59-1A3949192A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0714A-5607-47BB-9042-C439DB48E643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9DD527-EA54-45C2-AB59-1A3949192A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0714A-5607-47BB-9042-C439DB48E643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9DD527-EA54-45C2-AB59-1A3949192A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0714A-5607-47BB-9042-C439DB48E643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9DD527-EA54-45C2-AB59-1A3949192A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0714A-5607-47BB-9042-C439DB48E643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9DD527-EA54-45C2-AB59-1A3949192A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0714A-5607-47BB-9042-C439DB48E643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9DD527-EA54-45C2-AB59-1A3949192A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0714A-5607-47BB-9042-C439DB48E643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9DD527-EA54-45C2-AB59-1A3949192A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0714A-5607-47BB-9042-C439DB48E643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9DD527-EA54-45C2-AB59-1A3949192A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0714A-5607-47BB-9042-C439DB48E643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9DD527-EA54-45C2-AB59-1A3949192A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0714A-5607-47BB-9042-C439DB48E643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9DD527-EA54-45C2-AB59-1A3949192A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80714A-5607-47BB-9042-C439DB48E643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9DD527-EA54-45C2-AB59-1A3949192A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780714A-5607-47BB-9042-C439DB48E643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29DD527-EA54-45C2-AB59-1A3949192AB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1470025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/>
              <a:t>ОСОБЕННОСТИ ИЗУЧЕНИЯ СКАЗОК В НАЧАЛЬНОЙ ШКОЛЕ С ДЕТЬМИ С ЗПР  </a:t>
            </a:r>
            <a:br>
              <a:rPr lang="ru-RU" sz="2800" b="1" dirty="0" smtClean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276872"/>
            <a:ext cx="6400800" cy="1752600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chemeClr val="tx1"/>
                </a:solidFill>
              </a:rPr>
              <a:t> </a:t>
            </a:r>
          </a:p>
          <a:p>
            <a:pPr algn="ctr"/>
            <a:r>
              <a:rPr lang="ru-RU" sz="1800" dirty="0">
                <a:solidFill>
                  <a:schemeClr val="tx1"/>
                </a:solidFill>
              </a:rPr>
              <a:t>Выпускная квалификационная работа слушателя курсов профессиональной переподготовки по дополнительной профессиональной программе «Олигофренопедагогика»</a:t>
            </a:r>
          </a:p>
          <a:p>
            <a:pPr algn="ctr"/>
            <a:r>
              <a:rPr lang="ru-RU" sz="1800" b="1" dirty="0">
                <a:solidFill>
                  <a:schemeClr val="tx1"/>
                </a:solidFill>
              </a:rPr>
              <a:t> </a:t>
            </a:r>
            <a:endParaRPr lang="ru-RU" sz="1800" dirty="0">
              <a:solidFill>
                <a:schemeClr val="tx1"/>
              </a:solidFill>
            </a:endParaRPr>
          </a:p>
          <a:p>
            <a:pPr algn="ctr"/>
            <a:r>
              <a:rPr lang="ru-RU" sz="1800" dirty="0">
                <a:solidFill>
                  <a:schemeClr val="tx1"/>
                </a:solidFill>
              </a:rPr>
              <a:t>ШПАКОВОЙ ЕЛЕНЫ АЛЕКСАНДРОВНЫ </a:t>
            </a:r>
          </a:p>
          <a:p>
            <a:endParaRPr lang="ru-RU" sz="1800" b="1" dirty="0" smtClean="0">
              <a:solidFill>
                <a:schemeClr val="tx1"/>
              </a:solidFill>
            </a:endParaRPr>
          </a:p>
          <a:p>
            <a:r>
              <a:rPr lang="ru-RU" sz="1800" b="1" dirty="0" smtClean="0">
                <a:solidFill>
                  <a:schemeClr val="tx1"/>
                </a:solidFill>
              </a:rPr>
              <a:t>Научный </a:t>
            </a:r>
            <a:r>
              <a:rPr lang="ru-RU" sz="1800" b="1" dirty="0">
                <a:solidFill>
                  <a:schemeClr val="tx1"/>
                </a:solidFill>
              </a:rPr>
              <a:t>руководитель:</a:t>
            </a:r>
            <a:endParaRPr lang="ru-RU" sz="1800" dirty="0">
              <a:solidFill>
                <a:schemeClr val="tx1"/>
              </a:solidFill>
            </a:endParaRPr>
          </a:p>
          <a:p>
            <a:r>
              <a:rPr lang="ru-RU" sz="1800" dirty="0">
                <a:solidFill>
                  <a:schemeClr val="tx1"/>
                </a:solidFill>
              </a:rPr>
              <a:t>старший преподаватель, </a:t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>ГАУ ДПО СОИРО</a:t>
            </a:r>
          </a:p>
          <a:p>
            <a:r>
              <a:rPr lang="ru-RU" sz="1800" dirty="0" err="1">
                <a:solidFill>
                  <a:schemeClr val="tx1"/>
                </a:solidFill>
              </a:rPr>
              <a:t>Васицева</a:t>
            </a:r>
            <a:r>
              <a:rPr lang="ru-RU" sz="1800" dirty="0">
                <a:solidFill>
                  <a:schemeClr val="tx1"/>
                </a:solidFill>
              </a:rPr>
              <a:t> Светлана </a:t>
            </a:r>
            <a:r>
              <a:rPr lang="ru-RU" sz="1800" dirty="0" err="1">
                <a:solidFill>
                  <a:schemeClr val="tx1"/>
                </a:solidFill>
              </a:rPr>
              <a:t>Адольфовна</a:t>
            </a:r>
            <a:r>
              <a:rPr lang="ru-RU" sz="1800" dirty="0">
                <a:solidFill>
                  <a:schemeClr val="tx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183880" cy="1051560"/>
          </a:xfrm>
        </p:spPr>
        <p:txBody>
          <a:bodyPr>
            <a:normAutofit fontScale="90000"/>
          </a:bodyPr>
          <a:lstStyle/>
          <a:p>
            <a:pPr algn="r"/>
            <a:r>
              <a:rPr lang="ru-RU" sz="2200" dirty="0"/>
              <a:t>Таблица 2.4</a:t>
            </a:r>
            <a:r>
              <a:rPr lang="ru-RU" dirty="0"/>
              <a:t/>
            </a:r>
            <a:br>
              <a:rPr lang="ru-RU" dirty="0"/>
            </a:br>
            <a:r>
              <a:rPr lang="ru-RU" sz="2200" b="1" dirty="0"/>
              <a:t>Сводная таблица результатов проверочной работы в контрольной группе на констатирующем (</a:t>
            </a:r>
            <a:r>
              <a:rPr lang="ru-RU" sz="2200" b="1" dirty="0" err="1"/>
              <a:t>конс</a:t>
            </a:r>
            <a:r>
              <a:rPr lang="ru-RU" sz="2200" b="1" dirty="0"/>
              <a:t>. </a:t>
            </a:r>
            <a:r>
              <a:rPr lang="ru-RU" sz="2200" b="1" dirty="0" err="1"/>
              <a:t>эксп</a:t>
            </a:r>
            <a:r>
              <a:rPr lang="ru-RU" sz="2200" b="1" dirty="0"/>
              <a:t>.) и контрольном (контр. </a:t>
            </a:r>
            <a:r>
              <a:rPr lang="ru-RU" sz="2200" b="1" dirty="0" err="1"/>
              <a:t>эксп</a:t>
            </a:r>
            <a:r>
              <a:rPr lang="ru-RU" sz="2200" b="1" dirty="0"/>
              <a:t>.) этапе</a:t>
            </a:r>
            <a:br>
              <a:rPr lang="ru-RU" sz="2200" b="1" dirty="0"/>
            </a:br>
            <a:endParaRPr lang="ru-RU" sz="22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1700808"/>
          <a:ext cx="8183567" cy="233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9081"/>
                <a:gridCol w="1169081"/>
                <a:gridCol w="1169081"/>
                <a:gridCol w="1169081"/>
                <a:gridCol w="1169081"/>
                <a:gridCol w="1169081"/>
                <a:gridCol w="1169081"/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Уровень</a:t>
                      </a:r>
                    </a:p>
                  </a:txBody>
                  <a:tcPr marL="68196" marR="68196" marT="0" marB="0"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Названия сказок</a:t>
                      </a:r>
                    </a:p>
                  </a:txBody>
                  <a:tcPr marL="68196" marR="6819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Содержание сказок</a:t>
                      </a:r>
                    </a:p>
                  </a:txBody>
                  <a:tcPr marL="68196" marR="6819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Главные герои</a:t>
                      </a:r>
                    </a:p>
                  </a:txBody>
                  <a:tcPr marL="68196" marR="6819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конс. эксп.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контр. эксп.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конс. эксп.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контр. эксп.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конс. эксп.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контр. эксп.</a:t>
                      </a:r>
                    </a:p>
                  </a:txBody>
                  <a:tcPr marL="68196" marR="68196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Высокий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-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-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-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196" marR="68196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средний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196" marR="68196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низкий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196" marR="68196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276872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dirty="0" smtClean="0"/>
              <a:t>Спасибо за внимание!</a:t>
            </a:r>
            <a:endParaRPr lang="ru-RU" sz="6600" dirty="0"/>
          </a:p>
        </p:txBody>
      </p:sp>
      <p:pic>
        <p:nvPicPr>
          <p:cNvPr id="1029" name="Picture 5" descr="C:\Users\Администратор\Desktop\Без назван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3861048"/>
            <a:ext cx="2552700" cy="1790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340768"/>
            <a:ext cx="8183880" cy="4187952"/>
          </a:xfrm>
        </p:spPr>
        <p:txBody>
          <a:bodyPr/>
          <a:lstStyle/>
          <a:p>
            <a:r>
              <a:rPr lang="ru-RU" b="1" dirty="0"/>
              <a:t>Объект исследования</a:t>
            </a:r>
            <a:r>
              <a:rPr lang="ru-RU" dirty="0"/>
              <a:t>: методика изучения сказок в начальной школе.</a:t>
            </a:r>
          </a:p>
          <a:p>
            <a:r>
              <a:rPr lang="ru-RU" b="1" dirty="0"/>
              <a:t>Предмет исследования</a:t>
            </a:r>
            <a:r>
              <a:rPr lang="ru-RU" dirty="0"/>
              <a:t>: особенности изучения сказок в начальной школе с детьми с ЗПР.</a:t>
            </a:r>
          </a:p>
          <a:p>
            <a:r>
              <a:rPr lang="ru-RU" b="1" dirty="0"/>
              <a:t>Цель исследования</a:t>
            </a:r>
            <a:r>
              <a:rPr lang="ru-RU" dirty="0"/>
              <a:t>: выявить особенности изучения сказок в начальной школе с детьми с ЗПР.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628800"/>
            <a:ext cx="8183880" cy="418795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/>
              <a:t>Задачи:</a:t>
            </a:r>
            <a:endParaRPr lang="ru-RU" dirty="0"/>
          </a:p>
          <a:p>
            <a:r>
              <a:rPr lang="ru-RU" dirty="0"/>
              <a:t>1.провести анализ научно-методической литературы в отношении роли сказки в системе воспитания и образования;</a:t>
            </a:r>
          </a:p>
          <a:p>
            <a:r>
              <a:rPr lang="ru-RU" dirty="0"/>
              <a:t>2. показать роль и значение сказки в духовном и нравственном развитии ребенка;</a:t>
            </a:r>
          </a:p>
          <a:p>
            <a:r>
              <a:rPr lang="ru-RU" dirty="0"/>
              <a:t>3. изучить методику работы над сказкой в начальной школе;</a:t>
            </a:r>
          </a:p>
          <a:p>
            <a:r>
              <a:rPr lang="ru-RU" dirty="0"/>
              <a:t>4. изучить наиболее эффективные приёмы и методы работы со сказкой с детьми с ЗПР;</a:t>
            </a:r>
          </a:p>
          <a:p>
            <a:r>
              <a:rPr lang="ru-RU" dirty="0"/>
              <a:t>5. разработать программу по внеурочной деятельности по изучению сказок с детьми с ЗПР.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556792"/>
            <a:ext cx="8183880" cy="418795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/>
              <a:t>Методы исследования: </a:t>
            </a:r>
            <a:r>
              <a:rPr lang="ru-RU" dirty="0"/>
              <a:t>изучение и анализ существующей психолого-педагогической литературы и программ. Педагогическое наблюдение, анкетирование и ранжирование результатов.</a:t>
            </a:r>
          </a:p>
          <a:p>
            <a:pPr>
              <a:buNone/>
            </a:pPr>
            <a:r>
              <a:rPr lang="ru-RU" b="1" dirty="0"/>
              <a:t>Этапы исследования</a:t>
            </a:r>
            <a:r>
              <a:rPr lang="ru-RU" dirty="0"/>
              <a:t> </a:t>
            </a:r>
          </a:p>
          <a:p>
            <a:r>
              <a:rPr lang="en-US" b="1" dirty="0"/>
              <a:t>I</a:t>
            </a:r>
            <a:r>
              <a:rPr lang="ru-RU" b="1" dirty="0"/>
              <a:t> этап.</a:t>
            </a:r>
            <a:r>
              <a:rPr lang="ru-RU" dirty="0"/>
              <a:t> Изучение литературы по проблеме исследования.</a:t>
            </a:r>
          </a:p>
          <a:p>
            <a:r>
              <a:rPr lang="en-US" b="1" dirty="0"/>
              <a:t>II</a:t>
            </a:r>
            <a:r>
              <a:rPr lang="ru-RU" b="1" dirty="0"/>
              <a:t> этап</a:t>
            </a:r>
            <a:r>
              <a:rPr lang="ru-RU" dirty="0"/>
              <a:t> Подбор диагностических методик и проведение экспериментального исследования.</a:t>
            </a:r>
          </a:p>
          <a:p>
            <a:r>
              <a:rPr lang="en-US" b="1" dirty="0"/>
              <a:t>III</a:t>
            </a:r>
            <a:r>
              <a:rPr lang="ru-RU" b="1" dirty="0"/>
              <a:t> этап</a:t>
            </a:r>
            <a:r>
              <a:rPr lang="ru-RU" dirty="0"/>
              <a:t> Анализ полученных результатов. Разработка программы по внеурочной деятельности.</a:t>
            </a:r>
          </a:p>
          <a:p>
            <a:pPr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Теоретическая часть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183880" cy="4187952"/>
          </a:xfrm>
        </p:spPr>
        <p:txBody>
          <a:bodyPr>
            <a:normAutofit/>
          </a:bodyPr>
          <a:lstStyle/>
          <a:p>
            <a:r>
              <a:rPr lang="ru-RU" b="1" dirty="0"/>
              <a:t>Глава 1. Теоретические основы работы над сказкой </a:t>
            </a:r>
            <a:br>
              <a:rPr lang="ru-RU" b="1" dirty="0"/>
            </a:br>
            <a:r>
              <a:rPr lang="ru-RU" b="1" dirty="0"/>
              <a:t>в начальной школе</a:t>
            </a:r>
            <a:endParaRPr lang="ru-RU" dirty="0"/>
          </a:p>
          <a:p>
            <a:r>
              <a:rPr lang="ru-RU" b="1" dirty="0" smtClean="0"/>
              <a:t>1.1</a:t>
            </a:r>
            <a:r>
              <a:rPr lang="ru-RU" b="1" dirty="0"/>
              <a:t>. Особенности сказки как литературного жанра</a:t>
            </a:r>
            <a:endParaRPr lang="ru-RU" dirty="0"/>
          </a:p>
          <a:p>
            <a:r>
              <a:rPr lang="ru-RU" b="1" dirty="0"/>
              <a:t>1.2 Методика работы над сказкой в начальной школе </a:t>
            </a:r>
            <a:br>
              <a:rPr lang="ru-RU" b="1" dirty="0"/>
            </a:br>
            <a:r>
              <a:rPr lang="ru-RU" b="1" dirty="0"/>
              <a:t>с детьми с ЗПР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8183880" cy="1051560"/>
          </a:xfrm>
        </p:spPr>
        <p:txBody>
          <a:bodyPr/>
          <a:lstStyle/>
          <a:p>
            <a:pPr algn="ctr"/>
            <a:r>
              <a:rPr lang="ru-RU" dirty="0" smtClean="0"/>
              <a:t>Практическая часть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628800"/>
            <a:ext cx="8183880" cy="4187952"/>
          </a:xfrm>
        </p:spPr>
        <p:txBody>
          <a:bodyPr/>
          <a:lstStyle/>
          <a:p>
            <a:r>
              <a:rPr lang="ru-RU" b="1" dirty="0"/>
              <a:t>Глава 2. Изучение сказок с детьми с ЗПР во внеурочной деятельности</a:t>
            </a:r>
            <a:endParaRPr lang="ru-RU" dirty="0"/>
          </a:p>
          <a:p>
            <a:r>
              <a:rPr lang="ru-RU" b="1" dirty="0"/>
              <a:t>2.1. Особенности методики работы над сказкой с детьми с ЗПР</a:t>
            </a:r>
            <a:endParaRPr lang="ru-RU" dirty="0"/>
          </a:p>
          <a:p>
            <a:r>
              <a:rPr lang="ru-RU" b="1" dirty="0"/>
              <a:t>2.2. Программа по внеурочной деятельности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539552" y="908720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sz="2200" dirty="0" smtClean="0"/>
              <a:t>Таблица 2.1</a:t>
            </a:r>
            <a:br>
              <a:rPr lang="ru-RU" sz="2200" dirty="0" smtClean="0"/>
            </a:br>
            <a:r>
              <a:rPr lang="ru-RU" sz="2200" dirty="0" smtClean="0"/>
              <a:t>Результаты констатирующего эксперимента в экспериментальной группе</a:t>
            </a:r>
            <a:br>
              <a:rPr lang="ru-RU" sz="2200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1844824"/>
          <a:ext cx="8147248" cy="1889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75048"/>
                <a:gridCol w="2057400"/>
                <a:gridCol w="2057400"/>
                <a:gridCol w="2057400"/>
              </a:tblGrid>
              <a:tr h="126216">
                <a:tc>
                  <a:txBody>
                    <a:bodyPr/>
                    <a:lstStyle/>
                    <a:p>
                      <a:r>
                        <a:rPr lang="ru-RU" sz="2000" kern="1200" dirty="0" smtClean="0"/>
                        <a:t>         Уровень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/>
                        <a:t>Названия сказок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/>
                        <a:t>Содержание сказок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/>
                        <a:t>Главные герои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kern="1200" dirty="0" smtClean="0"/>
                        <a:t>высокий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/>
                        <a:t>-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/>
                        <a:t>-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/>
                        <a:t>-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kern="1200" dirty="0" smtClean="0"/>
                        <a:t>средний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/>
                        <a:t>3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/>
                        <a:t>1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/>
                        <a:t>1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/>
                        <a:t>низкий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/>
                        <a:t>2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/>
                        <a:t>4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/>
                        <a:t>4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183880" cy="1051560"/>
          </a:xfrm>
        </p:spPr>
        <p:txBody>
          <a:bodyPr>
            <a:normAutofit fontScale="90000"/>
          </a:bodyPr>
          <a:lstStyle/>
          <a:p>
            <a:pPr algn="r"/>
            <a:r>
              <a:rPr lang="ru-RU" sz="2200" dirty="0"/>
              <a:t>Таблица 2.2</a:t>
            </a:r>
            <a:br>
              <a:rPr lang="ru-RU" sz="2200" dirty="0"/>
            </a:br>
            <a:r>
              <a:rPr lang="ru-RU" sz="2200" b="1" dirty="0"/>
              <a:t>Результаты констатирующего эксперимента в контрольной группе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3140967"/>
          <a:ext cx="8424935" cy="28083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2139737"/>
                <a:gridCol w="2134487"/>
                <a:gridCol w="2134487"/>
              </a:tblGrid>
              <a:tr h="140168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Уровень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Названия сказок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Содержание сказок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Главные герои</a:t>
                      </a:r>
                    </a:p>
                  </a:txBody>
                  <a:tcPr marL="68196" marR="68196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высокий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196" marR="68196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средний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196" marR="68196" marT="0" marB="0"/>
                </a:tc>
              </a:tr>
              <a:tr h="66494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низкий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8196" marR="68196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sz="2200" dirty="0"/>
              <a:t>Таблица 2.3</a:t>
            </a:r>
            <a:br>
              <a:rPr lang="ru-RU" sz="2200" dirty="0"/>
            </a:br>
            <a:r>
              <a:rPr lang="ru-RU" sz="2200" dirty="0"/>
              <a:t> </a:t>
            </a:r>
            <a:br>
              <a:rPr lang="ru-RU" sz="2200" dirty="0"/>
            </a:br>
            <a:r>
              <a:rPr lang="ru-RU" sz="2200" b="1" dirty="0"/>
              <a:t>Сводная таблица результатов проверочной работы в экспериментальной группе на констатирующем (</a:t>
            </a:r>
            <a:r>
              <a:rPr lang="ru-RU" sz="2200" b="1" dirty="0" err="1"/>
              <a:t>конс</a:t>
            </a:r>
            <a:r>
              <a:rPr lang="ru-RU" sz="2200" b="1" dirty="0"/>
              <a:t>. </a:t>
            </a:r>
            <a:r>
              <a:rPr lang="ru-RU" sz="2200" b="1" dirty="0" err="1"/>
              <a:t>эксп</a:t>
            </a:r>
            <a:r>
              <a:rPr lang="ru-RU" sz="2200" b="1" dirty="0"/>
              <a:t>.) и контрольном (контр. </a:t>
            </a:r>
            <a:r>
              <a:rPr lang="ru-RU" sz="2200" b="1" dirty="0" err="1"/>
              <a:t>эксп</a:t>
            </a:r>
            <a:r>
              <a:rPr lang="ru-RU" sz="2200" b="1" dirty="0"/>
              <a:t>.) этапе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1556792"/>
          <a:ext cx="8183567" cy="2331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9081"/>
                <a:gridCol w="1169081"/>
                <a:gridCol w="1169081"/>
                <a:gridCol w="1169081"/>
                <a:gridCol w="1169081"/>
                <a:gridCol w="1169081"/>
                <a:gridCol w="1169081"/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Уровень</a:t>
                      </a:r>
                    </a:p>
                  </a:txBody>
                  <a:tcPr marL="68196" marR="68196" marT="0" marB="0"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Названия сказок</a:t>
                      </a:r>
                    </a:p>
                  </a:txBody>
                  <a:tcPr marL="68196" marR="6819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Содержание сказок</a:t>
                      </a:r>
                    </a:p>
                  </a:txBody>
                  <a:tcPr marL="68196" marR="6819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Главные герои</a:t>
                      </a:r>
                    </a:p>
                  </a:txBody>
                  <a:tcPr marL="68196" marR="68196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конс. эксп.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контр. эксп.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конс. эксп.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контр. эксп.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конс. эксп.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контр. эксп.</a:t>
                      </a:r>
                    </a:p>
                  </a:txBody>
                  <a:tcPr marL="68196" marR="68196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Высокий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196" marR="68196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средний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8196" marR="68196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низкий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8196" marR="68196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-</a:t>
                      </a:r>
                    </a:p>
                  </a:txBody>
                  <a:tcPr marL="68196" marR="68196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99</TotalTime>
  <Words>373</Words>
  <Application>Microsoft Office PowerPoint</Application>
  <PresentationFormat>Экран (4:3)</PresentationFormat>
  <Paragraphs>134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ОСОБЕННОСТИ ИЗУЧЕНИЯ СКАЗОК В НАЧАЛЬНОЙ ШКОЛЕ С ДЕТЬМИ С ЗПР   </vt:lpstr>
      <vt:lpstr>Введение</vt:lpstr>
      <vt:lpstr>Введение</vt:lpstr>
      <vt:lpstr>Введение</vt:lpstr>
      <vt:lpstr>Теоретическая часть</vt:lpstr>
      <vt:lpstr>Практическая часть</vt:lpstr>
      <vt:lpstr>Таблица 2.1 Результаты констатирующего эксперимента в экспериментальной группе  </vt:lpstr>
      <vt:lpstr>Таблица 2.2 Результаты констатирующего эксперимента в контрольной группе </vt:lpstr>
      <vt:lpstr>Таблица 2.3   Сводная таблица результатов проверочной работы в экспериментальной группе на констатирующем (конс. эксп.) и контрольном (контр. эксп.) этапе </vt:lpstr>
      <vt:lpstr>Таблица 2.4 Сводная таблица результатов проверочной работы в контрольной группе на констатирующем (конс. эксп.) и контрольном (контр. эксп.) этапе 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автономное учреждение дополнительного  профессионального образования «Смоленский областной институт развития образования» (ГАУ ДПО СОИРО) Кафедра воспитания и социализации детей и молодёжи</dc:title>
  <dc:creator>User</dc:creator>
  <cp:lastModifiedBy>User</cp:lastModifiedBy>
  <cp:revision>13</cp:revision>
  <dcterms:created xsi:type="dcterms:W3CDTF">2016-12-03T15:58:26Z</dcterms:created>
  <dcterms:modified xsi:type="dcterms:W3CDTF">2016-12-05T14:19:07Z</dcterms:modified>
</cp:coreProperties>
</file>