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56" r:id="rId2"/>
    <p:sldId id="280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83" r:id="rId11"/>
    <p:sldId id="284" r:id="rId12"/>
    <p:sldId id="286" r:id="rId13"/>
    <p:sldId id="288" r:id="rId14"/>
    <p:sldId id="276" r:id="rId15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Schoolbook" pitchFamily="18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DEFD"/>
    <a:srgbClr val="44F6AE"/>
    <a:srgbClr val="99F149"/>
    <a:srgbClr val="E6F5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6" d="100"/>
          <a:sy n="86" d="100"/>
        </p:scale>
        <p:origin x="-1458" y="-7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68300" y="0"/>
            <a:ext cx="139700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320800" y="0"/>
            <a:ext cx="24288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522413" y="0"/>
            <a:ext cx="3063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412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3823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2301875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215231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746250" y="4867275"/>
            <a:ext cx="855663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454150" y="5500688"/>
            <a:ext cx="184150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2219325" y="5788025"/>
            <a:ext cx="365125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2540000" y="4495800"/>
            <a:ext cx="487363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088" y="1111250"/>
            <a:ext cx="2286000" cy="508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F6D65-E377-47EB-9DC0-D42C91E2FB93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701" y="4117975"/>
            <a:ext cx="3657600" cy="511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6888" y="4929188"/>
            <a:ext cx="8128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B07A0-A70B-421B-B930-820C1AB16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209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D8346-8D50-4AED-B21F-052F04377E3F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A5797-D47B-4E8F-85FA-65F779DB07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74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C73D8-BFA7-4661-981B-01BC2D6F6DC1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AFFBA-C220-4C58-AF27-AED984653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08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0157F86-EC5F-4B80-8CAA-4D50A632A174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5B2E449-9349-4915-8DC0-966F58A946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098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68300" y="0"/>
            <a:ext cx="139700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1320800" y="0"/>
            <a:ext cx="242888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522413" y="0"/>
            <a:ext cx="3063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4128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38238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2301875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766888" y="4867275"/>
            <a:ext cx="854075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454150" y="5500688"/>
            <a:ext cx="184150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2219325" y="5791200"/>
            <a:ext cx="365125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2505075" y="4479925"/>
            <a:ext cx="487363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1213008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1500" y="1106488"/>
            <a:ext cx="2286000" cy="508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56E15-9F59-41D2-9A21-FD82DAFB0EB6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494" y="4114007"/>
            <a:ext cx="3657600" cy="51276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525" y="4929188"/>
            <a:ext cx="8128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6751CA-A344-49F0-9672-9A844DD20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0156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0F23B-E416-4B77-8DC1-B5542AA7619F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0D7A1-358A-4989-B005-59AABF717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51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44B58-C83B-4BDC-BD79-11F9BB605E6A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2137E-79E5-4234-A6AF-225C69452B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54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52CA0B-AA2F-4E23-A291-03CF51BFD5B9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B7C068C-6657-4844-9E91-6D3992693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465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812B5-6E26-4DA1-BEA7-BEE545444D3E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A0DA3-5CD1-454C-95EB-76D718421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596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825658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1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2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0875963" y="5715000"/>
            <a:ext cx="730250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710D4F5-F6EC-43EB-B182-38FE6CE720EB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934B2C-FBC6-4FA7-8D39-5D049D010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0579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0875963" y="5715000"/>
            <a:ext cx="730250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9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23"/>
          <p:cNvSpPr>
            <a:spLocks noChangeShapeType="1"/>
          </p:cNvSpPr>
          <p:nvPr/>
        </p:nvSpPr>
        <p:spPr bwMode="auto">
          <a:xfrm>
            <a:off x="825658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722E9ED-DC9E-4BA9-AD8C-F5D6B8E0AD44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FD0D5D1-3ACC-4436-BA41-BA0A964AD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741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9956800" cy="487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482" y="1018381"/>
            <a:ext cx="2011362" cy="511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9BB0EA-2A0E-4D66-83C6-22392ECC1F06}" type="datetimeFigureOut">
              <a:rPr lang="ru-RU"/>
              <a:pPr>
                <a:defRPr/>
              </a:pPr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13" y="3675063"/>
            <a:ext cx="3200400" cy="488950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0875963" y="5715000"/>
            <a:ext cx="730250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9450" y="5734050"/>
            <a:ext cx="8128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C2AF24-98ED-4607-AA1A-C8724179C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0" r:id="rId4"/>
    <p:sldLayoutId id="2147483791" r:id="rId5"/>
    <p:sldLayoutId id="2147483798" r:id="rId6"/>
    <p:sldLayoutId id="2147483792" r:id="rId7"/>
    <p:sldLayoutId id="2147483799" r:id="rId8"/>
    <p:sldLayoutId id="2147483800" r:id="rId9"/>
    <p:sldLayoutId id="2147483793" r:id="rId10"/>
    <p:sldLayoutId id="214748379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38" y="0"/>
            <a:ext cx="8812212" cy="231775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i="1" u="sng" dirty="0" smtClean="0">
                <a:solidFill>
                  <a:schemeClr val="tx1"/>
                </a:solidFill>
              </a:rPr>
              <a:t>Презентация на тему:</a:t>
            </a:r>
            <a:br>
              <a:rPr lang="ru-RU" sz="4000" i="1" u="sng" dirty="0" smtClean="0">
                <a:solidFill>
                  <a:schemeClr val="tx1"/>
                </a:solidFill>
              </a:rPr>
            </a:br>
            <a:r>
              <a:rPr lang="ru-RU" sz="4000" i="1" u="sng" dirty="0" smtClean="0">
                <a:solidFill>
                  <a:schemeClr val="tx1"/>
                </a:solidFill>
              </a:rPr>
              <a:t>Раздельный сбор отходов.</a:t>
            </a:r>
            <a:endParaRPr lang="ru-RU" sz="4000" i="1" u="sng" dirty="0">
              <a:solidFill>
                <a:schemeClr val="tx1"/>
              </a:solidFill>
            </a:endParaRPr>
          </a:p>
        </p:txBody>
      </p:sp>
      <p:pic>
        <p:nvPicPr>
          <p:cNvPr id="8195" name="Picture 2" descr="http://img2.dp.ru/images/article/2018/04/06/5ef35ef9-3234-49e2-85ae-cb97322e4c8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288" y="2970213"/>
            <a:ext cx="8718550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DSC02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994400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7" descr="DSC0199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400" y="0"/>
            <a:ext cx="619760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8" descr="DSC0200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2313" y="2954338"/>
            <a:ext cx="8007350" cy="390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6" descr="DSC0199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932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b="1" cap="none" smtClean="0">
                <a:solidFill>
                  <a:schemeClr val="tx1"/>
                </a:solidFill>
                <a:ea typeface="MS PGothic" pitchFamily="34" charset="-128"/>
              </a:rPr>
              <a:t>  В МОСКВЕ – КИЕВСКИЙ  ВОКЗАЛ</a:t>
            </a:r>
            <a:endParaRPr lang="en-US" b="1" cap="none" smtClean="0">
              <a:solidFill>
                <a:schemeClr val="tx1"/>
              </a:solidFill>
              <a:ea typeface="MS PGothic" pitchFamily="34" charset="-128"/>
            </a:endParaRPr>
          </a:p>
        </p:txBody>
      </p:sp>
      <p:pic>
        <p:nvPicPr>
          <p:cNvPr id="31747" name="Picture 8" descr="DSC022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0" y="949325"/>
            <a:ext cx="9969500" cy="560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1050" y="0"/>
            <a:ext cx="10515600" cy="631825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1"/>
                </a:solidFill>
              </a:rPr>
              <a:t>Рекомендации каждому гражданину России</a:t>
            </a:r>
            <a:endParaRPr lang="ru-RU" sz="2800" b="1" i="1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5425" y="763588"/>
            <a:ext cx="5878513" cy="25844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+mn-lt"/>
                <a:cs typeface="+mn-cs"/>
              </a:rPr>
              <a:t> Чтобы сократить количество отходов необходимо: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– Не брать лишних бумажных и целлофановых мешков в магазине или использовать их повторно.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- Писать и рисовать на обеих сторонах бумаги.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- Стараться покупать напитки в бутылках, которые можно сдать.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- Не покупать больше, чем может понадобиться.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608763" y="696913"/>
            <a:ext cx="5297487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+mn-lt"/>
                <a:cs typeface="+mn-cs"/>
              </a:rPr>
              <a:t>Уметь выбрасывать мусор: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- Дома мусор выбрасывать в мусорный мешок.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- Ведро должно обязательно закрываться крышкой, т.к. отходы могут быть токсичны.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- Выбрасываемый мусор плотно закрыть, чтобы не рассыпался по дороге.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- Выбрасывать мусор в специально отведённые места.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- Мелкий мусор на улице выбрасывать только в урны.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388" y="3321050"/>
            <a:ext cx="6096000" cy="31400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latin typeface="+mn-lt"/>
                <a:cs typeface="+mn-cs"/>
              </a:rPr>
              <a:t>Вторично использовать отходы: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- Одежду, которую мы носим можно отдать нуждающимся.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- Не выбрасывать старые игрушки, книги: они могут кому-то понадобиться. Можно отдать в детские дома, интернаты, садики, библиотеки.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- Если есть садовый участок, используй пищевые отходы для приготовления удобрений.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- Обязательно участвуй в сборе макулатуры.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+mn-lt"/>
                <a:cs typeface="+mn-cs"/>
              </a:rPr>
              <a:t>- Активно включайся в раздельный сбор мусора, если он организован в вашем населенном пункте.</a:t>
            </a:r>
          </a:p>
        </p:txBody>
      </p:sp>
      <p:pic>
        <p:nvPicPr>
          <p:cNvPr id="33798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4288" y="3925888"/>
            <a:ext cx="5308600" cy="293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1325" y="0"/>
            <a:ext cx="8632825" cy="6475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025" y="0"/>
            <a:ext cx="99568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" b="28"/>
          <a:stretch>
            <a:fillRect/>
          </a:stretch>
        </p:blipFill>
        <p:spPr bwMode="auto">
          <a:xfrm>
            <a:off x="858838" y="1144588"/>
            <a:ext cx="9809162" cy="571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3525" y="0"/>
            <a:ext cx="11722100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Раздельно собранные отходы — это НЕ МУСОР, это ВТОРИЧНОЕ СЫРЬЕ, из которого можно получать нужные нам товары, не увеличивая нагрузку на окружающую среду.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38" y="2401888"/>
            <a:ext cx="8069262" cy="392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988" y="0"/>
            <a:ext cx="10515600" cy="5715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1"/>
                </a:solidFill>
              </a:rPr>
              <a:t>Какой </a:t>
            </a:r>
            <a:r>
              <a:rPr lang="ru-RU" sz="2800" b="1" i="1" dirty="0">
                <a:solidFill>
                  <a:schemeClr val="tx1"/>
                </a:solidFill>
              </a:rPr>
              <a:t>бывает мусор?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4963" y="844550"/>
            <a:ext cx="5851525" cy="2919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Стеклотара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Ущерб природе: битая стеклотара может вызывать ранения животных.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Вред человеку: битая стеклотара может вызывать ранения. В банках накапливается вода, в которой развиваются личинки кровососущих насекомых.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 вторичного использования: использование по прямому назначению или переплавка</a:t>
            </a:r>
            <a:r>
              <a:rPr lang="ru-RU" dirty="0">
                <a:latin typeface="+mn-lt"/>
                <a:cs typeface="+mn-cs"/>
              </a:rPr>
              <a:t>.</a:t>
            </a:r>
          </a:p>
        </p:txBody>
      </p:sp>
      <p:pic>
        <p:nvPicPr>
          <p:cNvPr id="13316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3819525"/>
            <a:ext cx="4830762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86488" y="844550"/>
            <a:ext cx="5667375" cy="2862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Макулатура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Ущерб природе: собственно бумага ущерба не наносит.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Вред человеку: краска может выделять при разложении ядовитые вещества.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 вторичного использования: переработка на обёрточную бумагу.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Наименее опасный способ обезвреживания: компостирование.</a:t>
            </a:r>
          </a:p>
        </p:txBody>
      </p:sp>
      <p:pic>
        <p:nvPicPr>
          <p:cNvPr id="13318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3819525"/>
            <a:ext cx="4962525" cy="272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9113" y="0"/>
            <a:ext cx="10890250" cy="2124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+mn-lt"/>
                <a:cs typeface="+mn-cs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Пищевые отходы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Ущерб природе: практически не наносят.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Вред человеку: гниющие пищевые отходы – рассадник микробов.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Пути разложения: используются в пищу разными микроорганизмами.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Наименее опасный способ обезвреживания: компостирование.</a:t>
            </a:r>
          </a:p>
        </p:txBody>
      </p:sp>
      <p:pic>
        <p:nvPicPr>
          <p:cNvPr id="14339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2538413"/>
            <a:ext cx="5846763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638" y="2538413"/>
            <a:ext cx="5699125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2078038"/>
            <a:ext cx="3613150" cy="204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25" y="3089275"/>
            <a:ext cx="2751138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6863" y="334963"/>
            <a:ext cx="4991100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Кирпичи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Ущерб природе: практически не наносит.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Вред человеку: может наносить травмы.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 вторичного использования: переработка в крошку.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35638" y="355600"/>
            <a:ext cx="6096000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Изделия из тканей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Ткани бывают синтетические и натуральные. Всё, написанное ниже, относится к натуральным тканям.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Ущерб природе: не наносят.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 вторичного использования: компостирование.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Наименее опасный способ обезвреживания: сжигание</a:t>
            </a:r>
            <a:r>
              <a:rPr lang="ru-RU" dirty="0">
                <a:latin typeface="+mn-lt"/>
                <a:cs typeface="+mn-cs"/>
              </a:rPr>
              <a:t>.</a:t>
            </a:r>
          </a:p>
        </p:txBody>
      </p:sp>
      <p:sp>
        <p:nvSpPr>
          <p:cNvPr id="15366" name="Прямоугольник 6"/>
          <p:cNvSpPr>
            <a:spLocks noChangeArrowheads="1"/>
          </p:cNvSpPr>
          <p:nvPr/>
        </p:nvSpPr>
        <p:spPr bwMode="auto">
          <a:xfrm>
            <a:off x="296863" y="4287838"/>
            <a:ext cx="5438775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Деревянные изделия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Ущерб природе: не наносят.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Вред человеку: могут вызвать травмы.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Способ вторичного использования: переработка на бумагу или древесно-стружечный материал.</a:t>
            </a:r>
          </a:p>
          <a:p>
            <a:r>
              <a:rPr lang="ru-RU" sz="2000">
                <a:latin typeface="Times New Roman" pitchFamily="18" charset="0"/>
                <a:cs typeface="Times New Roman" pitchFamily="18" charset="0"/>
              </a:rPr>
              <a:t>Наименее опасный способ обезвреживания: сжигание</a:t>
            </a:r>
          </a:p>
        </p:txBody>
      </p:sp>
      <p:pic>
        <p:nvPicPr>
          <p:cNvPr id="15367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638" y="4287838"/>
            <a:ext cx="32893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025" y="0"/>
            <a:ext cx="5257800" cy="3970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Консервные банки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Материал: оцинкованное или покрытое оловом железо.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Ущерб природе: соединение цинка, олова и железа ядовиты для многих организмов. Острые края банок травмируют животных.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Вред человеку: ранят при хождении босиком. В банках накапливается вода, в которой развиваются личинки кровососущих насекомых.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 вторичного использования: переплавка вместе с металлом.</a:t>
            </a:r>
          </a:p>
        </p:txBody>
      </p:sp>
      <p:pic>
        <p:nvPicPr>
          <p:cNvPr id="16387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25" y="3913188"/>
            <a:ext cx="4379913" cy="285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29388" y="0"/>
            <a:ext cx="4538662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Металлолом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Материал: железо или чугун.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Ущерб природе: соединения железа ядовиты для многих организмов. Куски металлов травмируют животных.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Вред человеку: вызывают различные травмы.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 вторичного использования: переплавка.</a:t>
            </a:r>
          </a:p>
        </p:txBody>
      </p:sp>
      <p:pic>
        <p:nvPicPr>
          <p:cNvPr id="16389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9100" y="3581400"/>
            <a:ext cx="5084763" cy="311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00" y="2038350"/>
            <a:ext cx="3222625" cy="225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1963" y="0"/>
            <a:ext cx="4300537" cy="2124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Фольга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Материал: алюминий.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Ущерб природе: практически не наносит.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 вторичного использования: переплавка.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96000" y="182563"/>
            <a:ext cx="6096000" cy="2738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Банки из-под напитков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Материал: алюминий и его сплавы.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Ущерб природе: острые края банок вызывают травмы у животных.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Вред человеку: в банках накапливается вода, в которой развиваются личинки кровососущих насекомых.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 вторичного использования: переплавка.</a:t>
            </a:r>
          </a:p>
        </p:txBody>
      </p:sp>
      <p:pic>
        <p:nvPicPr>
          <p:cNvPr id="17413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725" y="4418013"/>
            <a:ext cx="3649663" cy="242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1213" y="2924175"/>
            <a:ext cx="3230562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73063" y="4098925"/>
            <a:ext cx="5588000" cy="30464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Изделия из пластмасс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Ущерб природе: препятствует газообмену в почвах и водоёмах. Могут быть проглочены животными, что приведёт к гибели последних.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Вред человеку: пластмассы могут выделять при разложении ядовитые вещества.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 вторичного использования: переплавка.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750" y="2108200"/>
            <a:ext cx="4084638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3143250"/>
            <a:ext cx="4689475" cy="278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0200" y="0"/>
            <a:ext cx="6907213" cy="3632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+mn-lt"/>
                <a:cs typeface="+mn-cs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Упаковка для пищевых продуктов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Материал: бумага и различные виды пластмасс.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Ущерб природе: могут быть проглочены животными.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 вторичного использования: не существует.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Наименее опасный способ обезвреживания: захоронение.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Продукты, образующиеся при обезвреживании: углекислый газ и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вода,хлороводород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ядовитые соединения.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Категорически запрещается сжигать указанные материалы, так как при этом могут образоваться диоксиды.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935788" y="0"/>
            <a:ext cx="5040312" cy="2124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  <a:cs typeface="+mn-cs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Батарейки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Очень ядовитый мусор!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Материал: цинк, уголь, оксид марганца.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Ущерб природе: ядовиты для многих организмов.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Вред человеку: ядовиты для человека.</a:t>
            </a:r>
          </a:p>
        </p:txBody>
      </p:sp>
      <p:sp>
        <p:nvSpPr>
          <p:cNvPr id="18438" name="Прямоугольник 5"/>
          <p:cNvSpPr>
            <a:spLocks noChangeArrowheads="1"/>
          </p:cNvSpPr>
          <p:nvPr/>
        </p:nvSpPr>
        <p:spPr bwMode="auto">
          <a:xfrm>
            <a:off x="228600" y="5710238"/>
            <a:ext cx="11644313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Очень опасны и многие другие виды отходов: отслужившие свой срок картриджи и бытовая техника, энергосберегающие лампы и прочее. Причем складывать их запрещено на обычных свалках. Хотя для России во всех сферах запреты и законы малоэффективны.</a:t>
            </a:r>
          </a:p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281</TotalTime>
  <Words>774</Words>
  <Application>Microsoft Office PowerPoint</Application>
  <PresentationFormat>Произвольный</PresentationFormat>
  <Paragraphs>87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Презентация на тему: Раздельный сбор отходов.</vt:lpstr>
      <vt:lpstr>Презентация PowerPoint</vt:lpstr>
      <vt:lpstr>Презентация PowerPoint</vt:lpstr>
      <vt:lpstr>Какой бывает мусор?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В МОСКВЕ – КИЕВСКИЙ  ВОКЗАЛ</vt:lpstr>
      <vt:lpstr>Рекомендации каждому гражданину России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«Разделяй! Раздельный сбор отходов.»</dc:title>
  <dc:creator>Valentina</dc:creator>
  <cp:lastModifiedBy>Evgeniy</cp:lastModifiedBy>
  <cp:revision>38</cp:revision>
  <dcterms:created xsi:type="dcterms:W3CDTF">2017-10-12T17:29:05Z</dcterms:created>
  <dcterms:modified xsi:type="dcterms:W3CDTF">2019-02-17T12:56:49Z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1183423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