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28"/>
  </p:notesMasterIdLst>
  <p:sldIdLst>
    <p:sldId id="256" r:id="rId2"/>
    <p:sldId id="257" r:id="rId3"/>
    <p:sldId id="260" r:id="rId4"/>
    <p:sldId id="261" r:id="rId5"/>
    <p:sldId id="274" r:id="rId6"/>
    <p:sldId id="275" r:id="rId7"/>
    <p:sldId id="272" r:id="rId8"/>
    <p:sldId id="296" r:id="rId9"/>
    <p:sldId id="297" r:id="rId10"/>
    <p:sldId id="277" r:id="rId11"/>
    <p:sldId id="298" r:id="rId12"/>
    <p:sldId id="276" r:id="rId13"/>
    <p:sldId id="280" r:id="rId14"/>
    <p:sldId id="294" r:id="rId15"/>
    <p:sldId id="285" r:id="rId16"/>
    <p:sldId id="284" r:id="rId17"/>
    <p:sldId id="295" r:id="rId18"/>
    <p:sldId id="286" r:id="rId19"/>
    <p:sldId id="287" r:id="rId20"/>
    <p:sldId id="288" r:id="rId21"/>
    <p:sldId id="289" r:id="rId22"/>
    <p:sldId id="290" r:id="rId23"/>
    <p:sldId id="266" r:id="rId24"/>
    <p:sldId id="291" r:id="rId25"/>
    <p:sldId id="292" r:id="rId26"/>
    <p:sldId id="293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92" autoAdjust="0"/>
    <p:restoredTop sz="94706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08" y="193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912AE03-DBF8-461D-80C4-EBC5FCDA56BF}" type="datetimeFigureOut">
              <a:rPr lang="ru-RU"/>
              <a:pPr>
                <a:defRPr/>
              </a:pPr>
              <a:t>11.09.2020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4F4F560-721E-4DAE-A6DF-FEA173C22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6785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774E7D-6221-477F-8946-151D962B3D70}" type="datetimeFigureOut">
              <a:rPr lang="ru-RU" smtClean="0"/>
              <a:pPr>
                <a:defRPr/>
              </a:pPr>
              <a:t>11.09.2020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A9086A-6D83-4D81-8D32-587DAF0BED9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542685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6B622B-141C-48A3-99D7-39F6EFE535E2}" type="datetimeFigureOut">
              <a:rPr lang="ru-RU" smtClean="0"/>
              <a:pPr>
                <a:defRPr/>
              </a:pPr>
              <a:t>11.09.2020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BEDB27-FC81-4A6D-8429-F0EB55BF1A4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2390012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32E91F-E2B4-4548-80B3-2A3F3393CB1C}" type="datetimeFigureOut">
              <a:rPr lang="ru-RU" smtClean="0"/>
              <a:pPr>
                <a:defRPr/>
              </a:pPr>
              <a:t>11.09.2020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2BAA31-6DDA-44A0-84E7-B11F7D5A91C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8332634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F464B-BB83-4050-8E86-82950E8D8416}" type="datetimeFigureOut">
              <a:rPr lang="ru-RU" smtClean="0"/>
              <a:pPr>
                <a:defRPr/>
              </a:pPr>
              <a:t>11.09.2020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618D0B-E6BE-4069-A7B6-80906A8539D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2925632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333A7D-3370-4B4F-BB79-172986B35336}" type="datetimeFigureOut">
              <a:rPr lang="ru-RU" smtClean="0"/>
              <a:pPr>
                <a:defRPr/>
              </a:pPr>
              <a:t>11.09.2020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933E9A-000B-4113-B189-7F66AF82AD2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214887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85FEC4-11DE-44D6-A781-C0D1743DE860}" type="datetimeFigureOut">
              <a:rPr lang="ru-RU" smtClean="0"/>
              <a:pPr>
                <a:defRPr/>
              </a:pPr>
              <a:t>11.09.2020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BADBB-F586-45B7-8763-697C6A83AE4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094965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DDF081-3CFB-4636-90F3-E0F88D29F410}" type="datetimeFigureOut">
              <a:rPr lang="ru-RU" smtClean="0"/>
              <a:pPr>
                <a:defRPr/>
              </a:pPr>
              <a:t>11.09.2020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32F95F-6636-4A61-BF67-59F2F1197F1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227068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56ACA1-2F44-4F5D-954B-CEC582CB9628}" type="datetimeFigureOut">
              <a:rPr lang="ru-RU" smtClean="0"/>
              <a:pPr>
                <a:defRPr/>
              </a:pPr>
              <a:t>11.09.2020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0A00B8-C149-47C8-95C9-A24958A272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5642459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1F82DB-48AC-41DF-A3D0-E208A3D268D8}" type="datetimeFigureOut">
              <a:rPr lang="ru-RU" smtClean="0"/>
              <a:pPr>
                <a:defRPr/>
              </a:pPr>
              <a:t>11.09.2020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08A9EA-5406-46D8-B13B-3485B6CC7F8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756893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916626-E33E-4AA0-9BAD-F83665B7FACB}" type="datetimeFigureOut">
              <a:rPr lang="ru-RU" smtClean="0"/>
              <a:pPr>
                <a:defRPr/>
              </a:pPr>
              <a:t>11.09.2020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4BA710-9FE9-4BDE-9FAD-3A7DB4C434D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19221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9280D8-5D84-44BA-93B3-D0661EB9E4E6}" type="datetimeFigureOut">
              <a:rPr lang="ru-RU" smtClean="0"/>
              <a:pPr>
                <a:defRPr/>
              </a:pPr>
              <a:t>11.09.2020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5D4191-34A8-455E-9A6D-244A65AB0A2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299976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F507F4A-DD5D-424F-AC2A-A6D8A601F503}" type="datetimeFigureOut">
              <a:rPr lang="ru-RU" smtClean="0"/>
              <a:pPr>
                <a:defRPr/>
              </a:pPr>
              <a:t>11.09.2020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934D6F6-E10A-41E9-B550-0348E76FE14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729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>
    <p:split orient="vert" dir="in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714375" y="1285875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Весь </a:t>
            </a:r>
            <a:r>
              <a:rPr lang="ru-RU" sz="7200" dirty="0" smtClean="0"/>
              <a:t>мир как наглядная геометрия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7358063" cy="1752600"/>
          </a:xfrm>
        </p:spPr>
        <p:txBody>
          <a:bodyPr>
            <a:normAutofit/>
          </a:bodyPr>
          <a:lstStyle/>
          <a:p>
            <a:r>
              <a:rPr lang="ru-RU" sz="3000" smtClean="0">
                <a:solidFill>
                  <a:srgbClr val="FFFFFF"/>
                </a:solidFill>
              </a:rPr>
              <a:t>Работу выполнила ученица 7 класса ЯСОШ Хромова Аня </a:t>
            </a:r>
          </a:p>
          <a:p>
            <a:r>
              <a:rPr lang="ru-RU" sz="3000" smtClean="0">
                <a:solidFill>
                  <a:srgbClr val="FFFFFF"/>
                </a:solidFill>
              </a:rPr>
              <a:t>Руководител</a:t>
            </a:r>
            <a:r>
              <a:rPr lang="ru-RU" sz="3000" smtClean="0">
                <a:solidFill>
                  <a:srgbClr val="FFFFFF"/>
                </a:solidFill>
                <a:latin typeface="Arial" charset="0"/>
              </a:rPr>
              <a:t>ь</a:t>
            </a:r>
            <a:r>
              <a:rPr lang="ru-RU" sz="3000" smtClean="0">
                <a:solidFill>
                  <a:srgbClr val="FFFFFF"/>
                </a:solidFill>
              </a:rPr>
              <a:t> Карлова Вера Николаевна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</a:rPr>
              <a:t>Лучевая симметрия</a:t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88024" y="1037046"/>
            <a:ext cx="3643313" cy="2214562"/>
          </a:xfrm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1071563"/>
            <a:ext cx="371475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38" y="3643313"/>
            <a:ext cx="407193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47664" y="116632"/>
            <a:ext cx="5472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Лучевая симметрия</a:t>
            </a:r>
            <a:endParaRPr lang="ru-RU" sz="44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Винтовая симметрия</a:t>
            </a:r>
            <a:endParaRPr lang="ru-RU" dirty="0"/>
          </a:p>
        </p:txBody>
      </p:sp>
      <p:pic>
        <p:nvPicPr>
          <p:cNvPr id="4" name="Рисунок 3" descr="C:\Users\админ\Desktop\Рисунок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813690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3071594"/>
      </p:ext>
    </p:extLst>
  </p:cSld>
  <p:clrMapOvr>
    <a:masterClrMapping/>
  </p:clrMapOvr>
  <p:transition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smtClean="0"/>
              <a:t>Симметрия в царстве животных 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785813"/>
            <a:ext cx="8258175" cy="53403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600" b="1" smtClean="0">
                <a:solidFill>
                  <a:schemeClr val="bg1"/>
                </a:solidFill>
              </a:rPr>
              <a:t>Радиальная симметрия</a:t>
            </a:r>
          </a:p>
          <a:p>
            <a:pPr>
              <a:buFont typeface="Arial" charset="0"/>
              <a:buNone/>
            </a:pPr>
            <a:endParaRPr lang="ru-RU" sz="3600" b="1" smtClean="0"/>
          </a:p>
        </p:txBody>
      </p:sp>
      <p:pic>
        <p:nvPicPr>
          <p:cNvPr id="7" name="Рисунок 6" descr="C:\Users\админ\Desktop\Рисунок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7920880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Осевая симметрия</a:t>
            </a:r>
          </a:p>
        </p:txBody>
      </p:sp>
      <p:pic>
        <p:nvPicPr>
          <p:cNvPr id="12" name="Рисунок 11" descr="C:\Users\админ\Desktop\Рисунок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7704856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Геометрия в школе (фойе)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(прямоугольники)                   (квадраты)</a:t>
            </a:r>
          </a:p>
        </p:txBody>
      </p:sp>
      <p:pic>
        <p:nvPicPr>
          <p:cNvPr id="4" name="Содержимое 3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286000"/>
            <a:ext cx="407193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2214563"/>
            <a:ext cx="3214688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813"/>
          </a:xfrm>
        </p:spPr>
        <p:txBody>
          <a:bodyPr/>
          <a:lstStyle/>
          <a:p>
            <a:r>
              <a:rPr lang="ru-RU" sz="4000" smtClean="0"/>
              <a:t>Геометрия в моём классе</a:t>
            </a:r>
          </a:p>
        </p:txBody>
      </p:sp>
      <p:pic>
        <p:nvPicPr>
          <p:cNvPr id="11" name="Рисунок 10" descr="C:\Users\админ\Desktop\Рисунок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792088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714375"/>
          </a:xfrm>
        </p:spPr>
        <p:txBody>
          <a:bodyPr/>
          <a:lstStyle/>
          <a:p>
            <a:r>
              <a:rPr lang="ru-RU" sz="4000" smtClean="0"/>
              <a:t>Геометрия в других кабинетах </a:t>
            </a:r>
          </a:p>
        </p:txBody>
      </p:sp>
      <p:pic>
        <p:nvPicPr>
          <p:cNvPr id="8" name="Рисунок 7" descr="C:\Users\админ\Desktop\Рисунок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8712967" cy="554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админ\Desktop\Рисунок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4624"/>
            <a:ext cx="7272808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Геометрия в школьных предметах</a:t>
            </a:r>
            <a:br>
              <a:rPr lang="ru-RU" dirty="0" smtClean="0"/>
            </a:br>
            <a:r>
              <a:rPr lang="ru-RU" sz="4000" b="1" dirty="0" smtClean="0"/>
              <a:t>В Русском языке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50"/>
            <a:ext cx="9144000" cy="5429250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3600" b="1" smtClean="0"/>
              <a:t>   </a:t>
            </a:r>
            <a:r>
              <a:rPr lang="ru-RU" sz="4800" b="1" smtClean="0"/>
              <a:t>А, М, Т, Ш, П </a:t>
            </a:r>
            <a:r>
              <a:rPr lang="ru-RU" sz="3600" smtClean="0"/>
              <a:t>- </a:t>
            </a:r>
            <a:r>
              <a:rPr lang="ru-RU" smtClean="0"/>
              <a:t>вертикальная симметрия   </a:t>
            </a:r>
          </a:p>
          <a:p>
            <a:pPr>
              <a:buFont typeface="Arial" charset="0"/>
              <a:buNone/>
            </a:pPr>
            <a:r>
              <a:rPr lang="ru-RU" sz="4800" b="1" smtClean="0"/>
              <a:t>В, З, К, С, Э, Е </a:t>
            </a:r>
            <a:r>
              <a:rPr lang="ru-RU" sz="3600" smtClean="0"/>
              <a:t>- </a:t>
            </a:r>
            <a:r>
              <a:rPr lang="ru-RU" smtClean="0"/>
              <a:t>горизонтальная симметрия</a:t>
            </a:r>
            <a:r>
              <a:rPr lang="ru-RU" b="1" smtClean="0"/>
              <a:t>   </a:t>
            </a:r>
          </a:p>
          <a:p>
            <a:pPr>
              <a:buFont typeface="Arial" charset="0"/>
              <a:buNone/>
            </a:pPr>
            <a:r>
              <a:rPr lang="ru-RU" sz="4800" b="1" smtClean="0"/>
              <a:t>   Ж, Н, О, Ф, Х </a:t>
            </a:r>
            <a:r>
              <a:rPr lang="ru-RU" smtClean="0"/>
              <a:t>–</a:t>
            </a:r>
            <a:r>
              <a:rPr lang="ru-RU" sz="4800" b="1" smtClean="0"/>
              <a:t> </a:t>
            </a:r>
            <a:r>
              <a:rPr lang="ru-RU" smtClean="0"/>
              <a:t>вертикальная и горизонтальная симметрия </a:t>
            </a:r>
            <a:endParaRPr lang="ru-RU" b="1" smtClean="0"/>
          </a:p>
          <a:p>
            <a:pPr>
              <a:buFont typeface="Arial" charset="0"/>
              <a:buNone/>
            </a:pPr>
            <a:r>
              <a:rPr lang="ru-RU" sz="4800" b="1" smtClean="0"/>
              <a:t> </a:t>
            </a:r>
            <a:r>
              <a:rPr lang="ru-RU" sz="4000" b="1" i="1" smtClean="0"/>
              <a:t>АРГЕНТИНА  МАНИТ  НЕГРА;  ЛЕША НА ПОЛКЕ КЛОПА НАШЕЛ - </a:t>
            </a:r>
            <a:r>
              <a:rPr lang="ru-RU" smtClean="0"/>
              <a:t>палиндромы</a:t>
            </a:r>
          </a:p>
        </p:txBody>
      </p:sp>
      <p:cxnSp>
        <p:nvCxnSpPr>
          <p:cNvPr id="31747" name="AutoShape 3"/>
          <p:cNvCxnSpPr>
            <a:cxnSpLocks noChangeShapeType="1"/>
          </p:cNvCxnSpPr>
          <p:nvPr/>
        </p:nvCxnSpPr>
        <p:spPr bwMode="auto">
          <a:xfrm>
            <a:off x="0" y="2714625"/>
            <a:ext cx="4214813" cy="1588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1" name="AutoShape 3"/>
          <p:cNvCxnSpPr>
            <a:cxnSpLocks noChangeShapeType="1"/>
          </p:cNvCxnSpPr>
          <p:nvPr/>
        </p:nvCxnSpPr>
        <p:spPr bwMode="auto">
          <a:xfrm>
            <a:off x="0" y="3643313"/>
            <a:ext cx="4214813" cy="158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1748" name="AutoShape 4"/>
          <p:cNvCxnSpPr>
            <a:cxnSpLocks noChangeShapeType="1"/>
          </p:cNvCxnSpPr>
          <p:nvPr/>
        </p:nvCxnSpPr>
        <p:spPr bwMode="auto">
          <a:xfrm rot="16200000" flipH="1">
            <a:off x="71437" y="1714501"/>
            <a:ext cx="1000125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6" name="AutoShape 4"/>
          <p:cNvCxnSpPr>
            <a:cxnSpLocks noChangeShapeType="1"/>
          </p:cNvCxnSpPr>
          <p:nvPr/>
        </p:nvCxnSpPr>
        <p:spPr bwMode="auto">
          <a:xfrm rot="5400000">
            <a:off x="750887" y="1820863"/>
            <a:ext cx="1071563" cy="1588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1" name="AutoShape 4"/>
          <p:cNvCxnSpPr>
            <a:cxnSpLocks noChangeShapeType="1"/>
          </p:cNvCxnSpPr>
          <p:nvPr/>
        </p:nvCxnSpPr>
        <p:spPr bwMode="auto">
          <a:xfrm rot="16200000" flipH="1">
            <a:off x="2214562" y="1785938"/>
            <a:ext cx="1000125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2" name="AutoShape 4"/>
          <p:cNvCxnSpPr>
            <a:cxnSpLocks noChangeShapeType="1"/>
          </p:cNvCxnSpPr>
          <p:nvPr/>
        </p:nvCxnSpPr>
        <p:spPr bwMode="auto">
          <a:xfrm rot="16200000" flipH="1">
            <a:off x="1571625" y="1714501"/>
            <a:ext cx="1000125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3" name="AutoShape 4"/>
          <p:cNvCxnSpPr>
            <a:cxnSpLocks noChangeShapeType="1"/>
          </p:cNvCxnSpPr>
          <p:nvPr/>
        </p:nvCxnSpPr>
        <p:spPr bwMode="auto">
          <a:xfrm rot="16200000" flipH="1">
            <a:off x="3000375" y="1714501"/>
            <a:ext cx="1000125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4" name="AutoShape 4"/>
          <p:cNvCxnSpPr>
            <a:cxnSpLocks noChangeShapeType="1"/>
          </p:cNvCxnSpPr>
          <p:nvPr/>
        </p:nvCxnSpPr>
        <p:spPr bwMode="auto">
          <a:xfrm rot="16200000" flipH="1">
            <a:off x="214312" y="3643313"/>
            <a:ext cx="1000125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5" name="AutoShape 4"/>
          <p:cNvCxnSpPr>
            <a:cxnSpLocks noChangeShapeType="1"/>
          </p:cNvCxnSpPr>
          <p:nvPr/>
        </p:nvCxnSpPr>
        <p:spPr bwMode="auto">
          <a:xfrm rot="16200000" flipH="1">
            <a:off x="1000125" y="3571876"/>
            <a:ext cx="1000125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6" name="AutoShape 4"/>
          <p:cNvCxnSpPr>
            <a:cxnSpLocks noChangeShapeType="1"/>
          </p:cNvCxnSpPr>
          <p:nvPr/>
        </p:nvCxnSpPr>
        <p:spPr bwMode="auto">
          <a:xfrm rot="16200000" flipH="1">
            <a:off x="1714500" y="3643313"/>
            <a:ext cx="1000125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7" name="AutoShape 4"/>
          <p:cNvCxnSpPr>
            <a:cxnSpLocks noChangeShapeType="1"/>
          </p:cNvCxnSpPr>
          <p:nvPr/>
        </p:nvCxnSpPr>
        <p:spPr bwMode="auto">
          <a:xfrm rot="16200000" flipH="1">
            <a:off x="2357437" y="3571876"/>
            <a:ext cx="1000125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8" name="AutoShape 4"/>
          <p:cNvCxnSpPr>
            <a:cxnSpLocks noChangeShapeType="1"/>
          </p:cNvCxnSpPr>
          <p:nvPr/>
        </p:nvCxnSpPr>
        <p:spPr bwMode="auto">
          <a:xfrm rot="16200000" flipH="1">
            <a:off x="3000375" y="3714751"/>
            <a:ext cx="1000125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0"/>
            <a:ext cx="9001125" cy="857250"/>
          </a:xfrm>
        </p:spPr>
        <p:txBody>
          <a:bodyPr/>
          <a:lstStyle/>
          <a:p>
            <a:r>
              <a:rPr lang="ru-RU" sz="4000" b="1" smtClean="0"/>
              <a:t>Геометрия в литературе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429750" cy="7286625"/>
          </a:xfrm>
        </p:spPr>
        <p:txBody>
          <a:bodyPr rtlCol="0">
            <a:normAutofit fontScale="47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dirty="0" smtClean="0"/>
              <a:t>“Треугольник”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i="1" dirty="0" smtClean="0"/>
              <a:t>Я,</a:t>
            </a:r>
            <a:endParaRPr lang="ru-RU" sz="51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i="1" dirty="0" smtClean="0"/>
              <a:t>еле</a:t>
            </a:r>
            <a:endParaRPr lang="ru-RU" sz="51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i="1" dirty="0" smtClean="0"/>
              <a:t>качая</a:t>
            </a:r>
            <a:endParaRPr lang="ru-RU" sz="51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i="1" dirty="0" smtClean="0"/>
              <a:t>веревки,</a:t>
            </a:r>
            <a:endParaRPr lang="ru-RU" sz="51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i="1" dirty="0" smtClean="0"/>
              <a:t>в синели</a:t>
            </a:r>
            <a:endParaRPr lang="ru-RU" sz="51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i="1" dirty="0" smtClean="0"/>
              <a:t>не различая</a:t>
            </a:r>
            <a:endParaRPr lang="ru-RU" sz="51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i="1" dirty="0" smtClean="0"/>
              <a:t>синих тонов</a:t>
            </a:r>
            <a:endParaRPr lang="ru-RU" sz="51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i="1" dirty="0" smtClean="0"/>
              <a:t>и милой головки,</a:t>
            </a:r>
            <a:endParaRPr lang="ru-RU" sz="51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i="1" dirty="0" smtClean="0"/>
              <a:t>    летаю в просторе,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i="1" dirty="0" smtClean="0"/>
              <a:t>крылатый как птица,</a:t>
            </a:r>
            <a:endParaRPr lang="ru-RU" sz="51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i="1" dirty="0" smtClean="0"/>
              <a:t>   меж липовых кустов!</a:t>
            </a:r>
            <a:endParaRPr lang="ru-RU" sz="51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i="1" dirty="0" smtClean="0"/>
              <a:t>  но в заманчивом взоре</a:t>
            </a:r>
            <a:endParaRPr lang="ru-RU" sz="51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i="1" dirty="0" smtClean="0"/>
              <a:t>         знаю, блещет, алея, зарница!</a:t>
            </a:r>
            <a:endParaRPr lang="ru-RU" sz="51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i="1" dirty="0" smtClean="0"/>
              <a:t>  и я счастлив ею без слов!</a:t>
            </a:r>
            <a:endParaRPr lang="ru-RU" sz="51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dirty="0" smtClean="0"/>
              <a:t> 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1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4" name="Рисунок 3" descr="bryuso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357313"/>
            <a:ext cx="2500312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85750" y="1000125"/>
            <a:ext cx="2357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Валерий Брюсов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643688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r>
              <a:rPr lang="ru-RU" smtClean="0"/>
              <a:t>Цель</a:t>
            </a:r>
            <a:r>
              <a:rPr lang="ru-RU" dirty="0" smtClean="0"/>
              <a:t>: Узнать действительно ли нас окружают геометрические фигуры  и где они нас окружают.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/>
              <a:t>Задачи</a:t>
            </a:r>
            <a:r>
              <a:rPr lang="ru-RU" dirty="0" smtClean="0"/>
              <a:t>:</a:t>
            </a:r>
          </a:p>
          <a:p>
            <a:pPr>
              <a:buFont typeface="Arial" charset="0"/>
              <a:buNone/>
            </a:pPr>
            <a:r>
              <a:rPr lang="ru-RU" dirty="0" smtClean="0"/>
              <a:t>1. Определить какие геометрические фигуры и тела окружают нас.</a:t>
            </a:r>
          </a:p>
          <a:p>
            <a:pPr>
              <a:buFont typeface="Arial" charset="0"/>
              <a:buNone/>
            </a:pPr>
            <a:r>
              <a:rPr lang="ru-RU" dirty="0" smtClean="0"/>
              <a:t>2. Какие свойства геометрии живут в окружающей среде.  (симметрия)</a:t>
            </a:r>
          </a:p>
          <a:p>
            <a:pPr>
              <a:buFont typeface="Arial" charset="0"/>
              <a:buNone/>
            </a:pPr>
            <a:r>
              <a:rPr lang="ru-RU" dirty="0" smtClean="0"/>
              <a:t>3. Где я вижу геометрию в нашей школе.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63"/>
            <a:ext cx="9144000" cy="521493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	</a:t>
            </a:r>
          </a:p>
          <a:p>
            <a:pPr>
              <a:buFont typeface="Arial" charset="0"/>
              <a:buNone/>
            </a:pPr>
            <a:endParaRPr lang="ru-RU" i="1" smtClean="0"/>
          </a:p>
          <a:p>
            <a:pPr>
              <a:buFont typeface="Arial" charset="0"/>
              <a:buNone/>
            </a:pPr>
            <a:endParaRPr lang="ru-RU" i="1" smtClean="0"/>
          </a:p>
          <a:p>
            <a:pPr>
              <a:buFont typeface="Arial" charset="0"/>
              <a:buNone/>
            </a:pPr>
            <a:r>
              <a:rPr lang="ru-RU" smtClean="0"/>
              <a:t>Чередование рифм и чтение по интонации дает чувствовать прелесть (симметрии) пушкинского стихотворения.</a:t>
            </a:r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 </a:t>
            </a:r>
          </a:p>
          <a:p>
            <a:pPr algn="ctr">
              <a:buFont typeface="Arial" charset="0"/>
              <a:buNone/>
            </a:pPr>
            <a:r>
              <a:rPr lang="ru-RU" smtClean="0"/>
              <a:t>            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4" name="Рисунок 3" descr="pushkin_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714375"/>
            <a:ext cx="185737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Freeform 2"/>
          <p:cNvSpPr>
            <a:spLocks/>
          </p:cNvSpPr>
          <p:nvPr/>
        </p:nvSpPr>
        <p:spPr bwMode="auto">
          <a:xfrm>
            <a:off x="6858000" y="1714500"/>
            <a:ext cx="1214438" cy="928688"/>
          </a:xfrm>
          <a:custGeom>
            <a:avLst/>
            <a:gdLst>
              <a:gd name="T0" fmla="*/ 0 w 2240"/>
              <a:gd name="T1" fmla="*/ 0 h 960"/>
              <a:gd name="T2" fmla="*/ 2085 w 2240"/>
              <a:gd name="T3" fmla="*/ 390 h 960"/>
              <a:gd name="T4" fmla="*/ 930 w 2240"/>
              <a:gd name="T5" fmla="*/ 960 h 960"/>
              <a:gd name="T6" fmla="*/ 0 60000 65536"/>
              <a:gd name="T7" fmla="*/ 0 60000 65536"/>
              <a:gd name="T8" fmla="*/ 0 60000 65536"/>
              <a:gd name="T9" fmla="*/ 0 w 2240"/>
              <a:gd name="T10" fmla="*/ 0 h 960"/>
              <a:gd name="T11" fmla="*/ 2240 w 2240"/>
              <a:gd name="T12" fmla="*/ 960 h 9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40" h="960">
                <a:moveTo>
                  <a:pt x="0" y="0"/>
                </a:moveTo>
                <a:cubicBezTo>
                  <a:pt x="965" y="115"/>
                  <a:pt x="1930" y="230"/>
                  <a:pt x="2085" y="390"/>
                </a:cubicBezTo>
                <a:cubicBezTo>
                  <a:pt x="2240" y="550"/>
                  <a:pt x="1122" y="868"/>
                  <a:pt x="930" y="96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27" name="Freeform 3"/>
          <p:cNvSpPr>
            <a:spLocks/>
          </p:cNvSpPr>
          <p:nvPr/>
        </p:nvSpPr>
        <p:spPr bwMode="auto">
          <a:xfrm rot="965886">
            <a:off x="6848475" y="1436688"/>
            <a:ext cx="1223963" cy="925512"/>
          </a:xfrm>
          <a:custGeom>
            <a:avLst/>
            <a:gdLst>
              <a:gd name="T0" fmla="*/ 0 w 2240"/>
              <a:gd name="T1" fmla="*/ 0 h 960"/>
              <a:gd name="T2" fmla="*/ 2085 w 2240"/>
              <a:gd name="T3" fmla="*/ 390 h 960"/>
              <a:gd name="T4" fmla="*/ 930 w 2240"/>
              <a:gd name="T5" fmla="*/ 960 h 960"/>
              <a:gd name="T6" fmla="*/ 0 60000 65536"/>
              <a:gd name="T7" fmla="*/ 0 60000 65536"/>
              <a:gd name="T8" fmla="*/ 0 60000 65536"/>
              <a:gd name="T9" fmla="*/ 0 w 2240"/>
              <a:gd name="T10" fmla="*/ 0 h 960"/>
              <a:gd name="T11" fmla="*/ 2240 w 2240"/>
              <a:gd name="T12" fmla="*/ 960 h 9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40" h="960">
                <a:moveTo>
                  <a:pt x="0" y="0"/>
                </a:moveTo>
                <a:cubicBezTo>
                  <a:pt x="965" y="115"/>
                  <a:pt x="1930" y="230"/>
                  <a:pt x="2085" y="390"/>
                </a:cubicBezTo>
                <a:cubicBezTo>
                  <a:pt x="2240" y="550"/>
                  <a:pt x="1122" y="868"/>
                  <a:pt x="930" y="96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0" y="214313"/>
            <a:ext cx="2714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   А.С. Пушкин 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857375" y="1000125"/>
            <a:ext cx="600075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 </a:t>
            </a:r>
            <a:r>
              <a:rPr lang="ru-RU" sz="2800" i="1">
                <a:latin typeface="Calibri" pitchFamily="34" charset="0"/>
              </a:rPr>
              <a:t>В этот год осенняя погода</a:t>
            </a:r>
            <a:endParaRPr lang="ru-RU" sz="2800">
              <a:latin typeface="Calibri" pitchFamily="34" charset="0"/>
            </a:endParaRPr>
          </a:p>
          <a:p>
            <a:pPr algn="ctr"/>
            <a:r>
              <a:rPr lang="ru-RU" sz="2800" i="1">
                <a:latin typeface="Calibri" pitchFamily="34" charset="0"/>
              </a:rPr>
              <a:t>Стояла долго на дворе</a:t>
            </a:r>
            <a:br>
              <a:rPr lang="ru-RU" sz="2800" i="1">
                <a:latin typeface="Calibri" pitchFamily="34" charset="0"/>
              </a:rPr>
            </a:br>
            <a:r>
              <a:rPr lang="ru-RU" sz="2800" i="1">
                <a:latin typeface="Calibri" pitchFamily="34" charset="0"/>
              </a:rPr>
              <a:t>Зимы ждала, ждала природа</a:t>
            </a:r>
            <a:br>
              <a:rPr lang="ru-RU" sz="2800" i="1">
                <a:latin typeface="Calibri" pitchFamily="34" charset="0"/>
              </a:rPr>
            </a:br>
            <a:r>
              <a:rPr lang="ru-RU" sz="2800" i="1">
                <a:latin typeface="Calibri" pitchFamily="34" charset="0"/>
              </a:rPr>
              <a:t> Снег выпал только в январе.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26" grpId="0" animBg="1"/>
      <p:bldP spid="1027" grpId="0" animBg="1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428625"/>
            <a:ext cx="8715375" cy="5937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/>
              <a:t>Геометрия в химии</a:t>
            </a:r>
            <a:endParaRPr lang="ru-RU" sz="40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6429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                    Вертикальная симметрия</a:t>
            </a:r>
          </a:p>
        </p:txBody>
      </p:sp>
      <p:pic>
        <p:nvPicPr>
          <p:cNvPr id="4" name="Рисунок 3" descr="хим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2357438"/>
            <a:ext cx="2643188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g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2714625"/>
            <a:ext cx="31432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AutoShape 2"/>
          <p:cNvCxnSpPr>
            <a:cxnSpLocks noChangeShapeType="1"/>
            <a:stCxn id="4" idx="0"/>
          </p:cNvCxnSpPr>
          <p:nvPr/>
        </p:nvCxnSpPr>
        <p:spPr bwMode="auto">
          <a:xfrm rot="16200000" flipH="1" flipV="1">
            <a:off x="2482057" y="3733006"/>
            <a:ext cx="2786062" cy="34925"/>
          </a:xfrm>
          <a:prstGeom prst="straightConnector1">
            <a:avLst/>
          </a:prstGeom>
          <a:ln w="57150">
            <a:solidFill>
              <a:srgbClr val="FF0000"/>
            </a:solidFill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AutoShape 2"/>
          <p:cNvCxnSpPr>
            <a:cxnSpLocks noChangeShapeType="1"/>
            <a:stCxn id="6" idx="0"/>
          </p:cNvCxnSpPr>
          <p:nvPr/>
        </p:nvCxnSpPr>
        <p:spPr bwMode="auto">
          <a:xfrm rot="16200000" flipH="1">
            <a:off x="6037263" y="3892550"/>
            <a:ext cx="2357438" cy="1587"/>
          </a:xfrm>
          <a:prstGeom prst="straightConnector1">
            <a:avLst/>
          </a:prstGeom>
          <a:ln w="57150">
            <a:solidFill>
              <a:srgbClr val="FF0000"/>
            </a:solidFill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6" descr="img91"/>
          <p:cNvPicPr>
            <a:picLocks noChangeAspect="1" noChangeArrowheads="1"/>
          </p:cNvPicPr>
          <p:nvPr/>
        </p:nvPicPr>
        <p:blipFill>
          <a:blip r:embed="rId4"/>
          <a:srcRect t="2031" r="34132"/>
          <a:stretch>
            <a:fillRect/>
          </a:stretch>
        </p:blipFill>
        <p:spPr bwMode="auto">
          <a:xfrm>
            <a:off x="285750" y="1928813"/>
            <a:ext cx="2135188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58225" cy="6429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Геометрия в школьном дворе</a:t>
            </a:r>
            <a:endParaRPr lang="ru-RU" sz="4000" dirty="0"/>
          </a:p>
        </p:txBody>
      </p:sp>
      <p:pic>
        <p:nvPicPr>
          <p:cNvPr id="10" name="Рисунок 9" descr="C:\Users\админ\Desktop\Рисунок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20688"/>
            <a:ext cx="6478195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нетрогать\презинтации\картинки для презинтации гео.рук\пальто1.jpg"/>
          <p:cNvPicPr>
            <a:picLocks noChangeAspect="1" noChangeArrowheads="1"/>
          </p:cNvPicPr>
          <p:nvPr/>
        </p:nvPicPr>
        <p:blipFill>
          <a:blip r:embed="rId2"/>
          <a:srcRect l="48882" t="29268"/>
          <a:stretch>
            <a:fillRect/>
          </a:stretch>
        </p:blipFill>
        <p:spPr bwMode="auto">
          <a:xfrm>
            <a:off x="3563938" y="4292600"/>
            <a:ext cx="194310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smtClean="0"/>
              <a:t>Геометрия в профессиях</a:t>
            </a:r>
          </a:p>
        </p:txBody>
      </p:sp>
      <p:pic>
        <p:nvPicPr>
          <p:cNvPr id="4" name="Picture 3" descr="E:\нетрогать\презинтации\картинки для презинтации гео.рук\DUM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484313"/>
            <a:ext cx="2928937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E:\нетрогать\презинтации\картинки для презинтации гео.рук\dizayn-proekt_zagorodnogo_dom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1557338"/>
            <a:ext cx="2928937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Oval 3"/>
          <p:cNvSpPr>
            <a:spLocks noChangeArrowheads="1"/>
          </p:cNvSpPr>
          <p:nvPr/>
        </p:nvSpPr>
        <p:spPr bwMode="auto">
          <a:xfrm>
            <a:off x="755650" y="1341438"/>
            <a:ext cx="1439863" cy="17287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203575" y="1412875"/>
            <a:ext cx="2952750" cy="1655763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65" name="AutoShape 5"/>
          <p:cNvSpPr>
            <a:spLocks noChangeArrowheads="1"/>
          </p:cNvSpPr>
          <p:nvPr/>
        </p:nvSpPr>
        <p:spPr bwMode="auto">
          <a:xfrm>
            <a:off x="6732588" y="1125538"/>
            <a:ext cx="2089150" cy="1943100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66" name="Freeform 6"/>
          <p:cNvSpPr>
            <a:spLocks/>
          </p:cNvSpPr>
          <p:nvPr/>
        </p:nvSpPr>
        <p:spPr bwMode="auto">
          <a:xfrm>
            <a:off x="1547813" y="3213100"/>
            <a:ext cx="1392237" cy="3130550"/>
          </a:xfrm>
          <a:custGeom>
            <a:avLst/>
            <a:gdLst/>
            <a:ahLst/>
            <a:cxnLst>
              <a:cxn ang="0">
                <a:pos x="113" y="196"/>
              </a:cxn>
              <a:cxn ang="0">
                <a:pos x="430" y="151"/>
              </a:cxn>
              <a:cxn ang="0">
                <a:pos x="68" y="1103"/>
              </a:cxn>
              <a:cxn ang="0">
                <a:pos x="839" y="1330"/>
              </a:cxn>
              <a:cxn ang="0">
                <a:pos x="294" y="1874"/>
              </a:cxn>
              <a:cxn ang="0">
                <a:pos x="249" y="1920"/>
              </a:cxn>
            </a:cxnLst>
            <a:rect l="0" t="0" r="r" b="b"/>
            <a:pathLst>
              <a:path w="877" h="1972">
                <a:moveTo>
                  <a:pt x="113" y="196"/>
                </a:moveTo>
                <a:cubicBezTo>
                  <a:pt x="275" y="98"/>
                  <a:pt x="437" y="0"/>
                  <a:pt x="430" y="151"/>
                </a:cubicBezTo>
                <a:cubicBezTo>
                  <a:pt x="423" y="302"/>
                  <a:pt x="0" y="907"/>
                  <a:pt x="68" y="1103"/>
                </a:cubicBezTo>
                <a:cubicBezTo>
                  <a:pt x="136" y="1299"/>
                  <a:pt x="801" y="1202"/>
                  <a:pt x="839" y="1330"/>
                </a:cubicBezTo>
                <a:cubicBezTo>
                  <a:pt x="877" y="1458"/>
                  <a:pt x="392" y="1776"/>
                  <a:pt x="294" y="1874"/>
                </a:cubicBezTo>
                <a:cubicBezTo>
                  <a:pt x="196" y="1972"/>
                  <a:pt x="222" y="1946"/>
                  <a:pt x="249" y="1920"/>
                </a:cubicBezTo>
              </a:path>
            </a:pathLst>
          </a:custGeom>
          <a:noFill/>
          <a:ln w="508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4500563" y="3789363"/>
            <a:ext cx="1944687" cy="21605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2411413" y="188913"/>
            <a:ext cx="4222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4000"/>
              <a:t>Психогеометрия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4800" smtClean="0"/>
              <a:t>Вывод: </a:t>
            </a:r>
            <a:endParaRPr lang="ru-RU" sz="4800" smtClean="0">
              <a:latin typeface="Arial" charset="0"/>
            </a:endParaRPr>
          </a:p>
          <a:p>
            <a:pPr algn="just">
              <a:buFont typeface="Arial" charset="0"/>
              <a:buNone/>
            </a:pPr>
            <a:r>
              <a:rPr lang="ru-RU" sz="4800" smtClean="0"/>
              <a:t>Мои исследования подтвердили, что геометрия действительно повсюду нас окружает.  Я узнала, что весь мир подчинен геометрии и геометрическим законам.  </a:t>
            </a:r>
          </a:p>
          <a:p>
            <a:endParaRPr lang="ru-RU" sz="4800" smtClean="0"/>
          </a:p>
        </p:txBody>
      </p:sp>
      <p:pic>
        <p:nvPicPr>
          <p:cNvPr id="4" name="Picture 19" descr="j0354499[2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10325" y="4643438"/>
            <a:ext cx="27336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j0354516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4597400"/>
            <a:ext cx="2071687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Литература:</a:t>
            </a:r>
          </a:p>
        </p:txBody>
      </p:sp>
      <p:sp>
        <p:nvSpPr>
          <p:cNvPr id="43010" name="Содержимое 2"/>
          <p:cNvSpPr>
            <a:spLocks noGrp="1"/>
          </p:cNvSpPr>
          <p:nvPr>
            <p:ph idx="1"/>
          </p:nvPr>
        </p:nvSpPr>
        <p:spPr>
          <a:xfrm>
            <a:off x="0" y="1214438"/>
            <a:ext cx="9144000" cy="56435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dirty="0" smtClean="0"/>
              <a:t> </a:t>
            </a:r>
            <a:r>
              <a:rPr lang="en-US" sz="2400" dirty="0" smtClean="0"/>
              <a:t>https</a:t>
            </a:r>
            <a:r>
              <a:rPr lang="ru-RU" sz="2400" dirty="0" smtClean="0"/>
              <a:t>:</a:t>
            </a:r>
            <a:r>
              <a:rPr lang="en-US" sz="2400" dirty="0" smtClean="0"/>
              <a:t>//animalphoto.ru</a:t>
            </a:r>
            <a:r>
              <a:rPr lang="ru-RU" sz="2800" dirty="0" smtClean="0"/>
              <a:t> </a:t>
            </a:r>
            <a:endParaRPr lang="ru-RU" sz="2800" dirty="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en-US" sz="2400" dirty="0" smtClean="0"/>
              <a:t>https</a:t>
            </a:r>
            <a:r>
              <a:rPr lang="ru-RU" sz="2400" dirty="0" smtClean="0"/>
              <a:t>:</a:t>
            </a:r>
            <a:r>
              <a:rPr lang="en-US" sz="2400" dirty="0" smtClean="0"/>
              <a:t>//bigpicture.ru</a:t>
            </a:r>
            <a:r>
              <a:rPr lang="ru-RU" sz="2400" dirty="0" smtClean="0"/>
              <a:t> </a:t>
            </a:r>
            <a:endParaRPr lang="ru-RU" sz="2400" dirty="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ru-RU" sz="2400" dirty="0" smtClean="0"/>
              <a:t>https://ppt4web.ru/literatura/simmetrija-v-literature.html</a:t>
            </a:r>
            <a:endParaRPr lang="en-US" sz="2400" dirty="0" smtClean="0"/>
          </a:p>
          <a:p>
            <a:pPr>
              <a:buFont typeface="Arial" charset="0"/>
              <a:buNone/>
            </a:pPr>
            <a:r>
              <a:rPr lang="en-US" sz="2400" dirty="0" smtClean="0"/>
              <a:t>https</a:t>
            </a:r>
            <a:r>
              <a:rPr lang="ru-RU" sz="2400" dirty="0" smtClean="0"/>
              <a:t>:</a:t>
            </a:r>
            <a:r>
              <a:rPr lang="en-US" sz="2400" dirty="0" smtClean="0"/>
              <a:t>//ru.m.wikipedia.org</a:t>
            </a:r>
          </a:p>
          <a:p>
            <a:pPr>
              <a:buFont typeface="Arial" charset="0"/>
              <a:buNone/>
            </a:pPr>
            <a:r>
              <a:rPr lang="en-US" sz="2400" dirty="0" smtClean="0"/>
              <a:t>https</a:t>
            </a:r>
            <a:r>
              <a:rPr lang="ru-RU" sz="2400" dirty="0" smtClean="0"/>
              <a:t>:</a:t>
            </a:r>
            <a:r>
              <a:rPr lang="en-US" sz="2400" dirty="0" smtClean="0"/>
              <a:t>//rustih.ru </a:t>
            </a:r>
            <a:endParaRPr lang="ru-RU" sz="2400" dirty="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en-US" sz="2400" dirty="0" smtClean="0"/>
              <a:t>https</a:t>
            </a:r>
            <a:r>
              <a:rPr lang="ru-RU" sz="2400" dirty="0" smtClean="0"/>
              <a:t>:</a:t>
            </a:r>
            <a:r>
              <a:rPr lang="en-US" sz="2400" dirty="0" smtClean="0"/>
              <a:t>//theecology.ru</a:t>
            </a:r>
          </a:p>
          <a:p>
            <a:pPr>
              <a:buFont typeface="Arial" charset="0"/>
              <a:buNone/>
            </a:pPr>
            <a:r>
              <a:rPr lang="en-US" sz="2400" dirty="0" smtClean="0"/>
              <a:t>https</a:t>
            </a:r>
            <a:r>
              <a:rPr lang="ru-RU" sz="2400" dirty="0" smtClean="0"/>
              <a:t>:</a:t>
            </a:r>
            <a:r>
              <a:rPr lang="en-US" sz="2400" dirty="0" smtClean="0"/>
              <a:t>//womanadvice.ru</a:t>
            </a:r>
          </a:p>
          <a:p>
            <a:pPr>
              <a:buFont typeface="Arial" charset="0"/>
              <a:buNone/>
            </a:pPr>
            <a:r>
              <a:rPr lang="ru-RU" sz="2400" dirty="0" smtClean="0"/>
              <a:t>Фотографии из личного архива автора</a:t>
            </a:r>
            <a:endParaRPr lang="ru-RU" sz="2400" dirty="0" smtClean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аня\shapes.jpg"/>
          <p:cNvPicPr>
            <a:picLocks noChangeAspect="1" noChangeArrowheads="1"/>
          </p:cNvPicPr>
          <p:nvPr/>
        </p:nvPicPr>
        <p:blipFill rotWithShape="1">
          <a:blip r:embed="rId2"/>
          <a:srcRect b="2646"/>
          <a:stretch/>
        </p:blipFill>
        <p:spPr bwMode="auto">
          <a:xfrm>
            <a:off x="4572000" y="2143125"/>
            <a:ext cx="4572000" cy="3129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2862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000" smtClean="0"/>
              <a:t>Геометрия</a:t>
            </a:r>
          </a:p>
          <a:p>
            <a:pPr>
              <a:buFont typeface="Arial" charset="0"/>
              <a:buNone/>
            </a:pPr>
            <a:r>
              <a:rPr lang="ru-RU" sz="4000" smtClean="0"/>
              <a:t>          Стереометрия         Планиметрия</a:t>
            </a:r>
          </a:p>
          <a:p>
            <a:pPr>
              <a:buFont typeface="Arial" charset="0"/>
              <a:buNone/>
            </a:pPr>
            <a:r>
              <a:rPr lang="ru-RU" sz="2400" smtClean="0"/>
              <a:t>           </a:t>
            </a:r>
          </a:p>
          <a:p>
            <a:pPr>
              <a:buFont typeface="Arial" charset="0"/>
              <a:buNone/>
            </a:pPr>
            <a:endParaRPr lang="ru-RU" sz="2400" smtClean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571750" y="500063"/>
            <a:ext cx="857250" cy="3571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715000" y="500063"/>
            <a:ext cx="928688" cy="3571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Цилиндр 12"/>
          <p:cNvSpPr/>
          <p:nvPr/>
        </p:nvSpPr>
        <p:spPr>
          <a:xfrm>
            <a:off x="285750" y="2000250"/>
            <a:ext cx="1357313" cy="1357313"/>
          </a:xfrm>
          <a:prstGeom prst="can">
            <a:avLst/>
          </a:prstGeom>
          <a:solidFill>
            <a:srgbClr val="D600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4" name="Рисунок 13"/>
          <p:cNvPicPr>
            <a:picLocks noChangeAspect="1" noChangeArrowheads="1"/>
          </p:cNvPicPr>
          <p:nvPr/>
        </p:nvPicPr>
        <p:blipFill>
          <a:blip r:embed="rId3">
            <a:lum bright="-10000" contrast="40000"/>
          </a:blip>
          <a:srcRect/>
          <a:stretch>
            <a:fillRect/>
          </a:stretch>
        </p:blipFill>
        <p:spPr bwMode="auto">
          <a:xfrm>
            <a:off x="2143125" y="1928813"/>
            <a:ext cx="1935163" cy="138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72"/>
          <p:cNvGrpSpPr>
            <a:grpSpLocks/>
          </p:cNvGrpSpPr>
          <p:nvPr/>
        </p:nvGrpSpPr>
        <p:grpSpPr bwMode="auto">
          <a:xfrm>
            <a:off x="285750" y="3571875"/>
            <a:ext cx="1522413" cy="1366838"/>
            <a:chOff x="288" y="2160"/>
            <a:chExt cx="1632" cy="1627"/>
          </a:xfrm>
        </p:grpSpPr>
        <p:sp>
          <p:nvSpPr>
            <p:cNvPr id="17418" name="Oval 50"/>
            <p:cNvSpPr>
              <a:spLocks noChangeArrowheads="1"/>
            </p:cNvSpPr>
            <p:nvPr/>
          </p:nvSpPr>
          <p:spPr bwMode="auto">
            <a:xfrm>
              <a:off x="288" y="2160"/>
              <a:ext cx="1626" cy="1627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50000">
                  <a:srgbClr val="FFFF00"/>
                </a:gs>
                <a:gs pos="100000">
                  <a:srgbClr val="FF9900"/>
                </a:gs>
              </a:gsLst>
              <a:lin ang="2700000" scaled="1"/>
            </a:gradFill>
            <a:ln w="2540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17419" name="Group 51"/>
            <p:cNvGrpSpPr>
              <a:grpSpLocks/>
            </p:cNvGrpSpPr>
            <p:nvPr/>
          </p:nvGrpSpPr>
          <p:grpSpPr bwMode="auto">
            <a:xfrm>
              <a:off x="290" y="2739"/>
              <a:ext cx="1626" cy="505"/>
              <a:chOff x="1308" y="5430"/>
              <a:chExt cx="2910" cy="903"/>
            </a:xfrm>
          </p:grpSpPr>
          <p:grpSp>
            <p:nvGrpSpPr>
              <p:cNvPr id="17421" name="Group 52"/>
              <p:cNvGrpSpPr>
                <a:grpSpLocks/>
              </p:cNvGrpSpPr>
              <p:nvPr/>
            </p:nvGrpSpPr>
            <p:grpSpPr bwMode="auto">
              <a:xfrm>
                <a:off x="1308" y="5430"/>
                <a:ext cx="2910" cy="903"/>
                <a:chOff x="1308" y="5430"/>
                <a:chExt cx="2910" cy="903"/>
              </a:xfrm>
            </p:grpSpPr>
            <p:grpSp>
              <p:nvGrpSpPr>
                <p:cNvPr id="17423" name="Group 53"/>
                <p:cNvGrpSpPr>
                  <a:grpSpLocks/>
                </p:cNvGrpSpPr>
                <p:nvPr/>
              </p:nvGrpSpPr>
              <p:grpSpPr bwMode="auto">
                <a:xfrm>
                  <a:off x="1308" y="5430"/>
                  <a:ext cx="2910" cy="903"/>
                  <a:chOff x="1308" y="5430"/>
                  <a:chExt cx="2910" cy="903"/>
                </a:xfrm>
              </p:grpSpPr>
              <p:grpSp>
                <p:nvGrpSpPr>
                  <p:cNvPr id="17425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1308" y="5430"/>
                    <a:ext cx="2910" cy="903"/>
                    <a:chOff x="1308" y="5430"/>
                    <a:chExt cx="2910" cy="903"/>
                  </a:xfrm>
                </p:grpSpPr>
                <p:grpSp>
                  <p:nvGrpSpPr>
                    <p:cNvPr id="17427" name="Group 5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08" y="5430"/>
                      <a:ext cx="2910" cy="903"/>
                      <a:chOff x="1308" y="5430"/>
                      <a:chExt cx="2910" cy="903"/>
                    </a:xfrm>
                  </p:grpSpPr>
                  <p:sp>
                    <p:nvSpPr>
                      <p:cNvPr id="17429" name="Oval 5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08" y="5430"/>
                        <a:ext cx="2910" cy="900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FF9900"/>
                          </a:gs>
                          <a:gs pos="50000">
                            <a:srgbClr val="FFFF00"/>
                          </a:gs>
                          <a:gs pos="100000">
                            <a:srgbClr val="FF9900"/>
                          </a:gs>
                        </a:gsLst>
                        <a:lin ang="2700000" scaled="1"/>
                      </a:gradFill>
                      <a:ln w="25400">
                        <a:solidFill>
                          <a:srgbClr val="993300"/>
                        </a:solidFill>
                        <a:prstDash val="lgDash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17430" name="Line 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473" y="6093"/>
                        <a:ext cx="84" cy="39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9933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7431" name="Line 5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779" y="6213"/>
                        <a:ext cx="99" cy="24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9933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7432" name="Line 5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103" y="6279"/>
                        <a:ext cx="105" cy="18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9933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7433" name="Line 6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430" y="6315"/>
                        <a:ext cx="105" cy="12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9933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7434" name="Line 6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760" y="6330"/>
                        <a:ext cx="108" cy="3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9933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7435" name="Line 6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90" y="6306"/>
                        <a:ext cx="114" cy="12"/>
                      </a:xfrm>
                      <a:prstGeom prst="line">
                        <a:avLst/>
                      </a:prstGeom>
                      <a:noFill/>
                      <a:ln w="25400">
                        <a:solidFill>
                          <a:srgbClr val="9933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17428" name="Line 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48" y="6129"/>
                      <a:ext cx="39" cy="12"/>
                    </a:xfrm>
                    <a:prstGeom prst="line">
                      <a:avLst/>
                    </a:prstGeom>
                    <a:noFill/>
                    <a:ln w="25400">
                      <a:solidFill>
                        <a:srgbClr val="9933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7426" name="Line 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14" y="6264"/>
                    <a:ext cx="114" cy="18"/>
                  </a:xfrm>
                  <a:prstGeom prst="line">
                    <a:avLst/>
                  </a:prstGeom>
                  <a:noFill/>
                  <a:ln w="25400">
                    <a:solidFill>
                      <a:srgbClr val="9933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7424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744" y="6180"/>
                  <a:ext cx="96" cy="30"/>
                </a:xfrm>
                <a:prstGeom prst="line">
                  <a:avLst/>
                </a:prstGeom>
                <a:noFill/>
                <a:ln w="25400">
                  <a:solidFill>
                    <a:srgbClr val="99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7422" name="Line 66"/>
              <p:cNvSpPr>
                <a:spLocks noChangeShapeType="1"/>
              </p:cNvSpPr>
              <p:nvPr/>
            </p:nvSpPr>
            <p:spPr bwMode="auto">
              <a:xfrm flipV="1">
                <a:off x="4050" y="6036"/>
                <a:ext cx="78" cy="57"/>
              </a:xfrm>
              <a:prstGeom prst="line">
                <a:avLst/>
              </a:prstGeom>
              <a:noFill/>
              <a:ln w="25400">
                <a:solidFill>
                  <a:srgbClr val="99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20" name="Freeform 68"/>
            <p:cNvSpPr>
              <a:spLocks/>
            </p:cNvSpPr>
            <p:nvPr/>
          </p:nvSpPr>
          <p:spPr bwMode="auto">
            <a:xfrm>
              <a:off x="288" y="3012"/>
              <a:ext cx="1632" cy="233"/>
            </a:xfrm>
            <a:custGeom>
              <a:avLst/>
              <a:gdLst>
                <a:gd name="T0" fmla="*/ 0 w 1838"/>
                <a:gd name="T1" fmla="*/ 0 h 262"/>
                <a:gd name="T2" fmla="*/ 84 w 1838"/>
                <a:gd name="T3" fmla="*/ 90 h 262"/>
                <a:gd name="T4" fmla="*/ 344 w 1838"/>
                <a:gd name="T5" fmla="*/ 196 h 262"/>
                <a:gd name="T6" fmla="*/ 936 w 1838"/>
                <a:gd name="T7" fmla="*/ 260 h 262"/>
                <a:gd name="T8" fmla="*/ 1436 w 1838"/>
                <a:gd name="T9" fmla="*/ 210 h 262"/>
                <a:gd name="T10" fmla="*/ 1738 w 1838"/>
                <a:gd name="T11" fmla="*/ 100 h 262"/>
                <a:gd name="T12" fmla="*/ 1838 w 1838"/>
                <a:gd name="T13" fmla="*/ 0 h 2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8"/>
                <a:gd name="T22" fmla="*/ 0 h 262"/>
                <a:gd name="T23" fmla="*/ 1838 w 1838"/>
                <a:gd name="T24" fmla="*/ 262 h 2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8" h="262">
                  <a:moveTo>
                    <a:pt x="0" y="0"/>
                  </a:moveTo>
                  <a:cubicBezTo>
                    <a:pt x="14" y="15"/>
                    <a:pt x="27" y="57"/>
                    <a:pt x="84" y="90"/>
                  </a:cubicBezTo>
                  <a:cubicBezTo>
                    <a:pt x="141" y="123"/>
                    <a:pt x="202" y="168"/>
                    <a:pt x="344" y="196"/>
                  </a:cubicBezTo>
                  <a:cubicBezTo>
                    <a:pt x="486" y="224"/>
                    <a:pt x="754" y="258"/>
                    <a:pt x="936" y="260"/>
                  </a:cubicBezTo>
                  <a:cubicBezTo>
                    <a:pt x="1118" y="262"/>
                    <a:pt x="1302" y="237"/>
                    <a:pt x="1436" y="210"/>
                  </a:cubicBezTo>
                  <a:cubicBezTo>
                    <a:pt x="1570" y="183"/>
                    <a:pt x="1671" y="135"/>
                    <a:pt x="1738" y="100"/>
                  </a:cubicBezTo>
                  <a:cubicBezTo>
                    <a:pt x="1805" y="65"/>
                    <a:pt x="1817" y="21"/>
                    <a:pt x="1838" y="0"/>
                  </a:cubicBezTo>
                </a:path>
              </a:pathLst>
            </a:custGeom>
            <a:gradFill rotWithShape="0">
              <a:gsLst>
                <a:gs pos="0">
                  <a:srgbClr val="FF9900"/>
                </a:gs>
                <a:gs pos="50000">
                  <a:srgbClr val="FFFF00"/>
                </a:gs>
                <a:gs pos="100000">
                  <a:srgbClr val="FF9900"/>
                </a:gs>
              </a:gsLst>
              <a:lin ang="2700000" scaled="1"/>
            </a:gradFill>
            <a:ln w="2540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alibri" pitchFamily="34" charset="0"/>
              </a:endParaRPr>
            </a:p>
          </p:txBody>
        </p:sp>
      </p:grpSp>
      <p:pic>
        <p:nvPicPr>
          <p:cNvPr id="34" name="Рисунок 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3500438"/>
            <a:ext cx="1428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3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5072063"/>
            <a:ext cx="1878012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85750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Геометрия у меня в доме (стереометрия)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500"/>
            <a:ext cx="9144000" cy="62865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smtClean="0"/>
              <a:t>             (Цилиндр)                            (Цилиндр)               (Параллелепипед)</a:t>
            </a:r>
          </a:p>
          <a:p>
            <a:pPr>
              <a:buFont typeface="Arial" charset="0"/>
              <a:buNone/>
            </a:pPr>
            <a:endParaRPr lang="ru-RU" sz="2400" smtClean="0"/>
          </a:p>
          <a:p>
            <a:pPr>
              <a:buFont typeface="Arial" charset="0"/>
              <a:buNone/>
            </a:pPr>
            <a:endParaRPr lang="ru-RU" sz="2400" smtClean="0"/>
          </a:p>
          <a:p>
            <a:pPr>
              <a:buFont typeface="Arial" charset="0"/>
              <a:buNone/>
            </a:pPr>
            <a:endParaRPr lang="ru-RU" sz="2400" smtClean="0"/>
          </a:p>
          <a:p>
            <a:pPr>
              <a:buFont typeface="Arial" charset="0"/>
              <a:buNone/>
            </a:pPr>
            <a:endParaRPr lang="ru-RU" sz="2400" smtClean="0"/>
          </a:p>
          <a:p>
            <a:pPr>
              <a:buFont typeface="Arial" charset="0"/>
              <a:buNone/>
            </a:pPr>
            <a:endParaRPr lang="ru-RU" sz="2400" smtClean="0"/>
          </a:p>
          <a:p>
            <a:pPr>
              <a:buFont typeface="Arial" charset="0"/>
              <a:buNone/>
            </a:pPr>
            <a:endParaRPr lang="ru-RU" sz="2400" smtClean="0"/>
          </a:p>
          <a:p>
            <a:pPr>
              <a:buFont typeface="Arial" charset="0"/>
              <a:buNone/>
            </a:pPr>
            <a:endParaRPr lang="ru-RU" sz="2400" smtClean="0"/>
          </a:p>
          <a:p>
            <a:pPr>
              <a:buFont typeface="Arial" charset="0"/>
              <a:buNone/>
            </a:pPr>
            <a:r>
              <a:rPr lang="ru-RU" sz="2400" smtClean="0"/>
              <a:t>                  (Шар)                                    (Шар)                            (Цилиндр) </a:t>
            </a:r>
          </a:p>
          <a:p>
            <a:pPr>
              <a:buFont typeface="Arial" charset="0"/>
              <a:buNone/>
            </a:pPr>
            <a:endParaRPr lang="ru-RU" sz="2400" smtClean="0"/>
          </a:p>
        </p:txBody>
      </p:sp>
      <p:pic>
        <p:nvPicPr>
          <p:cNvPr id="1026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000125"/>
            <a:ext cx="28575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1000125"/>
            <a:ext cx="24701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7"/>
          <p:cNvPicPr>
            <a:picLocks noChangeAspect="1" noChangeArrowheads="1"/>
          </p:cNvPicPr>
          <p:nvPr/>
        </p:nvPicPr>
        <p:blipFill>
          <a:blip r:embed="rId4"/>
          <a:srcRect l="9213" t="26181" r="15092" b="20383"/>
          <a:stretch>
            <a:fillRect/>
          </a:stretch>
        </p:blipFill>
        <p:spPr bwMode="auto">
          <a:xfrm>
            <a:off x="3857625" y="4572000"/>
            <a:ext cx="2214563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Рисунок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4500563"/>
            <a:ext cx="2928938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Рисунок 9"/>
          <p:cNvPicPr>
            <a:picLocks noChangeAspect="1" noChangeArrowheads="1"/>
          </p:cNvPicPr>
          <p:nvPr/>
        </p:nvPicPr>
        <p:blipFill>
          <a:blip r:embed="rId6"/>
          <a:srcRect l="19032" t="10126" r="26085" b="14331"/>
          <a:stretch>
            <a:fillRect/>
          </a:stretch>
        </p:blipFill>
        <p:spPr bwMode="auto">
          <a:xfrm>
            <a:off x="6786563" y="1000125"/>
            <a:ext cx="16002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Александр\Desktop\IMG_20190411_21533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38" y="4714875"/>
            <a:ext cx="2786062" cy="171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57188"/>
            <a:ext cx="9144000" cy="12144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Геометрия у меня в доме (планиметрия)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25"/>
            <a:ext cx="9144000" cy="642937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</a:t>
            </a:r>
            <a:r>
              <a:rPr lang="ru-RU" sz="2400" dirty="0" smtClean="0"/>
              <a:t>(Ромб)                         (прямоугольник)                   (круг)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        (прямоугольник)                  (квадрат)                               (круг)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                                                                               (прямоугольник)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                             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/>
              <a:t>                                                                                               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/>
          </a:p>
        </p:txBody>
      </p:sp>
      <p:pic>
        <p:nvPicPr>
          <p:cNvPr id="4" name="Содержимое 3"/>
          <p:cNvPicPr>
            <a:picLocks/>
          </p:cNvPicPr>
          <p:nvPr/>
        </p:nvPicPr>
        <p:blipFill>
          <a:blip r:embed="rId2"/>
          <a:srcRect t="24501"/>
          <a:stretch>
            <a:fillRect/>
          </a:stretch>
        </p:blipFill>
        <p:spPr bwMode="auto">
          <a:xfrm>
            <a:off x="357188" y="857250"/>
            <a:ext cx="30003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857250"/>
            <a:ext cx="27146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4"/>
          <a:srcRect l="8029" t="21655" r="5157" b="18703"/>
          <a:stretch>
            <a:fillRect/>
          </a:stretch>
        </p:blipFill>
        <p:spPr bwMode="auto">
          <a:xfrm>
            <a:off x="6572250" y="857250"/>
            <a:ext cx="2286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5"/>
          <a:srcRect t="5965" r="30916" b="8826"/>
          <a:stretch>
            <a:fillRect/>
          </a:stretch>
        </p:blipFill>
        <p:spPr bwMode="auto">
          <a:xfrm>
            <a:off x="285750" y="3071813"/>
            <a:ext cx="271462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6"/>
          <a:srcRect l="21161" t="16943" r="23055" b="46355"/>
          <a:stretch>
            <a:fillRect/>
          </a:stretch>
        </p:blipFill>
        <p:spPr bwMode="auto">
          <a:xfrm>
            <a:off x="3500438" y="3000375"/>
            <a:ext cx="2571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7"/>
          <a:srcRect t="25293" r="26118" b="30000"/>
          <a:stretch>
            <a:fillRect/>
          </a:stretch>
        </p:blipFill>
        <p:spPr bwMode="auto">
          <a:xfrm>
            <a:off x="6786563" y="3000375"/>
            <a:ext cx="20002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Александр\Desktop\аня\IMG_20190405_192830.jpg"/>
          <p:cNvPicPr>
            <a:picLocks noChangeAspect="1" noChangeArrowheads="1"/>
          </p:cNvPicPr>
          <p:nvPr/>
        </p:nvPicPr>
        <p:blipFill>
          <a:blip r:embed="rId8"/>
          <a:srcRect r="3125" b="19791"/>
          <a:stretch>
            <a:fillRect/>
          </a:stretch>
        </p:blipFill>
        <p:spPr bwMode="auto">
          <a:xfrm>
            <a:off x="5143500" y="5357813"/>
            <a:ext cx="27860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ru-RU" smtClean="0"/>
              <a:t>Геометрия в моём дворе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38"/>
            <a:ext cx="9144000" cy="62150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    (круг)               (окружность)         (окружность)</a:t>
            </a:r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   (треугольник)                      (квадрат)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5" name="Содержимое 4"/>
          <p:cNvPicPr>
            <a:picLocks/>
          </p:cNvPicPr>
          <p:nvPr/>
        </p:nvPicPr>
        <p:blipFill>
          <a:blip r:embed="rId2"/>
          <a:srcRect l="26640" t="24326" r="29860" b="45094"/>
          <a:stretch>
            <a:fillRect/>
          </a:stretch>
        </p:blipFill>
        <p:spPr bwMode="auto">
          <a:xfrm>
            <a:off x="214313" y="1214438"/>
            <a:ext cx="221456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1214438"/>
            <a:ext cx="2071688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38" y="1143000"/>
            <a:ext cx="1874837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5"/>
          <a:srcRect b="44482"/>
          <a:stretch>
            <a:fillRect/>
          </a:stretch>
        </p:blipFill>
        <p:spPr bwMode="auto">
          <a:xfrm>
            <a:off x="285750" y="4071938"/>
            <a:ext cx="31845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8" y="4143375"/>
            <a:ext cx="3357562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25"/>
          </a:xfrm>
        </p:spPr>
        <p:txBody>
          <a:bodyPr/>
          <a:lstStyle/>
          <a:p>
            <a:r>
              <a:rPr lang="ru-RU" sz="4000" smtClean="0"/>
              <a:t>Геометрия в природе</a:t>
            </a:r>
            <a:br>
              <a:rPr lang="ru-RU" sz="4000" smtClean="0"/>
            </a:br>
            <a:r>
              <a:rPr lang="ru-RU" sz="4000" smtClean="0"/>
              <a:t>Симметрия в царстве растений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313"/>
            <a:ext cx="9144000" cy="5500687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smtClean="0">
                <a:solidFill>
                  <a:schemeClr val="bg1"/>
                </a:solidFill>
                <a:latin typeface="Arial" charset="0"/>
              </a:rPr>
              <a:t>Осев</a:t>
            </a:r>
            <a:r>
              <a:rPr lang="ru-RU" sz="3600" b="1" smtClean="0">
                <a:solidFill>
                  <a:schemeClr val="bg1"/>
                </a:solidFill>
              </a:rPr>
              <a:t>ая симметрия</a:t>
            </a:r>
            <a:endParaRPr lang="ru-RU" sz="3500" b="1" smtClean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928813"/>
            <a:ext cx="7500937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1214438" y="1571625"/>
            <a:ext cx="5786437" cy="4786313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Осевая симметрия</a:t>
            </a:r>
            <a:endParaRPr lang="ru-RU" dirty="0"/>
          </a:p>
        </p:txBody>
      </p:sp>
      <p:pic>
        <p:nvPicPr>
          <p:cNvPr id="4" name="Рисунок 3" descr="C:\Users\админ\Desktop\Рисунок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792088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6502043"/>
      </p:ext>
    </p:extLst>
  </p:cSld>
  <p:clrMapOvr>
    <a:masterClrMapping/>
  </p:clrMapOvr>
  <p:transition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Центральная симметрия</a:t>
            </a:r>
            <a:endParaRPr lang="ru-RU" dirty="0"/>
          </a:p>
        </p:txBody>
      </p:sp>
      <p:pic>
        <p:nvPicPr>
          <p:cNvPr id="4" name="Рисунок 3" descr="C:\Users\админ\Desktop\Рисунок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9"/>
            <a:ext cx="748883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5783811"/>
      </p:ext>
    </p:extLst>
  </p:cSld>
  <p:clrMapOvr>
    <a:masterClrMapping/>
  </p:clrMapOvr>
  <p:transition>
    <p:split orient="vert" dir="in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813</TotalTime>
  <Words>400</Words>
  <Application>Microsoft Office PowerPoint</Application>
  <PresentationFormat>Экран (4:3)</PresentationFormat>
  <Paragraphs>118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Весь мир как наглядная геометрия</vt:lpstr>
      <vt:lpstr>Презентация PowerPoint</vt:lpstr>
      <vt:lpstr>Презентация PowerPoint</vt:lpstr>
      <vt:lpstr>Геометрия у меня в доме (стереометрия)</vt:lpstr>
      <vt:lpstr>Геометрия у меня в доме (планиметрия)</vt:lpstr>
      <vt:lpstr>Геометрия в моём дворе</vt:lpstr>
      <vt:lpstr>Геометрия в природе Симметрия в царстве растений </vt:lpstr>
      <vt:lpstr>Осевая симметрия</vt:lpstr>
      <vt:lpstr>Центральная симметрия</vt:lpstr>
      <vt:lpstr>Лучевая симметрия </vt:lpstr>
      <vt:lpstr>Винтовая симметрия</vt:lpstr>
      <vt:lpstr>Симметрия в царстве животных  </vt:lpstr>
      <vt:lpstr>Осевая симметрия</vt:lpstr>
      <vt:lpstr>Геометрия в школе (фойе)</vt:lpstr>
      <vt:lpstr>Геометрия в моём классе</vt:lpstr>
      <vt:lpstr>Геометрия в других кабинетах </vt:lpstr>
      <vt:lpstr>Презентация PowerPoint</vt:lpstr>
      <vt:lpstr>Геометрия в школьных предметах В Русском языке</vt:lpstr>
      <vt:lpstr>Геометрия в литературе</vt:lpstr>
      <vt:lpstr>Презентация PowerPoint</vt:lpstr>
      <vt:lpstr>Геометрия в химии</vt:lpstr>
      <vt:lpstr>Геометрия в школьном дворе</vt:lpstr>
      <vt:lpstr>Геометрия в профессиях</vt:lpstr>
      <vt:lpstr>Презентация PowerPoint</vt:lpstr>
      <vt:lpstr>Презентация PowerPoint</vt:lpstr>
      <vt:lpstr>Литература: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Весь мир, как наглядная геометрия</dc:title>
  <dc:creator>Александр</dc:creator>
  <cp:lastModifiedBy>админ</cp:lastModifiedBy>
  <cp:revision>105</cp:revision>
  <dcterms:created xsi:type="dcterms:W3CDTF">2019-03-18T14:21:07Z</dcterms:created>
  <dcterms:modified xsi:type="dcterms:W3CDTF">2020-09-11T15:44:16Z</dcterms:modified>
</cp:coreProperties>
</file>