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3" r:id="rId5"/>
    <p:sldId id="259" r:id="rId6"/>
    <p:sldId id="260" r:id="rId7"/>
    <p:sldId id="261" r:id="rId8"/>
    <p:sldId id="262" r:id="rId9"/>
    <p:sldId id="264" r:id="rId10"/>
    <p:sldId id="265" r:id="rId11"/>
    <p:sldId id="268" r:id="rId12"/>
    <p:sldId id="269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70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4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4.infourok.ru/uploads/ex/0cf7/000c7c8e-ba6eb7d3/img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57224" y="1214422"/>
            <a:ext cx="7489999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000" b="1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mbria Math" pitchFamily="18" charset="0"/>
                <a:ea typeface="Cambria Math" pitchFamily="18" charset="0"/>
              </a:rPr>
              <a:t>Деление на однозначное число. </a:t>
            </a:r>
          </a:p>
          <a:p>
            <a:pPr algn="ctr">
              <a:defRPr/>
            </a:pPr>
            <a:r>
              <a:rPr lang="ru-RU" sz="4000" b="1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mbria Math" pitchFamily="18" charset="0"/>
                <a:ea typeface="Cambria Math" pitchFamily="18" charset="0"/>
              </a:rPr>
              <a:t>Письменные приёмы деления.</a:t>
            </a:r>
          </a:p>
          <a:p>
            <a:pPr algn="ctr">
              <a:defRPr/>
            </a:pPr>
            <a:endParaRPr lang="ru-RU" sz="4000" b="1" dirty="0" smtClean="0">
              <a:ln w="1905"/>
              <a:solidFill>
                <a:schemeClr val="tx2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mbria Math" pitchFamily="18" charset="0"/>
              <a:ea typeface="Cambria Math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4.infourok.ru/uploads/ex/0cf7/000c7c8e-ba6eb7d3/img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571604" y="1142984"/>
            <a:ext cx="571504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>
                <a:solidFill>
                  <a:schemeClr val="tx2">
                    <a:lumMod val="75000"/>
                  </a:schemeClr>
                </a:solidFill>
              </a:rPr>
              <a:t>42: 2 =21</a:t>
            </a:r>
            <a:endParaRPr lang="ru-RU" sz="6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14480" y="2285992"/>
            <a:ext cx="5715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chemeClr val="tx2">
                    <a:lumMod val="75000"/>
                  </a:schemeClr>
                </a:solidFill>
              </a:rPr>
              <a:t>Проверка: </a:t>
            </a:r>
            <a:endParaRPr lang="ru-RU" sz="2800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86116" y="3214686"/>
            <a:ext cx="178595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>
                <a:solidFill>
                  <a:schemeClr val="tx2">
                    <a:lumMod val="75000"/>
                  </a:schemeClr>
                </a:solidFill>
              </a:rPr>
              <a:t>   21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643306" y="3500438"/>
            <a:ext cx="5715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ru-RU" sz="5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286248" y="3857628"/>
            <a:ext cx="71438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>
                <a:solidFill>
                  <a:schemeClr val="tx2">
                    <a:lumMod val="75000"/>
                  </a:schemeClr>
                </a:solidFill>
              </a:rPr>
              <a:t>2</a:t>
            </a: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3786182" y="4857760"/>
            <a:ext cx="1357324" cy="2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4.infourok.ru/uploads/ex/0cf7/000c7c8e-ba6eb7d3/img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571604" y="1142984"/>
            <a:ext cx="571504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>
                <a:solidFill>
                  <a:schemeClr val="tx2">
                    <a:lumMod val="75000"/>
                  </a:schemeClr>
                </a:solidFill>
              </a:rPr>
              <a:t>42: 2 =21</a:t>
            </a:r>
            <a:endParaRPr lang="ru-RU" sz="6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14480" y="2285992"/>
            <a:ext cx="5715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chemeClr val="tx2">
                    <a:lumMod val="75000"/>
                  </a:schemeClr>
                </a:solidFill>
              </a:rPr>
              <a:t>Проверка: </a:t>
            </a:r>
            <a:endParaRPr lang="ru-RU" sz="2800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86116" y="3214686"/>
            <a:ext cx="178595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>
                <a:solidFill>
                  <a:schemeClr val="tx2">
                    <a:lumMod val="75000"/>
                  </a:schemeClr>
                </a:solidFill>
              </a:rPr>
              <a:t>   21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643306" y="3500438"/>
            <a:ext cx="5715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ru-RU" sz="5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286248" y="3857628"/>
            <a:ext cx="71438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>
                <a:solidFill>
                  <a:schemeClr val="tx2">
                    <a:lumMod val="75000"/>
                  </a:schemeClr>
                </a:solidFill>
              </a:rPr>
              <a:t>2</a:t>
            </a: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3786182" y="4857760"/>
            <a:ext cx="1357324" cy="2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000496" y="4714884"/>
            <a:ext cx="128588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>
                <a:solidFill>
                  <a:schemeClr val="tx2">
                    <a:lumMod val="75000"/>
                  </a:schemeClr>
                </a:solidFill>
              </a:rPr>
              <a:t>42</a:t>
            </a:r>
          </a:p>
        </p:txBody>
      </p:sp>
      <p:sp>
        <p:nvSpPr>
          <p:cNvPr id="10" name="Овал 9"/>
          <p:cNvSpPr/>
          <p:nvPr/>
        </p:nvSpPr>
        <p:spPr>
          <a:xfrm>
            <a:off x="3643306" y="4929198"/>
            <a:ext cx="1857388" cy="78581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4.infourok.ru/uploads/ex/0cf7/000c7c8e-ba6eb7d3/img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4" name="Line 8"/>
          <p:cNvSpPr>
            <a:spLocks noChangeShapeType="1"/>
          </p:cNvSpPr>
          <p:nvPr/>
        </p:nvSpPr>
        <p:spPr bwMode="auto">
          <a:xfrm>
            <a:off x="4500562" y="2000240"/>
            <a:ext cx="0" cy="1447800"/>
          </a:xfrm>
          <a:prstGeom prst="line">
            <a:avLst/>
          </a:prstGeom>
          <a:noFill/>
          <a:ln w="57150">
            <a:solidFill>
              <a:schemeClr val="tx2">
                <a:lumMod val="60000"/>
                <a:lumOff val="40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2357422" y="2071678"/>
            <a:ext cx="235745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chemeClr val="accent3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>д</a:t>
            </a:r>
            <a:r>
              <a:rPr lang="ru-RU" sz="3600" b="1" dirty="0" smtClean="0">
                <a:solidFill>
                  <a:schemeClr val="accent3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>елимое</a:t>
            </a:r>
            <a:endParaRPr lang="ru-RU" sz="3600" b="1" dirty="0">
              <a:solidFill>
                <a:schemeClr val="accent3">
                  <a:lumMod val="75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4357686" y="2071678"/>
            <a:ext cx="28797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>
                <a:solidFill>
                  <a:schemeClr val="accent6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>делитель</a:t>
            </a: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4357686" y="2786058"/>
            <a:ext cx="266471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>
                <a:solidFill>
                  <a:schemeClr val="accent2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>частное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rot="16200000" flipH="1">
            <a:off x="5607850" y="1607330"/>
            <a:ext cx="1" cy="221457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357422" y="357166"/>
            <a:ext cx="571504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768 :</a:t>
            </a:r>
            <a:r>
              <a:rPr lang="ru-RU" sz="6600" dirty="0" smtClean="0"/>
              <a:t> </a:t>
            </a:r>
            <a:r>
              <a:rPr lang="ru-RU" sz="6600" dirty="0" smtClean="0">
                <a:solidFill>
                  <a:schemeClr val="accent6">
                    <a:lumMod val="75000"/>
                  </a:schemeClr>
                </a:solidFill>
              </a:rPr>
              <a:t>2</a:t>
            </a:r>
            <a:r>
              <a:rPr lang="ru-RU" sz="6600" dirty="0" smtClean="0"/>
              <a:t> =</a:t>
            </a:r>
            <a:endParaRPr lang="ru-RU" sz="66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429256" y="642918"/>
            <a:ext cx="1143008" cy="78581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Line 8"/>
          <p:cNvSpPr>
            <a:spLocks noChangeShapeType="1"/>
          </p:cNvSpPr>
          <p:nvPr/>
        </p:nvSpPr>
        <p:spPr bwMode="auto">
          <a:xfrm>
            <a:off x="4500562" y="4143380"/>
            <a:ext cx="0" cy="1447800"/>
          </a:xfrm>
          <a:prstGeom prst="line">
            <a:avLst/>
          </a:prstGeom>
          <a:noFill/>
          <a:ln w="57150">
            <a:solidFill>
              <a:schemeClr val="tx2">
                <a:lumMod val="60000"/>
                <a:lumOff val="40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4500563" y="4857760"/>
            <a:ext cx="1428761" cy="2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2285984" y="4000504"/>
            <a:ext cx="214314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dirty="0" smtClean="0">
                <a:solidFill>
                  <a:schemeClr val="accent3">
                    <a:lumMod val="75000"/>
                  </a:schemeClr>
                </a:solidFill>
              </a:rPr>
              <a:t>768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4643438" y="3929066"/>
            <a:ext cx="614271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dirty="0" smtClean="0">
                <a:solidFill>
                  <a:schemeClr val="accent6">
                    <a:lumMod val="75000"/>
                  </a:schemeClr>
                </a:solidFill>
              </a:rPr>
              <a:t>2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572000" y="4572008"/>
            <a:ext cx="17145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chemeClr val="accent2">
                    <a:lumMod val="75000"/>
                  </a:schemeClr>
                </a:solidFill>
              </a:rPr>
              <a:t>. . .</a:t>
            </a:r>
            <a:endParaRPr lang="ru-RU" sz="6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42878" y="5572140"/>
            <a:ext cx="850112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Далеко не всегда разряды делимого могут без остатка делится на делитель. Сегодня я предлагаю вам разобрать вот такой пример: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4.infourok.ru/uploads/ex/0cf7/000c7c8e-ba6eb7d3/img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785918" y="357166"/>
            <a:ext cx="207170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dirty="0" smtClean="0"/>
              <a:t>7 6 8</a:t>
            </a:r>
          </a:p>
        </p:txBody>
      </p:sp>
      <p:sp>
        <p:nvSpPr>
          <p:cNvPr id="4" name="Line 8"/>
          <p:cNvSpPr>
            <a:spLocks noChangeShapeType="1"/>
          </p:cNvSpPr>
          <p:nvPr/>
        </p:nvSpPr>
        <p:spPr bwMode="auto">
          <a:xfrm>
            <a:off x="3786182" y="571480"/>
            <a:ext cx="0" cy="1447800"/>
          </a:xfrm>
          <a:prstGeom prst="line">
            <a:avLst/>
          </a:prstGeom>
          <a:noFill/>
          <a:ln w="57150">
            <a:solidFill>
              <a:schemeClr val="tx2">
                <a:lumMod val="60000"/>
                <a:lumOff val="40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071934" y="357166"/>
            <a:ext cx="614271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dirty="0" smtClean="0">
                <a:solidFill>
                  <a:schemeClr val="accent4">
                    <a:lumMod val="75000"/>
                  </a:schemeClr>
                </a:solidFill>
              </a:rPr>
              <a:t>2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16200000" flipH="1">
            <a:off x="4964909" y="178573"/>
            <a:ext cx="1" cy="221457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071934" y="1214422"/>
            <a:ext cx="17145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ru-RU" sz="6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9" name="Развернутая стрелка 8"/>
          <p:cNvSpPr/>
          <p:nvPr/>
        </p:nvSpPr>
        <p:spPr>
          <a:xfrm>
            <a:off x="2071670" y="0"/>
            <a:ext cx="2428892" cy="571480"/>
          </a:xfrm>
          <a:prstGeom prst="uturnArrow">
            <a:avLst>
              <a:gd name="adj1" fmla="val 29025"/>
              <a:gd name="adj2" fmla="val 25000"/>
              <a:gd name="adj3" fmla="val 25000"/>
              <a:gd name="adj4" fmla="val 43750"/>
              <a:gd name="adj5" fmla="val 75000"/>
            </a:avLst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3929058" y="1428736"/>
            <a:ext cx="928694" cy="85725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928794" y="5000636"/>
            <a:ext cx="68580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</a:t>
            </a: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Деление мы начинаем не с единиц, а с наибольшего разряда.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В числе 768– это сотни. Их 7. Семь – это первое неполное делимое. 7 на 2 не делится без остатка. Подберем самое близкое число к 7 , которое делится на2 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4.infourok.ru/uploads/ex/0cf7/000c7c8e-ba6eb7d3/img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785918" y="357166"/>
            <a:ext cx="207170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dirty="0" smtClean="0"/>
              <a:t>7 6 8</a:t>
            </a:r>
          </a:p>
        </p:txBody>
      </p:sp>
      <p:sp>
        <p:nvSpPr>
          <p:cNvPr id="4" name="Line 8"/>
          <p:cNvSpPr>
            <a:spLocks noChangeShapeType="1"/>
          </p:cNvSpPr>
          <p:nvPr/>
        </p:nvSpPr>
        <p:spPr bwMode="auto">
          <a:xfrm>
            <a:off x="3786182" y="571480"/>
            <a:ext cx="0" cy="1447800"/>
          </a:xfrm>
          <a:prstGeom prst="line">
            <a:avLst/>
          </a:prstGeom>
          <a:noFill/>
          <a:ln w="57150">
            <a:solidFill>
              <a:schemeClr val="tx2">
                <a:lumMod val="60000"/>
                <a:lumOff val="40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071934" y="357166"/>
            <a:ext cx="614271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dirty="0" smtClean="0">
                <a:solidFill>
                  <a:schemeClr val="accent4">
                    <a:lumMod val="75000"/>
                  </a:schemeClr>
                </a:solidFill>
              </a:rPr>
              <a:t>2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16200000" flipH="1">
            <a:off x="4964909" y="178573"/>
            <a:ext cx="1" cy="221457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071934" y="1214422"/>
            <a:ext cx="17145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ru-RU" sz="6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9" name="Развернутая стрелка 8"/>
          <p:cNvSpPr/>
          <p:nvPr/>
        </p:nvSpPr>
        <p:spPr>
          <a:xfrm>
            <a:off x="2071670" y="0"/>
            <a:ext cx="2428892" cy="571480"/>
          </a:xfrm>
          <a:prstGeom prst="uturnArrow">
            <a:avLst>
              <a:gd name="adj1" fmla="val 29025"/>
              <a:gd name="adj2" fmla="val 25000"/>
              <a:gd name="adj3" fmla="val 25000"/>
              <a:gd name="adj4" fmla="val 43750"/>
              <a:gd name="adj5" fmla="val 75000"/>
            </a:avLst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3929058" y="1357298"/>
            <a:ext cx="928694" cy="85725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928794" y="5000636"/>
            <a:ext cx="68580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</a:t>
            </a:r>
            <a:endParaRPr lang="ru-RU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214546" y="550070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Это 6:2=3 . Записываем тройку в частное, а теперь умножим её на делитель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4071934" y="1142984"/>
            <a:ext cx="100013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/>
              <a:t>3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4.infourok.ru/uploads/ex/0cf7/000c7c8e-ba6eb7d3/img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785918" y="357166"/>
            <a:ext cx="207170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dirty="0" smtClean="0"/>
              <a:t>7 6 8</a:t>
            </a:r>
          </a:p>
        </p:txBody>
      </p:sp>
      <p:sp>
        <p:nvSpPr>
          <p:cNvPr id="4" name="Line 8"/>
          <p:cNvSpPr>
            <a:spLocks noChangeShapeType="1"/>
          </p:cNvSpPr>
          <p:nvPr/>
        </p:nvSpPr>
        <p:spPr bwMode="auto">
          <a:xfrm>
            <a:off x="3786182" y="571480"/>
            <a:ext cx="0" cy="1447800"/>
          </a:xfrm>
          <a:prstGeom prst="line">
            <a:avLst/>
          </a:prstGeom>
          <a:noFill/>
          <a:ln w="57150">
            <a:solidFill>
              <a:schemeClr val="tx2">
                <a:lumMod val="60000"/>
                <a:lumOff val="40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071934" y="357166"/>
            <a:ext cx="614271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dirty="0" smtClean="0">
                <a:solidFill>
                  <a:schemeClr val="accent4">
                    <a:lumMod val="75000"/>
                  </a:schemeClr>
                </a:solidFill>
              </a:rPr>
              <a:t>2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16200000" flipH="1">
            <a:off x="4964909" y="178573"/>
            <a:ext cx="1" cy="221457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071934" y="1214422"/>
            <a:ext cx="17145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ru-RU" sz="6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3929058" y="1357298"/>
            <a:ext cx="928694" cy="85725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928794" y="5000636"/>
            <a:ext cx="68580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</a:t>
            </a:r>
            <a:endParaRPr lang="ru-RU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214546" y="550070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Это 6:2=3 . Записываем тройку в частное, а теперь умножим её на делитель. 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4071934" y="1142984"/>
            <a:ext cx="100013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/>
              <a:t>3</a:t>
            </a:r>
          </a:p>
        </p:txBody>
      </p:sp>
      <p:sp>
        <p:nvSpPr>
          <p:cNvPr id="15" name="Развернутая стрелка 14"/>
          <p:cNvSpPr/>
          <p:nvPr/>
        </p:nvSpPr>
        <p:spPr>
          <a:xfrm rot="5400000" flipH="1">
            <a:off x="6083434" y="-225574"/>
            <a:ext cx="918089" cy="2797949"/>
          </a:xfrm>
          <a:prstGeom prst="utur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Умножение 15"/>
          <p:cNvSpPr/>
          <p:nvPr/>
        </p:nvSpPr>
        <p:spPr>
          <a:xfrm>
            <a:off x="8143900" y="857232"/>
            <a:ext cx="428628" cy="571504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4.infourok.ru/uploads/ex/0cf7/000c7c8e-ba6eb7d3/img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785918" y="357166"/>
            <a:ext cx="207170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dirty="0" smtClean="0"/>
              <a:t>7 6 8</a:t>
            </a:r>
          </a:p>
        </p:txBody>
      </p:sp>
      <p:sp>
        <p:nvSpPr>
          <p:cNvPr id="4" name="Line 8"/>
          <p:cNvSpPr>
            <a:spLocks noChangeShapeType="1"/>
          </p:cNvSpPr>
          <p:nvPr/>
        </p:nvSpPr>
        <p:spPr bwMode="auto">
          <a:xfrm>
            <a:off x="3786182" y="571480"/>
            <a:ext cx="0" cy="1447800"/>
          </a:xfrm>
          <a:prstGeom prst="line">
            <a:avLst/>
          </a:prstGeom>
          <a:noFill/>
          <a:ln w="57150">
            <a:solidFill>
              <a:schemeClr val="tx2">
                <a:lumMod val="60000"/>
                <a:lumOff val="40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071934" y="357166"/>
            <a:ext cx="614271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dirty="0" smtClean="0">
                <a:solidFill>
                  <a:schemeClr val="accent4">
                    <a:lumMod val="75000"/>
                  </a:schemeClr>
                </a:solidFill>
              </a:rPr>
              <a:t>2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16200000" flipH="1">
            <a:off x="4964909" y="178573"/>
            <a:ext cx="1" cy="221457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071934" y="1214422"/>
            <a:ext cx="17145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ru-RU" sz="6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928794" y="5000636"/>
            <a:ext cx="68580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</a:t>
            </a:r>
            <a:endParaRPr lang="ru-RU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214546" y="5500702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4071934" y="1142984"/>
            <a:ext cx="100013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/>
              <a:t>3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2071670" y="5072074"/>
            <a:ext cx="671517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Полученное произведение записываем под сотнями делимого и вычитаем из них. Разность чисел 7 и 6 , один – это остаток. Вы помните, что остаток должен быть меньше делителя? Сравниваем остаток с делителем. Остаток – один, меньше делителя – два.  Всё верно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714480" y="1071546"/>
            <a:ext cx="121444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/>
              <a:t>6</a:t>
            </a: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1285852" y="1285860"/>
            <a:ext cx="366713" cy="9524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1643042" y="2000240"/>
            <a:ext cx="1428760" cy="158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785918" y="1857364"/>
            <a:ext cx="121444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/>
              <a:t>1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4.infourok.ru/uploads/ex/0cf7/000c7c8e-ba6eb7d3/img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785918" y="357166"/>
            <a:ext cx="207170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dirty="0" smtClean="0"/>
              <a:t>7 6 8</a:t>
            </a:r>
          </a:p>
        </p:txBody>
      </p:sp>
      <p:sp>
        <p:nvSpPr>
          <p:cNvPr id="4" name="Line 8"/>
          <p:cNvSpPr>
            <a:spLocks noChangeShapeType="1"/>
          </p:cNvSpPr>
          <p:nvPr/>
        </p:nvSpPr>
        <p:spPr bwMode="auto">
          <a:xfrm>
            <a:off x="3786182" y="571480"/>
            <a:ext cx="0" cy="1447800"/>
          </a:xfrm>
          <a:prstGeom prst="line">
            <a:avLst/>
          </a:prstGeom>
          <a:noFill/>
          <a:ln w="57150">
            <a:solidFill>
              <a:schemeClr val="tx2">
                <a:lumMod val="60000"/>
                <a:lumOff val="40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071934" y="357166"/>
            <a:ext cx="614271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dirty="0" smtClean="0">
                <a:solidFill>
                  <a:schemeClr val="accent4">
                    <a:lumMod val="75000"/>
                  </a:schemeClr>
                </a:solidFill>
              </a:rPr>
              <a:t>2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16200000" flipH="1">
            <a:off x="4964909" y="178573"/>
            <a:ext cx="1" cy="221457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071934" y="1214422"/>
            <a:ext cx="17145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ru-RU" sz="6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928794" y="5143512"/>
            <a:ext cx="68580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</a:t>
            </a:r>
            <a:endParaRPr lang="ru-RU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214546" y="5500702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4071934" y="1142984"/>
            <a:ext cx="100013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/>
              <a:t>3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714480" y="1071546"/>
            <a:ext cx="121444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/>
              <a:t>6</a:t>
            </a: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1285852" y="1285860"/>
            <a:ext cx="366713" cy="9524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1643042" y="2000240"/>
            <a:ext cx="1428760" cy="158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785918" y="1857364"/>
            <a:ext cx="171451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/>
              <a:t>1 6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2000232" y="5500702"/>
            <a:ext cx="692948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Чтобы разделить десятки, перенесём под черту шестёрку и запишем справа от единицы. Одна сотня остатка и шесть десятков – это шестнадцать десятков. Это </a:t>
            </a:r>
            <a:r>
              <a:rPr lang="ru-RU" u="sng" dirty="0" smtClean="0">
                <a:solidFill>
                  <a:schemeClr val="tx2">
                    <a:lumMod val="75000"/>
                  </a:schemeClr>
                </a:solidFill>
              </a:rPr>
              <a:t>второе неполное делимое.</a:t>
            </a:r>
          </a:p>
        </p:txBody>
      </p:sp>
      <p:cxnSp>
        <p:nvCxnSpPr>
          <p:cNvPr id="22" name="Прямая со стрелкой 21"/>
          <p:cNvCxnSpPr/>
          <p:nvPr/>
        </p:nvCxnSpPr>
        <p:spPr>
          <a:xfrm rot="5400000">
            <a:off x="2429654" y="1570818"/>
            <a:ext cx="571504" cy="1588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4.infourok.ru/uploads/ex/0cf7/000c7c8e-ba6eb7d3/img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785918" y="357166"/>
            <a:ext cx="207170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dirty="0" smtClean="0"/>
              <a:t>7 6 8</a:t>
            </a:r>
          </a:p>
        </p:txBody>
      </p:sp>
      <p:sp>
        <p:nvSpPr>
          <p:cNvPr id="4" name="Line 8"/>
          <p:cNvSpPr>
            <a:spLocks noChangeShapeType="1"/>
          </p:cNvSpPr>
          <p:nvPr/>
        </p:nvSpPr>
        <p:spPr bwMode="auto">
          <a:xfrm>
            <a:off x="3786182" y="571480"/>
            <a:ext cx="0" cy="1447800"/>
          </a:xfrm>
          <a:prstGeom prst="line">
            <a:avLst/>
          </a:prstGeom>
          <a:noFill/>
          <a:ln w="57150">
            <a:solidFill>
              <a:schemeClr val="tx2">
                <a:lumMod val="60000"/>
                <a:lumOff val="40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071934" y="357166"/>
            <a:ext cx="614271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dirty="0" smtClean="0">
                <a:solidFill>
                  <a:schemeClr val="accent4">
                    <a:lumMod val="75000"/>
                  </a:schemeClr>
                </a:solidFill>
              </a:rPr>
              <a:t>2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16200000" flipH="1">
            <a:off x="4964909" y="178573"/>
            <a:ext cx="1" cy="221457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071934" y="1214422"/>
            <a:ext cx="17145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ru-RU" sz="6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928794" y="5143512"/>
            <a:ext cx="68580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</a:t>
            </a:r>
            <a:endParaRPr lang="ru-RU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214546" y="5500702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4071934" y="1142984"/>
            <a:ext cx="100013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/>
              <a:t>3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714480" y="1071546"/>
            <a:ext cx="121444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/>
              <a:t>6</a:t>
            </a: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1285852" y="1285860"/>
            <a:ext cx="366713" cy="9524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1643042" y="2000240"/>
            <a:ext cx="1428760" cy="158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785918" y="1857364"/>
            <a:ext cx="171451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/>
              <a:t>1 6</a:t>
            </a:r>
          </a:p>
        </p:txBody>
      </p:sp>
      <p:cxnSp>
        <p:nvCxnSpPr>
          <p:cNvPr id="22" name="Прямая со стрелкой 21"/>
          <p:cNvCxnSpPr/>
          <p:nvPr/>
        </p:nvCxnSpPr>
        <p:spPr>
          <a:xfrm rot="5400000">
            <a:off x="2429654" y="1570818"/>
            <a:ext cx="571504" cy="1588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Прямоугольник 23"/>
          <p:cNvSpPr/>
          <p:nvPr/>
        </p:nvSpPr>
        <p:spPr>
          <a:xfrm>
            <a:off x="2357422" y="5572140"/>
            <a:ext cx="65008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Делим шестнадцать на два, получится восемь. Записываем восемь в частном</a:t>
            </a:r>
          </a:p>
        </p:txBody>
      </p:sp>
      <p:sp>
        <p:nvSpPr>
          <p:cNvPr id="25" name="Овал 24"/>
          <p:cNvSpPr/>
          <p:nvPr/>
        </p:nvSpPr>
        <p:spPr>
          <a:xfrm>
            <a:off x="1785918" y="2000240"/>
            <a:ext cx="1428760" cy="857256"/>
          </a:xfrm>
          <a:prstGeom prst="ellipse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3786182" y="428604"/>
            <a:ext cx="1428760" cy="857256"/>
          </a:xfrm>
          <a:prstGeom prst="ellipse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4.infourok.ru/uploads/ex/0cf7/000c7c8e-ba6eb7d3/img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785918" y="357166"/>
            <a:ext cx="207170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dirty="0" smtClean="0"/>
              <a:t>7 6 8</a:t>
            </a:r>
          </a:p>
        </p:txBody>
      </p:sp>
      <p:sp>
        <p:nvSpPr>
          <p:cNvPr id="4" name="Line 8"/>
          <p:cNvSpPr>
            <a:spLocks noChangeShapeType="1"/>
          </p:cNvSpPr>
          <p:nvPr/>
        </p:nvSpPr>
        <p:spPr bwMode="auto">
          <a:xfrm>
            <a:off x="3786182" y="571480"/>
            <a:ext cx="0" cy="1447800"/>
          </a:xfrm>
          <a:prstGeom prst="line">
            <a:avLst/>
          </a:prstGeom>
          <a:noFill/>
          <a:ln w="57150">
            <a:solidFill>
              <a:schemeClr val="tx2">
                <a:lumMod val="60000"/>
                <a:lumOff val="40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071934" y="357166"/>
            <a:ext cx="614271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dirty="0" smtClean="0">
                <a:solidFill>
                  <a:schemeClr val="accent4">
                    <a:lumMod val="75000"/>
                  </a:schemeClr>
                </a:solidFill>
              </a:rPr>
              <a:t>2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16200000" flipH="1">
            <a:off x="4964909" y="178573"/>
            <a:ext cx="1" cy="221457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071934" y="1214422"/>
            <a:ext cx="17145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ru-RU" sz="6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928794" y="5143512"/>
            <a:ext cx="68580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</a:t>
            </a:r>
            <a:endParaRPr lang="ru-RU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214546" y="5500702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4071934" y="1142984"/>
            <a:ext cx="207170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/>
              <a:t>3 8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714480" y="1071546"/>
            <a:ext cx="121444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/>
              <a:t>6</a:t>
            </a: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1285852" y="1285860"/>
            <a:ext cx="366713" cy="9524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1643042" y="2000240"/>
            <a:ext cx="1428760" cy="158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785918" y="1857364"/>
            <a:ext cx="171451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/>
              <a:t>1 6</a:t>
            </a:r>
          </a:p>
        </p:txBody>
      </p:sp>
      <p:cxnSp>
        <p:nvCxnSpPr>
          <p:cNvPr id="22" name="Прямая со стрелкой 21"/>
          <p:cNvCxnSpPr/>
          <p:nvPr/>
        </p:nvCxnSpPr>
        <p:spPr>
          <a:xfrm rot="5400000">
            <a:off x="2429654" y="1570818"/>
            <a:ext cx="571504" cy="1588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Прямоугольник 23"/>
          <p:cNvSpPr/>
          <p:nvPr/>
        </p:nvSpPr>
        <p:spPr>
          <a:xfrm>
            <a:off x="2357422" y="5572140"/>
            <a:ext cx="65008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Делим шестнадцать на два, получится восемь. Записываем восемь в частном</a:t>
            </a:r>
          </a:p>
        </p:txBody>
      </p:sp>
      <p:sp>
        <p:nvSpPr>
          <p:cNvPr id="21" name="Овал 20"/>
          <p:cNvSpPr/>
          <p:nvPr/>
        </p:nvSpPr>
        <p:spPr>
          <a:xfrm>
            <a:off x="4500562" y="1357298"/>
            <a:ext cx="1071570" cy="857256"/>
          </a:xfrm>
          <a:prstGeom prst="ellipse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4.infourok.ru/uploads/ex/0cf7/000c7c8e-ba6eb7d3/img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4" name="Line 8"/>
          <p:cNvSpPr>
            <a:spLocks noChangeShapeType="1"/>
          </p:cNvSpPr>
          <p:nvPr/>
        </p:nvSpPr>
        <p:spPr bwMode="auto">
          <a:xfrm>
            <a:off x="4500562" y="2000240"/>
            <a:ext cx="0" cy="1447800"/>
          </a:xfrm>
          <a:prstGeom prst="line">
            <a:avLst/>
          </a:prstGeom>
          <a:noFill/>
          <a:ln w="57150">
            <a:solidFill>
              <a:schemeClr val="tx2">
                <a:lumMod val="60000"/>
                <a:lumOff val="40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2357422" y="2071678"/>
            <a:ext cx="235745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chemeClr val="accent3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>д</a:t>
            </a:r>
            <a:r>
              <a:rPr lang="ru-RU" sz="3600" b="1" dirty="0" smtClean="0">
                <a:solidFill>
                  <a:schemeClr val="accent3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>елимое</a:t>
            </a:r>
            <a:endParaRPr lang="ru-RU" sz="3600" b="1" dirty="0">
              <a:solidFill>
                <a:schemeClr val="accent3">
                  <a:lumMod val="75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4357686" y="2071678"/>
            <a:ext cx="28797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>
                <a:solidFill>
                  <a:schemeClr val="accent6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>делитель</a:t>
            </a: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4357686" y="2786058"/>
            <a:ext cx="266471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>
                <a:solidFill>
                  <a:schemeClr val="accent2">
                    <a:lumMod val="75000"/>
                  </a:schemeClr>
                </a:solidFill>
                <a:latin typeface="Cambria Math" pitchFamily="18" charset="0"/>
                <a:ea typeface="Cambria Math" pitchFamily="18" charset="0"/>
              </a:rPr>
              <a:t>частное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rot="16200000" flipH="1">
            <a:off x="5607850" y="1607330"/>
            <a:ext cx="1" cy="221457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357422" y="357166"/>
            <a:ext cx="571504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>
                <a:solidFill>
                  <a:schemeClr val="accent3">
                    <a:lumMod val="75000"/>
                  </a:schemeClr>
                </a:solidFill>
              </a:rPr>
              <a:t>4 2</a:t>
            </a:r>
            <a:r>
              <a:rPr lang="ru-RU" sz="6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:</a:t>
            </a:r>
            <a:r>
              <a:rPr lang="ru-RU" sz="6600" dirty="0" smtClean="0"/>
              <a:t> </a:t>
            </a:r>
            <a:r>
              <a:rPr lang="ru-RU" sz="6600" dirty="0" smtClean="0">
                <a:solidFill>
                  <a:schemeClr val="accent6">
                    <a:lumMod val="75000"/>
                  </a:schemeClr>
                </a:solidFill>
              </a:rPr>
              <a:t>2</a:t>
            </a:r>
            <a:r>
              <a:rPr lang="ru-RU" sz="6600" dirty="0" smtClean="0"/>
              <a:t> =</a:t>
            </a:r>
            <a:endParaRPr lang="ru-RU" sz="66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429256" y="642918"/>
            <a:ext cx="1143008" cy="78581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Line 8"/>
          <p:cNvSpPr>
            <a:spLocks noChangeShapeType="1"/>
          </p:cNvSpPr>
          <p:nvPr/>
        </p:nvSpPr>
        <p:spPr bwMode="auto">
          <a:xfrm>
            <a:off x="4500562" y="4143380"/>
            <a:ext cx="0" cy="1447800"/>
          </a:xfrm>
          <a:prstGeom prst="line">
            <a:avLst/>
          </a:prstGeom>
          <a:noFill/>
          <a:ln w="57150">
            <a:solidFill>
              <a:schemeClr val="tx2">
                <a:lumMod val="60000"/>
                <a:lumOff val="40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4500563" y="4857760"/>
            <a:ext cx="1428761" cy="2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3000364" y="4000504"/>
            <a:ext cx="142876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dirty="0" smtClean="0">
                <a:solidFill>
                  <a:schemeClr val="accent3">
                    <a:lumMod val="75000"/>
                  </a:schemeClr>
                </a:solidFill>
              </a:rPr>
              <a:t>42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4643438" y="3929066"/>
            <a:ext cx="614271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dirty="0" smtClean="0">
                <a:solidFill>
                  <a:schemeClr val="accent6">
                    <a:lumMod val="75000"/>
                  </a:schemeClr>
                </a:solidFill>
              </a:rPr>
              <a:t>2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572000" y="4572008"/>
            <a:ext cx="17145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chemeClr val="accent2">
                    <a:lumMod val="75000"/>
                  </a:schemeClr>
                </a:solidFill>
              </a:rPr>
              <a:t>. .</a:t>
            </a:r>
            <a:endParaRPr lang="ru-RU" sz="6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42878" y="5572140"/>
            <a:ext cx="850112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Сегодня мы продолжим разговор о </a:t>
            </a: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приёмах письменного деления на однозначное число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. На прошлом уроке мы познакомились с простейшим делением трёхзначного числа на однозначное, при котором каждый разряд делимого без остатка делился на делитель. Давайте вспомним , как мы это делали.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4.infourok.ru/uploads/ex/0cf7/000c7c8e-ba6eb7d3/img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785918" y="357166"/>
            <a:ext cx="207170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dirty="0" smtClean="0"/>
              <a:t>7 6 8</a:t>
            </a:r>
          </a:p>
        </p:txBody>
      </p:sp>
      <p:sp>
        <p:nvSpPr>
          <p:cNvPr id="4" name="Line 8"/>
          <p:cNvSpPr>
            <a:spLocks noChangeShapeType="1"/>
          </p:cNvSpPr>
          <p:nvPr/>
        </p:nvSpPr>
        <p:spPr bwMode="auto">
          <a:xfrm>
            <a:off x="3786182" y="571480"/>
            <a:ext cx="0" cy="1447800"/>
          </a:xfrm>
          <a:prstGeom prst="line">
            <a:avLst/>
          </a:prstGeom>
          <a:noFill/>
          <a:ln w="57150">
            <a:solidFill>
              <a:schemeClr val="tx2">
                <a:lumMod val="60000"/>
                <a:lumOff val="40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071934" y="357166"/>
            <a:ext cx="614271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dirty="0" smtClean="0">
                <a:solidFill>
                  <a:schemeClr val="accent4">
                    <a:lumMod val="75000"/>
                  </a:schemeClr>
                </a:solidFill>
              </a:rPr>
              <a:t>2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16200000" flipH="1">
            <a:off x="4964909" y="178573"/>
            <a:ext cx="1" cy="221457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071934" y="1214422"/>
            <a:ext cx="17145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ru-RU" sz="6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928794" y="5143512"/>
            <a:ext cx="68580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</a:t>
            </a:r>
            <a:endParaRPr lang="ru-RU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214546" y="5500702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4071934" y="1142984"/>
            <a:ext cx="207170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/>
              <a:t>3 8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714480" y="1071546"/>
            <a:ext cx="121444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/>
              <a:t>6</a:t>
            </a: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1285852" y="1285860"/>
            <a:ext cx="366713" cy="9524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1643042" y="2000240"/>
            <a:ext cx="1428760" cy="158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785918" y="1857364"/>
            <a:ext cx="171451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/>
              <a:t>1 6</a:t>
            </a:r>
          </a:p>
        </p:txBody>
      </p:sp>
      <p:cxnSp>
        <p:nvCxnSpPr>
          <p:cNvPr id="22" name="Прямая со стрелкой 21"/>
          <p:cNvCxnSpPr/>
          <p:nvPr/>
        </p:nvCxnSpPr>
        <p:spPr>
          <a:xfrm rot="5400000">
            <a:off x="2429654" y="1570818"/>
            <a:ext cx="571504" cy="1588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Овал 20"/>
          <p:cNvSpPr/>
          <p:nvPr/>
        </p:nvSpPr>
        <p:spPr>
          <a:xfrm>
            <a:off x="4500562" y="1357298"/>
            <a:ext cx="1071570" cy="857256"/>
          </a:xfrm>
          <a:prstGeom prst="ellipse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Развернутая стрелка 24"/>
          <p:cNvSpPr/>
          <p:nvPr/>
        </p:nvSpPr>
        <p:spPr>
          <a:xfrm rot="5400000" flipH="1">
            <a:off x="6512062" y="-154136"/>
            <a:ext cx="918089" cy="2797949"/>
          </a:xfrm>
          <a:prstGeom prst="utur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6" name="Умножение 25"/>
          <p:cNvSpPr/>
          <p:nvPr/>
        </p:nvSpPr>
        <p:spPr>
          <a:xfrm>
            <a:off x="8572528" y="857232"/>
            <a:ext cx="428628" cy="571504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TextBox 26"/>
          <p:cNvSpPr txBox="1"/>
          <p:nvPr/>
        </p:nvSpPr>
        <p:spPr>
          <a:xfrm>
            <a:off x="1785918" y="2500306"/>
            <a:ext cx="171451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/>
              <a:t>1 6</a:t>
            </a:r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>
            <a:off x="1357290" y="2714620"/>
            <a:ext cx="366713" cy="9524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1714480" y="3429000"/>
            <a:ext cx="1428760" cy="158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Прямоугольник 29"/>
          <p:cNvSpPr/>
          <p:nvPr/>
        </p:nvSpPr>
        <p:spPr>
          <a:xfrm>
            <a:off x="2071670" y="5357826"/>
            <a:ext cx="65722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Проверяем, умножая восемь на два. Шестнадцать. Записываем под вторым неполным делимым и выполняем вычитание. Здесь вычитание без остатка, то есть получается нуль. Но нуль мы не пишем, потому что ещё предстоит делить единицы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4.infourok.ru/uploads/ex/0cf7/000c7c8e-ba6eb7d3/img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785918" y="357166"/>
            <a:ext cx="207170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dirty="0" smtClean="0"/>
              <a:t>7 6 8</a:t>
            </a:r>
          </a:p>
        </p:txBody>
      </p:sp>
      <p:sp>
        <p:nvSpPr>
          <p:cNvPr id="4" name="Line 8"/>
          <p:cNvSpPr>
            <a:spLocks noChangeShapeType="1"/>
          </p:cNvSpPr>
          <p:nvPr/>
        </p:nvSpPr>
        <p:spPr bwMode="auto">
          <a:xfrm>
            <a:off x="3786182" y="571480"/>
            <a:ext cx="0" cy="1447800"/>
          </a:xfrm>
          <a:prstGeom prst="line">
            <a:avLst/>
          </a:prstGeom>
          <a:noFill/>
          <a:ln w="57150">
            <a:solidFill>
              <a:schemeClr val="tx2">
                <a:lumMod val="60000"/>
                <a:lumOff val="40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071934" y="357166"/>
            <a:ext cx="614271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dirty="0" smtClean="0">
                <a:solidFill>
                  <a:schemeClr val="accent4">
                    <a:lumMod val="75000"/>
                  </a:schemeClr>
                </a:solidFill>
              </a:rPr>
              <a:t>2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16200000" flipH="1">
            <a:off x="4964909" y="178573"/>
            <a:ext cx="1" cy="221457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071934" y="1214422"/>
            <a:ext cx="17145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ru-RU" sz="6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928794" y="5143512"/>
            <a:ext cx="68580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</a:t>
            </a:r>
            <a:endParaRPr lang="ru-RU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214546" y="5500702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4071934" y="1142984"/>
            <a:ext cx="207170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/>
              <a:t>3 8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714480" y="1071546"/>
            <a:ext cx="121444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/>
              <a:t>6</a:t>
            </a: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1285852" y="1285860"/>
            <a:ext cx="366713" cy="9524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1643042" y="2000240"/>
            <a:ext cx="1428760" cy="158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785918" y="1857364"/>
            <a:ext cx="171451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/>
              <a:t>1 6</a:t>
            </a:r>
          </a:p>
        </p:txBody>
      </p:sp>
      <p:cxnSp>
        <p:nvCxnSpPr>
          <p:cNvPr id="22" name="Прямая со стрелкой 21"/>
          <p:cNvCxnSpPr/>
          <p:nvPr/>
        </p:nvCxnSpPr>
        <p:spPr>
          <a:xfrm rot="5400000">
            <a:off x="2465373" y="2178041"/>
            <a:ext cx="1785950" cy="1588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1785918" y="2500306"/>
            <a:ext cx="171451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/>
              <a:t>1 6</a:t>
            </a:r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>
            <a:off x="1357290" y="2714620"/>
            <a:ext cx="366713" cy="9524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1714480" y="3429000"/>
            <a:ext cx="2000264" cy="158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Прямоугольник 31"/>
          <p:cNvSpPr/>
          <p:nvPr/>
        </p:nvSpPr>
        <p:spPr>
          <a:xfrm>
            <a:off x="2214546" y="5500702"/>
            <a:ext cx="65008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Переносим вниз восемь единиц, третье неполное делимое. Делим  8 на два – четыре. Записали в частное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3" name="Прямоугольник 32"/>
          <p:cNvSpPr/>
          <p:nvPr/>
        </p:nvSpPr>
        <p:spPr>
          <a:xfrm>
            <a:off x="3071802" y="3214686"/>
            <a:ext cx="614271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dirty="0" smtClean="0"/>
              <a:t>8</a:t>
            </a:r>
          </a:p>
        </p:txBody>
      </p:sp>
      <p:sp>
        <p:nvSpPr>
          <p:cNvPr id="34" name="Овал 33"/>
          <p:cNvSpPr/>
          <p:nvPr/>
        </p:nvSpPr>
        <p:spPr>
          <a:xfrm>
            <a:off x="2857488" y="3500438"/>
            <a:ext cx="1071570" cy="857256"/>
          </a:xfrm>
          <a:prstGeom prst="ellipse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Овал 34"/>
          <p:cNvSpPr/>
          <p:nvPr/>
        </p:nvSpPr>
        <p:spPr>
          <a:xfrm>
            <a:off x="3857620" y="428604"/>
            <a:ext cx="1071570" cy="857256"/>
          </a:xfrm>
          <a:prstGeom prst="ellipse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4.infourok.ru/uploads/ex/0cf7/000c7c8e-ba6eb7d3/img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785918" y="357166"/>
            <a:ext cx="207170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dirty="0" smtClean="0"/>
              <a:t>7 6 8</a:t>
            </a:r>
          </a:p>
        </p:txBody>
      </p:sp>
      <p:sp>
        <p:nvSpPr>
          <p:cNvPr id="4" name="Line 8"/>
          <p:cNvSpPr>
            <a:spLocks noChangeShapeType="1"/>
          </p:cNvSpPr>
          <p:nvPr/>
        </p:nvSpPr>
        <p:spPr bwMode="auto">
          <a:xfrm>
            <a:off x="3786182" y="571480"/>
            <a:ext cx="0" cy="1447800"/>
          </a:xfrm>
          <a:prstGeom prst="line">
            <a:avLst/>
          </a:prstGeom>
          <a:noFill/>
          <a:ln w="57150">
            <a:solidFill>
              <a:schemeClr val="tx2">
                <a:lumMod val="60000"/>
                <a:lumOff val="40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071934" y="357166"/>
            <a:ext cx="614271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dirty="0" smtClean="0">
                <a:solidFill>
                  <a:schemeClr val="accent4">
                    <a:lumMod val="75000"/>
                  </a:schemeClr>
                </a:solidFill>
              </a:rPr>
              <a:t>2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16200000" flipH="1">
            <a:off x="4964909" y="178573"/>
            <a:ext cx="1" cy="221457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071934" y="1214422"/>
            <a:ext cx="17145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ru-RU" sz="6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928794" y="5143512"/>
            <a:ext cx="68580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</a:t>
            </a:r>
            <a:endParaRPr lang="ru-RU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214546" y="5500702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4071934" y="1142984"/>
            <a:ext cx="207170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/>
              <a:t>3 8 4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714480" y="1071546"/>
            <a:ext cx="121444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/>
              <a:t>6</a:t>
            </a: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1285852" y="1285860"/>
            <a:ext cx="366713" cy="9524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1643042" y="2000240"/>
            <a:ext cx="1428760" cy="158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785918" y="1857364"/>
            <a:ext cx="171451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/>
              <a:t>1 6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785918" y="2500306"/>
            <a:ext cx="171451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/>
              <a:t>1 6</a:t>
            </a:r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>
            <a:off x="1357290" y="2714620"/>
            <a:ext cx="366713" cy="9524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1714480" y="3429000"/>
            <a:ext cx="2000264" cy="158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Прямоугольник 32"/>
          <p:cNvSpPr/>
          <p:nvPr/>
        </p:nvSpPr>
        <p:spPr>
          <a:xfrm>
            <a:off x="3071802" y="3214686"/>
            <a:ext cx="614271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dirty="0" smtClean="0"/>
              <a:t>8</a:t>
            </a:r>
          </a:p>
        </p:txBody>
      </p:sp>
      <p:sp>
        <p:nvSpPr>
          <p:cNvPr id="35" name="Овал 34"/>
          <p:cNvSpPr/>
          <p:nvPr/>
        </p:nvSpPr>
        <p:spPr>
          <a:xfrm>
            <a:off x="5214942" y="1285860"/>
            <a:ext cx="1071570" cy="857256"/>
          </a:xfrm>
          <a:prstGeom prst="ellipse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2428860" y="5715016"/>
            <a:ext cx="61436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Теперь умножаем четыре на два. Восемь записываем под третьим неполным делимым. Вычитаем. </a:t>
            </a:r>
          </a:p>
        </p:txBody>
      </p:sp>
      <p:sp>
        <p:nvSpPr>
          <p:cNvPr id="25" name="Развернутая стрелка 24"/>
          <p:cNvSpPr/>
          <p:nvPr/>
        </p:nvSpPr>
        <p:spPr>
          <a:xfrm rot="5400000" flipH="1">
            <a:off x="6869252" y="-82698"/>
            <a:ext cx="918089" cy="2797949"/>
          </a:xfrm>
          <a:prstGeom prst="utur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6" name="Умножение 25"/>
          <p:cNvSpPr/>
          <p:nvPr/>
        </p:nvSpPr>
        <p:spPr>
          <a:xfrm>
            <a:off x="8715372" y="1000108"/>
            <a:ext cx="428628" cy="571504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4.infourok.ru/uploads/ex/0cf7/000c7c8e-ba6eb7d3/img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785918" y="357166"/>
            <a:ext cx="207170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dirty="0" smtClean="0"/>
              <a:t>7 6 8</a:t>
            </a:r>
          </a:p>
        </p:txBody>
      </p:sp>
      <p:sp>
        <p:nvSpPr>
          <p:cNvPr id="4" name="Line 8"/>
          <p:cNvSpPr>
            <a:spLocks noChangeShapeType="1"/>
          </p:cNvSpPr>
          <p:nvPr/>
        </p:nvSpPr>
        <p:spPr bwMode="auto">
          <a:xfrm>
            <a:off x="3786182" y="571480"/>
            <a:ext cx="0" cy="1447800"/>
          </a:xfrm>
          <a:prstGeom prst="line">
            <a:avLst/>
          </a:prstGeom>
          <a:noFill/>
          <a:ln w="57150">
            <a:solidFill>
              <a:schemeClr val="tx2">
                <a:lumMod val="60000"/>
                <a:lumOff val="40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071934" y="357166"/>
            <a:ext cx="614271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dirty="0" smtClean="0">
                <a:solidFill>
                  <a:schemeClr val="accent4">
                    <a:lumMod val="75000"/>
                  </a:schemeClr>
                </a:solidFill>
              </a:rPr>
              <a:t>2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16200000" flipH="1">
            <a:off x="4964909" y="178573"/>
            <a:ext cx="1" cy="221457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071934" y="1214422"/>
            <a:ext cx="17145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ru-RU" sz="6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928794" y="5143512"/>
            <a:ext cx="68580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</a:t>
            </a:r>
            <a:endParaRPr lang="ru-RU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214546" y="5500702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4071934" y="1142984"/>
            <a:ext cx="207170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/>
              <a:t>3 8 4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714480" y="1071546"/>
            <a:ext cx="121444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/>
              <a:t>6</a:t>
            </a: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1285852" y="1285860"/>
            <a:ext cx="366713" cy="9524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1643042" y="2000240"/>
            <a:ext cx="1428760" cy="158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785918" y="1857364"/>
            <a:ext cx="171451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/>
              <a:t>1 6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785918" y="2500306"/>
            <a:ext cx="171451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/>
              <a:t>1 6</a:t>
            </a:r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>
            <a:off x="1357290" y="2714620"/>
            <a:ext cx="366713" cy="9524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1714480" y="3429000"/>
            <a:ext cx="2000264" cy="158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Прямоугольник 32"/>
          <p:cNvSpPr/>
          <p:nvPr/>
        </p:nvSpPr>
        <p:spPr>
          <a:xfrm>
            <a:off x="3071802" y="3214686"/>
            <a:ext cx="614271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dirty="0" smtClean="0"/>
              <a:t>8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2071670" y="6143644"/>
            <a:ext cx="68580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Получился нуль. Его мы записываем, так как разделили всё число.</a:t>
            </a:r>
          </a:p>
        </p:txBody>
      </p:sp>
      <p:cxnSp>
        <p:nvCxnSpPr>
          <p:cNvPr id="30" name="Прямая соединительная линия 29"/>
          <p:cNvCxnSpPr/>
          <p:nvPr/>
        </p:nvCxnSpPr>
        <p:spPr>
          <a:xfrm>
            <a:off x="2643174" y="4143380"/>
            <a:ext cx="366713" cy="9524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Прямоугольник 30"/>
          <p:cNvSpPr/>
          <p:nvPr/>
        </p:nvSpPr>
        <p:spPr>
          <a:xfrm>
            <a:off x="3143240" y="3929066"/>
            <a:ext cx="614271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dirty="0" smtClean="0"/>
              <a:t>8</a:t>
            </a:r>
          </a:p>
        </p:txBody>
      </p:sp>
      <p:cxnSp>
        <p:nvCxnSpPr>
          <p:cNvPr id="32" name="Прямая соединительная линия 31"/>
          <p:cNvCxnSpPr/>
          <p:nvPr/>
        </p:nvCxnSpPr>
        <p:spPr>
          <a:xfrm>
            <a:off x="3071802" y="4857760"/>
            <a:ext cx="714380" cy="158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Прямоугольник 36"/>
          <p:cNvSpPr/>
          <p:nvPr/>
        </p:nvSpPr>
        <p:spPr>
          <a:xfrm>
            <a:off x="3143240" y="4643446"/>
            <a:ext cx="614271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dirty="0" smtClean="0"/>
              <a:t>0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4.infourok.ru/uploads/ex/0cf7/000c7c8e-ba6eb7d3/img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571604" y="1142984"/>
            <a:ext cx="571504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>
                <a:solidFill>
                  <a:schemeClr val="tx2">
                    <a:lumMod val="75000"/>
                  </a:schemeClr>
                </a:solidFill>
              </a:rPr>
              <a:t>768: 2 = 384</a:t>
            </a:r>
            <a:endParaRPr lang="ru-RU" sz="6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14480" y="2285992"/>
            <a:ext cx="5715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chemeClr val="tx2">
                    <a:lumMod val="75000"/>
                  </a:schemeClr>
                </a:solidFill>
              </a:rPr>
              <a:t>Проверка: </a:t>
            </a:r>
            <a:endParaRPr lang="ru-RU" sz="2800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86116" y="3214686"/>
            <a:ext cx="300039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>
                <a:solidFill>
                  <a:schemeClr val="tx2">
                    <a:lumMod val="75000"/>
                  </a:schemeClr>
                </a:solidFill>
              </a:rPr>
              <a:t>   384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643306" y="3500438"/>
            <a:ext cx="5715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ru-RU" sz="5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72000" y="3857628"/>
            <a:ext cx="71438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>
                <a:solidFill>
                  <a:schemeClr val="tx2">
                    <a:lumMod val="75000"/>
                  </a:schemeClr>
                </a:solidFill>
              </a:rPr>
              <a:t>2</a:t>
            </a: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3786182" y="4857760"/>
            <a:ext cx="1357324" cy="2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2000232" y="5786454"/>
            <a:ext cx="692948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Ответ:384.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А верно ли мы выполнили деление? Проверить это можно умножением.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4.infourok.ru/uploads/ex/0cf7/000c7c8e-ba6eb7d3/img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571604" y="1142984"/>
            <a:ext cx="571504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>
                <a:solidFill>
                  <a:schemeClr val="tx2">
                    <a:lumMod val="75000"/>
                  </a:schemeClr>
                </a:solidFill>
              </a:rPr>
              <a:t>768: 2 = 384</a:t>
            </a:r>
            <a:endParaRPr lang="ru-RU" sz="6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85852" y="2928934"/>
            <a:ext cx="5715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chemeClr val="tx2">
                    <a:lumMod val="75000"/>
                  </a:schemeClr>
                </a:solidFill>
              </a:rPr>
              <a:t>Проверка: </a:t>
            </a:r>
            <a:endParaRPr lang="ru-RU" sz="2800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86116" y="3214686"/>
            <a:ext cx="300039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>
                <a:solidFill>
                  <a:schemeClr val="tx2">
                    <a:lumMod val="75000"/>
                  </a:schemeClr>
                </a:solidFill>
              </a:rPr>
              <a:t>   384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643306" y="3500438"/>
            <a:ext cx="5715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ru-RU" sz="5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72000" y="3857628"/>
            <a:ext cx="71438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>
                <a:solidFill>
                  <a:schemeClr val="tx2">
                    <a:lumMod val="75000"/>
                  </a:schemeClr>
                </a:solidFill>
              </a:rPr>
              <a:t>2</a:t>
            </a: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3786182" y="4857760"/>
            <a:ext cx="1357324" cy="2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2000232" y="5786454"/>
            <a:ext cx="69294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Все верно!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786182" y="4714884"/>
            <a:ext cx="300039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>
                <a:solidFill>
                  <a:schemeClr val="tx2">
                    <a:lumMod val="75000"/>
                  </a:schemeClr>
                </a:solidFill>
              </a:rPr>
              <a:t>768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4.infourok.ru/uploads/ex/0cf7/000c7c8e-ba6eb7d3/img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928794" y="5000636"/>
            <a:ext cx="68580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</a:t>
            </a:r>
            <a:endParaRPr lang="ru-RU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00100" y="357166"/>
            <a:ext cx="650085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tx2"/>
                </a:solidFill>
              </a:rPr>
              <a:t>Д/</a:t>
            </a:r>
            <a:r>
              <a:rPr lang="ru-RU" sz="3200" b="1" dirty="0" err="1" smtClean="0">
                <a:solidFill>
                  <a:schemeClr val="tx2"/>
                </a:solidFill>
              </a:rPr>
              <a:t>з</a:t>
            </a:r>
            <a:r>
              <a:rPr lang="ru-RU" sz="3200" b="1" dirty="0" smtClean="0">
                <a:solidFill>
                  <a:schemeClr val="tx2"/>
                </a:solidFill>
              </a:rPr>
              <a:t>:  карточки на «</a:t>
            </a:r>
            <a:r>
              <a:rPr lang="ru-RU" sz="3200" b="1" dirty="0" err="1" smtClean="0">
                <a:solidFill>
                  <a:schemeClr val="tx2"/>
                </a:solidFill>
              </a:rPr>
              <a:t>учи.ру</a:t>
            </a:r>
            <a:r>
              <a:rPr lang="ru-RU" sz="3200" b="1" dirty="0" smtClean="0">
                <a:solidFill>
                  <a:schemeClr val="tx2"/>
                </a:solidFill>
              </a:rPr>
              <a:t>»</a:t>
            </a:r>
            <a:endParaRPr lang="en-US" sz="3200" b="1" dirty="0" smtClean="0">
              <a:solidFill>
                <a:schemeClr val="tx2"/>
              </a:solidFill>
            </a:endParaRPr>
          </a:p>
          <a:p>
            <a:endParaRPr lang="ru-RU" sz="3200" b="1" dirty="0" smtClean="0">
              <a:solidFill>
                <a:schemeClr val="tx2"/>
              </a:solidFill>
            </a:endParaRPr>
          </a:p>
          <a:p>
            <a:r>
              <a:rPr lang="ru-RU" sz="3200" b="1" dirty="0" smtClean="0">
                <a:solidFill>
                  <a:schemeClr val="tx2"/>
                </a:solidFill>
              </a:rPr>
              <a:t>или</a:t>
            </a:r>
            <a:endParaRPr lang="ru-RU" sz="3200" b="1" dirty="0" smtClean="0">
              <a:solidFill>
                <a:schemeClr val="tx2"/>
              </a:solidFill>
            </a:endParaRPr>
          </a:p>
          <a:p>
            <a:endParaRPr lang="ru-RU" sz="3200" b="1" dirty="0" smtClean="0">
              <a:solidFill>
                <a:schemeClr val="tx2"/>
              </a:solidFill>
            </a:endParaRPr>
          </a:p>
          <a:p>
            <a:r>
              <a:rPr lang="ru-RU" sz="3200" b="1" dirty="0" smtClean="0">
                <a:solidFill>
                  <a:schemeClr val="tx2"/>
                </a:solidFill>
              </a:rPr>
              <a:t>Р.Т с.46 № 153 верхние 3 примера</a:t>
            </a:r>
            <a:endParaRPr lang="ru-RU" sz="3200" b="1" dirty="0">
              <a:solidFill>
                <a:schemeClr val="tx2"/>
              </a:solidFill>
            </a:endParaRPr>
          </a:p>
        </p:txBody>
      </p:sp>
      <p:pic>
        <p:nvPicPr>
          <p:cNvPr id="13314" name="Picture 2" descr="https://sun9-14.userapi.com/c841220/v841220473/5c051/IdYGNMrmgF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0232" y="116632"/>
            <a:ext cx="2195736" cy="21957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4.infourok.ru/uploads/ex/0cf7/000c7c8e-ba6eb7d3/img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428860" y="357166"/>
            <a:ext cx="142876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dirty="0" smtClean="0"/>
              <a:t>4 2</a:t>
            </a:r>
          </a:p>
        </p:txBody>
      </p:sp>
      <p:sp>
        <p:nvSpPr>
          <p:cNvPr id="4" name="Line 8"/>
          <p:cNvSpPr>
            <a:spLocks noChangeShapeType="1"/>
          </p:cNvSpPr>
          <p:nvPr/>
        </p:nvSpPr>
        <p:spPr bwMode="auto">
          <a:xfrm>
            <a:off x="3786182" y="571480"/>
            <a:ext cx="0" cy="1447800"/>
          </a:xfrm>
          <a:prstGeom prst="line">
            <a:avLst/>
          </a:prstGeom>
          <a:noFill/>
          <a:ln w="57150">
            <a:solidFill>
              <a:schemeClr val="tx2">
                <a:lumMod val="60000"/>
                <a:lumOff val="40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071934" y="357166"/>
            <a:ext cx="614271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dirty="0" smtClean="0">
                <a:solidFill>
                  <a:schemeClr val="accent4">
                    <a:lumMod val="75000"/>
                  </a:schemeClr>
                </a:solidFill>
              </a:rPr>
              <a:t>2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16200000" flipH="1">
            <a:off x="4964909" y="178573"/>
            <a:ext cx="1" cy="221457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071934" y="1214422"/>
            <a:ext cx="17145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ru-RU" sz="6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214546" y="5572140"/>
            <a:ext cx="671514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</a:rPr>
              <a:t>Деление столбиком</a:t>
            </a:r>
            <a:r>
              <a:rPr lang="ru-RU" sz="2000" i="1" dirty="0" smtClean="0">
                <a:solidFill>
                  <a:schemeClr val="tx2">
                    <a:lumMod val="75000"/>
                  </a:schemeClr>
                </a:solidFill>
              </a:rPr>
              <a:t> мы </a:t>
            </a:r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</a:rPr>
              <a:t>начинаем</a:t>
            </a:r>
            <a:r>
              <a:rPr lang="ru-RU" sz="2000" i="1" dirty="0" smtClean="0">
                <a:solidFill>
                  <a:schemeClr val="tx2">
                    <a:lumMod val="75000"/>
                  </a:schemeClr>
                </a:solidFill>
              </a:rPr>
              <a:t>  </a:t>
            </a:r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</a:rPr>
              <a:t>с наибольшего разряда делимого</a:t>
            </a:r>
            <a:r>
              <a:rPr lang="ru-RU" sz="2000" i="1" dirty="0" smtClean="0">
                <a:solidFill>
                  <a:schemeClr val="tx2">
                    <a:lumMod val="75000"/>
                  </a:schemeClr>
                </a:solidFill>
              </a:rPr>
              <a:t> . В нашем числе это десятки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ru-R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Развернутая стрелка 8"/>
          <p:cNvSpPr/>
          <p:nvPr/>
        </p:nvSpPr>
        <p:spPr>
          <a:xfrm>
            <a:off x="2571736" y="0"/>
            <a:ext cx="1928826" cy="571480"/>
          </a:xfrm>
          <a:prstGeom prst="uturnArrow">
            <a:avLst>
              <a:gd name="adj1" fmla="val 29025"/>
              <a:gd name="adj2" fmla="val 25000"/>
              <a:gd name="adj3" fmla="val 25000"/>
              <a:gd name="adj4" fmla="val 43750"/>
              <a:gd name="adj5" fmla="val 75000"/>
            </a:avLst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3929058" y="1428736"/>
            <a:ext cx="928694" cy="85725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4.infourok.ru/uploads/ex/0cf7/000c7c8e-ba6eb7d3/img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00853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428860" y="357166"/>
            <a:ext cx="142876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dirty="0" smtClean="0"/>
              <a:t>4 2</a:t>
            </a:r>
          </a:p>
        </p:txBody>
      </p:sp>
      <p:sp>
        <p:nvSpPr>
          <p:cNvPr id="4" name="Line 8"/>
          <p:cNvSpPr>
            <a:spLocks noChangeShapeType="1"/>
          </p:cNvSpPr>
          <p:nvPr/>
        </p:nvSpPr>
        <p:spPr bwMode="auto">
          <a:xfrm>
            <a:off x="3786182" y="571480"/>
            <a:ext cx="0" cy="1447800"/>
          </a:xfrm>
          <a:prstGeom prst="line">
            <a:avLst/>
          </a:prstGeom>
          <a:noFill/>
          <a:ln w="57150">
            <a:solidFill>
              <a:schemeClr val="tx2">
                <a:lumMod val="60000"/>
                <a:lumOff val="40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071934" y="357166"/>
            <a:ext cx="614271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dirty="0" smtClean="0">
                <a:solidFill>
                  <a:schemeClr val="accent4">
                    <a:lumMod val="75000"/>
                  </a:schemeClr>
                </a:solidFill>
              </a:rPr>
              <a:t>2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16200000" flipH="1">
            <a:off x="4964909" y="178573"/>
            <a:ext cx="1" cy="221457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071934" y="1214422"/>
            <a:ext cx="17145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ru-RU" sz="6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428860" y="6072206"/>
            <a:ext cx="67151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</a:rPr>
              <a:t>Проверим, </a:t>
            </a:r>
            <a:r>
              <a:rPr lang="ru-RU" sz="2000" i="1" dirty="0" smtClean="0">
                <a:solidFill>
                  <a:schemeClr val="tx2">
                    <a:lumMod val="75000"/>
                  </a:schemeClr>
                </a:solidFill>
              </a:rPr>
              <a:t>правильно ли мы разделили</a:t>
            </a:r>
            <a:r>
              <a:rPr lang="ru-RU" sz="2400" i="1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</p:txBody>
      </p:sp>
      <p:sp>
        <p:nvSpPr>
          <p:cNvPr id="9" name="Развернутая стрелка 8"/>
          <p:cNvSpPr/>
          <p:nvPr/>
        </p:nvSpPr>
        <p:spPr>
          <a:xfrm>
            <a:off x="2571736" y="0"/>
            <a:ext cx="1928826" cy="571480"/>
          </a:xfrm>
          <a:prstGeom prst="uturnArrow">
            <a:avLst>
              <a:gd name="adj1" fmla="val 29025"/>
              <a:gd name="adj2" fmla="val 25000"/>
              <a:gd name="adj3" fmla="val 25000"/>
              <a:gd name="adj4" fmla="val 43750"/>
              <a:gd name="adj5" fmla="val 75000"/>
            </a:avLst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3929058" y="1285860"/>
            <a:ext cx="928694" cy="92869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3857620" y="1214422"/>
            <a:ext cx="17145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chemeClr val="accent2">
                    <a:lumMod val="75000"/>
                  </a:schemeClr>
                </a:solidFill>
              </a:rPr>
              <a:t> 2</a:t>
            </a:r>
            <a:endParaRPr lang="ru-RU" sz="60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4.infourok.ru/uploads/ex/0cf7/000c7c8e-ba6eb7d3/img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428860" y="357166"/>
            <a:ext cx="142876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dirty="0" smtClean="0"/>
              <a:t>4 2</a:t>
            </a:r>
          </a:p>
        </p:txBody>
      </p:sp>
      <p:sp>
        <p:nvSpPr>
          <p:cNvPr id="4" name="Line 8"/>
          <p:cNvSpPr>
            <a:spLocks noChangeShapeType="1"/>
          </p:cNvSpPr>
          <p:nvPr/>
        </p:nvSpPr>
        <p:spPr bwMode="auto">
          <a:xfrm>
            <a:off x="3786182" y="571480"/>
            <a:ext cx="0" cy="1447800"/>
          </a:xfrm>
          <a:prstGeom prst="line">
            <a:avLst/>
          </a:prstGeom>
          <a:noFill/>
          <a:ln w="57150">
            <a:solidFill>
              <a:schemeClr val="tx2">
                <a:lumMod val="60000"/>
                <a:lumOff val="40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071934" y="357166"/>
            <a:ext cx="614271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dirty="0" smtClean="0">
                <a:solidFill>
                  <a:schemeClr val="accent4">
                    <a:lumMod val="75000"/>
                  </a:schemeClr>
                </a:solidFill>
              </a:rPr>
              <a:t>2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16200000" flipH="1">
            <a:off x="4964909" y="178573"/>
            <a:ext cx="1" cy="221457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857620" y="1214422"/>
            <a:ext cx="17145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chemeClr val="accent2">
                    <a:lumMod val="75000"/>
                  </a:schemeClr>
                </a:solidFill>
              </a:rPr>
              <a:t> 2</a:t>
            </a:r>
            <a:endParaRPr lang="ru-RU" sz="6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0" name="Развернутая стрелка 9"/>
          <p:cNvSpPr/>
          <p:nvPr/>
        </p:nvSpPr>
        <p:spPr>
          <a:xfrm rot="5400000" flipH="1">
            <a:off x="5411391" y="17840"/>
            <a:ext cx="1000132" cy="2393163"/>
          </a:xfrm>
          <a:prstGeom prst="uturnArrow">
            <a:avLst>
              <a:gd name="adj1" fmla="val 29025"/>
              <a:gd name="adj2" fmla="val 25000"/>
              <a:gd name="adj3" fmla="val 25000"/>
              <a:gd name="adj4" fmla="val 44756"/>
              <a:gd name="adj5" fmla="val 75000"/>
            </a:avLst>
          </a:prstGeom>
          <a:solidFill>
            <a:schemeClr val="accent6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Умножение 10"/>
          <p:cNvSpPr/>
          <p:nvPr/>
        </p:nvSpPr>
        <p:spPr>
          <a:xfrm>
            <a:off x="7286644" y="1000108"/>
            <a:ext cx="428628" cy="571504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2428860" y="500042"/>
            <a:ext cx="571504" cy="150019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2571736" y="5643578"/>
            <a:ext cx="635798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>
                <a:solidFill>
                  <a:schemeClr val="tx2">
                    <a:lumMod val="75000"/>
                  </a:schemeClr>
                </a:solidFill>
              </a:rPr>
              <a:t>Умножаю 2 на2 . Получается 4. Всё верно. Результат умножения записываю под десятками делимого</a:t>
            </a:r>
            <a:r>
              <a:rPr lang="ru-RU" sz="2000" dirty="0" smtClean="0"/>
              <a:t>.</a:t>
            </a:r>
            <a:endParaRPr lang="ru-RU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4.infourok.ru/uploads/ex/0cf7/000c7c8e-ba6eb7d3/img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428860" y="357166"/>
            <a:ext cx="142876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dirty="0" smtClean="0"/>
              <a:t>4 2</a:t>
            </a:r>
          </a:p>
        </p:txBody>
      </p:sp>
      <p:sp>
        <p:nvSpPr>
          <p:cNvPr id="4" name="Line 8"/>
          <p:cNvSpPr>
            <a:spLocks noChangeShapeType="1"/>
          </p:cNvSpPr>
          <p:nvPr/>
        </p:nvSpPr>
        <p:spPr bwMode="auto">
          <a:xfrm>
            <a:off x="3786182" y="571480"/>
            <a:ext cx="0" cy="1447800"/>
          </a:xfrm>
          <a:prstGeom prst="line">
            <a:avLst/>
          </a:prstGeom>
          <a:noFill/>
          <a:ln w="57150">
            <a:solidFill>
              <a:schemeClr val="tx2">
                <a:lumMod val="60000"/>
                <a:lumOff val="40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071934" y="357166"/>
            <a:ext cx="614271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dirty="0" smtClean="0">
                <a:solidFill>
                  <a:schemeClr val="accent4">
                    <a:lumMod val="75000"/>
                  </a:schemeClr>
                </a:solidFill>
              </a:rPr>
              <a:t>2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16200000" flipH="1">
            <a:off x="4964909" y="178573"/>
            <a:ext cx="1" cy="221457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857620" y="1214422"/>
            <a:ext cx="17145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chemeClr val="accent2">
                    <a:lumMod val="75000"/>
                  </a:schemeClr>
                </a:solidFill>
              </a:rPr>
              <a:t> 4</a:t>
            </a:r>
            <a:endParaRPr lang="ru-RU" sz="6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2000232" y="1285860"/>
            <a:ext cx="366713" cy="9524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2500298" y="1071546"/>
            <a:ext cx="142876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dirty="0" smtClean="0"/>
              <a:t>4</a:t>
            </a: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2357422" y="2071678"/>
            <a:ext cx="785818" cy="158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Прямоугольник 24"/>
          <p:cNvSpPr/>
          <p:nvPr/>
        </p:nvSpPr>
        <p:spPr>
          <a:xfrm>
            <a:off x="2285984" y="5357826"/>
            <a:ext cx="664373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 smtClean="0">
                <a:solidFill>
                  <a:schemeClr val="tx2">
                    <a:lumMod val="75000"/>
                  </a:schemeClr>
                </a:solidFill>
              </a:rPr>
              <a:t>А теперь подчёркиваю и вычитаю из верхней 4 нижнюю. Получается нуль.</a:t>
            </a:r>
          </a:p>
          <a:p>
            <a:r>
              <a:rPr lang="ru-RU" sz="2000" i="1" dirty="0" smtClean="0">
                <a:solidFill>
                  <a:schemeClr val="tx2">
                    <a:lumMod val="75000"/>
                  </a:schemeClr>
                </a:solidFill>
              </a:rPr>
              <a:t>Но не спешите его записывать. Пока деление не закончим, нули писать не надо.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4.infourok.ru/uploads/ex/0cf7/000c7c8e-ba6eb7d3/img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428860" y="357166"/>
            <a:ext cx="142876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dirty="0" smtClean="0"/>
              <a:t>4  2 </a:t>
            </a:r>
          </a:p>
        </p:txBody>
      </p:sp>
      <p:sp>
        <p:nvSpPr>
          <p:cNvPr id="4" name="Line 8"/>
          <p:cNvSpPr>
            <a:spLocks noChangeShapeType="1"/>
          </p:cNvSpPr>
          <p:nvPr/>
        </p:nvSpPr>
        <p:spPr bwMode="auto">
          <a:xfrm>
            <a:off x="3786182" y="571480"/>
            <a:ext cx="0" cy="1447800"/>
          </a:xfrm>
          <a:prstGeom prst="line">
            <a:avLst/>
          </a:prstGeom>
          <a:noFill/>
          <a:ln w="57150">
            <a:solidFill>
              <a:schemeClr val="tx2">
                <a:lumMod val="60000"/>
                <a:lumOff val="40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071934" y="357166"/>
            <a:ext cx="614271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dirty="0" smtClean="0">
                <a:solidFill>
                  <a:schemeClr val="accent4">
                    <a:lumMod val="75000"/>
                  </a:schemeClr>
                </a:solidFill>
              </a:rPr>
              <a:t>2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16200000" flipH="1">
            <a:off x="4964909" y="178573"/>
            <a:ext cx="1" cy="221457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857620" y="1214422"/>
            <a:ext cx="17145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chemeClr val="accent2">
                    <a:lumMod val="75000"/>
                  </a:schemeClr>
                </a:solidFill>
              </a:rPr>
              <a:t> 2 </a:t>
            </a:r>
            <a:endParaRPr lang="ru-RU" sz="6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2000232" y="1285860"/>
            <a:ext cx="366713" cy="9524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2500298" y="1071546"/>
            <a:ext cx="142876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dirty="0" smtClean="0"/>
              <a:t>4</a:t>
            </a: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2357422" y="2000240"/>
            <a:ext cx="1214446" cy="158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rot="5400000">
            <a:off x="3144034" y="1642256"/>
            <a:ext cx="571504" cy="1588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2571736" y="5143512"/>
            <a:ext cx="614366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 smtClean="0">
                <a:solidFill>
                  <a:schemeClr val="tx2">
                    <a:lumMod val="75000"/>
                  </a:schemeClr>
                </a:solidFill>
              </a:rPr>
              <a:t>Десятки разделили, теперь будем делить единицы . Для этого перенесём 2 единицы из делимого под черту,  строго под цифрой единиц в делимом. 2 единицы делим на 2 </a:t>
            </a:r>
            <a:r>
              <a:rPr lang="ru-RU" sz="2000" i="1" dirty="0" smtClean="0"/>
              <a:t>.</a:t>
            </a:r>
            <a:endParaRPr lang="ru-RU" sz="2000" i="1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3071802" y="1857364"/>
            <a:ext cx="614271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dirty="0" smtClean="0"/>
              <a:t>2</a:t>
            </a:r>
          </a:p>
        </p:txBody>
      </p:sp>
      <p:sp>
        <p:nvSpPr>
          <p:cNvPr id="20" name="Овал 19"/>
          <p:cNvSpPr/>
          <p:nvPr/>
        </p:nvSpPr>
        <p:spPr>
          <a:xfrm>
            <a:off x="2928926" y="2071678"/>
            <a:ext cx="928694" cy="85725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3857620" y="500042"/>
            <a:ext cx="928694" cy="85725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4500562" y="1357298"/>
            <a:ext cx="928694" cy="85725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4.infourok.ru/uploads/ex/0cf7/000c7c8e-ba6eb7d3/img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428860" y="357166"/>
            <a:ext cx="142876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dirty="0" smtClean="0"/>
              <a:t>4  2</a:t>
            </a:r>
          </a:p>
        </p:txBody>
      </p:sp>
      <p:sp>
        <p:nvSpPr>
          <p:cNvPr id="4" name="Line 8"/>
          <p:cNvSpPr>
            <a:spLocks noChangeShapeType="1"/>
          </p:cNvSpPr>
          <p:nvPr/>
        </p:nvSpPr>
        <p:spPr bwMode="auto">
          <a:xfrm>
            <a:off x="3786182" y="571480"/>
            <a:ext cx="0" cy="1447800"/>
          </a:xfrm>
          <a:prstGeom prst="line">
            <a:avLst/>
          </a:prstGeom>
          <a:noFill/>
          <a:ln w="57150">
            <a:solidFill>
              <a:schemeClr val="tx2">
                <a:lumMod val="60000"/>
                <a:lumOff val="40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071934" y="357166"/>
            <a:ext cx="614271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dirty="0" smtClean="0">
                <a:solidFill>
                  <a:schemeClr val="accent4">
                    <a:lumMod val="75000"/>
                  </a:schemeClr>
                </a:solidFill>
              </a:rPr>
              <a:t>2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16200000" flipH="1">
            <a:off x="4964909" y="178573"/>
            <a:ext cx="1" cy="221457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857620" y="1214422"/>
            <a:ext cx="17145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chemeClr val="accent2">
                    <a:lumMod val="75000"/>
                  </a:schemeClr>
                </a:solidFill>
              </a:rPr>
              <a:t> 2  1</a:t>
            </a:r>
            <a:endParaRPr lang="ru-RU" sz="6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2000232" y="1285860"/>
            <a:ext cx="366713" cy="9524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2500298" y="1071546"/>
            <a:ext cx="142876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dirty="0" smtClean="0"/>
              <a:t>4</a:t>
            </a: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2357422" y="2000240"/>
            <a:ext cx="1214446" cy="158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Прямоугольник 17"/>
          <p:cNvSpPr/>
          <p:nvPr/>
        </p:nvSpPr>
        <p:spPr>
          <a:xfrm>
            <a:off x="3071802" y="1857364"/>
            <a:ext cx="614271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dirty="0" smtClean="0"/>
              <a:t>2</a:t>
            </a:r>
          </a:p>
        </p:txBody>
      </p:sp>
      <p:sp>
        <p:nvSpPr>
          <p:cNvPr id="17" name="Развернутая стрелка 16"/>
          <p:cNvSpPr/>
          <p:nvPr/>
        </p:nvSpPr>
        <p:spPr>
          <a:xfrm rot="5400000" flipH="1">
            <a:off x="6470409" y="-114640"/>
            <a:ext cx="918089" cy="2797949"/>
          </a:xfrm>
          <a:prstGeom prst="utur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4572000" y="1357298"/>
            <a:ext cx="785818" cy="78581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Умножение 24"/>
          <p:cNvSpPr/>
          <p:nvPr/>
        </p:nvSpPr>
        <p:spPr>
          <a:xfrm>
            <a:off x="8501090" y="1000108"/>
            <a:ext cx="428628" cy="571504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2571736" y="5643578"/>
            <a:ext cx="635798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solidFill>
                  <a:schemeClr val="tx2">
                    <a:lumMod val="75000"/>
                  </a:schemeClr>
                </a:solidFill>
              </a:rPr>
              <a:t>Проверим верно ли мы выполнили деление.. Умножаю 1 на2 . Получается 2. Всё верно. Результат умножения записываю под единицами</a:t>
            </a:r>
            <a:r>
              <a:rPr lang="ru-RU" dirty="0" smtClean="0"/>
              <a:t>.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А теперь 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</a:rPr>
              <a:t>подчёркиваю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и вычитаю из верхней 2 нижнюю.</a:t>
            </a:r>
          </a:p>
          <a:p>
            <a:endParaRPr lang="ru-RU" dirty="0"/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>
            <a:off x="2643174" y="2714620"/>
            <a:ext cx="366713" cy="9524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Прямоугольник 27"/>
          <p:cNvSpPr/>
          <p:nvPr/>
        </p:nvSpPr>
        <p:spPr>
          <a:xfrm>
            <a:off x="3071802" y="2571744"/>
            <a:ext cx="614271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dirty="0" smtClean="0"/>
              <a:t>2</a:t>
            </a:r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>
            <a:off x="2643174" y="3429000"/>
            <a:ext cx="1214446" cy="158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4.infourok.ru/uploads/ex/0cf7/000c7c8e-ba6eb7d3/img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428860" y="357166"/>
            <a:ext cx="142876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dirty="0" smtClean="0"/>
              <a:t>4 2</a:t>
            </a:r>
          </a:p>
        </p:txBody>
      </p:sp>
      <p:sp>
        <p:nvSpPr>
          <p:cNvPr id="4" name="Line 8"/>
          <p:cNvSpPr>
            <a:spLocks noChangeShapeType="1"/>
          </p:cNvSpPr>
          <p:nvPr/>
        </p:nvSpPr>
        <p:spPr bwMode="auto">
          <a:xfrm>
            <a:off x="3786182" y="571480"/>
            <a:ext cx="0" cy="1447800"/>
          </a:xfrm>
          <a:prstGeom prst="line">
            <a:avLst/>
          </a:prstGeom>
          <a:noFill/>
          <a:ln w="57150">
            <a:solidFill>
              <a:schemeClr val="tx2">
                <a:lumMod val="60000"/>
                <a:lumOff val="40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071934" y="357166"/>
            <a:ext cx="614271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dirty="0" smtClean="0">
                <a:solidFill>
                  <a:schemeClr val="accent4">
                    <a:lumMod val="75000"/>
                  </a:schemeClr>
                </a:solidFill>
              </a:rPr>
              <a:t>2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16200000" flipH="1">
            <a:off x="4964909" y="178573"/>
            <a:ext cx="1" cy="221457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857620" y="1214422"/>
            <a:ext cx="17145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chemeClr val="accent2">
                    <a:lumMod val="75000"/>
                  </a:schemeClr>
                </a:solidFill>
              </a:rPr>
              <a:t> 2 1</a:t>
            </a:r>
            <a:endParaRPr lang="ru-RU" sz="6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2000232" y="1285860"/>
            <a:ext cx="366713" cy="9524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2500298" y="1071546"/>
            <a:ext cx="142876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dirty="0" smtClean="0"/>
              <a:t>4</a:t>
            </a: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2357422" y="2000240"/>
            <a:ext cx="1214446" cy="158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Прямоугольник 17"/>
          <p:cNvSpPr/>
          <p:nvPr/>
        </p:nvSpPr>
        <p:spPr>
          <a:xfrm>
            <a:off x="3071802" y="1857364"/>
            <a:ext cx="614271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dirty="0" smtClean="0"/>
              <a:t>2</a:t>
            </a:r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>
            <a:off x="2643174" y="2714620"/>
            <a:ext cx="366713" cy="9524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Прямоугольник 27"/>
          <p:cNvSpPr/>
          <p:nvPr/>
        </p:nvSpPr>
        <p:spPr>
          <a:xfrm>
            <a:off x="3071802" y="2571744"/>
            <a:ext cx="614271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dirty="0" smtClean="0"/>
              <a:t>2</a:t>
            </a:r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>
            <a:off x="2643174" y="3429000"/>
            <a:ext cx="1214446" cy="158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Прямоугольник 29"/>
          <p:cNvSpPr/>
          <p:nvPr/>
        </p:nvSpPr>
        <p:spPr>
          <a:xfrm>
            <a:off x="2643174" y="5643578"/>
            <a:ext cx="592932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>
                <a:solidFill>
                  <a:schemeClr val="tx2">
                    <a:lumMod val="75000"/>
                  </a:schemeClr>
                </a:solidFill>
              </a:rPr>
              <a:t>Получается нуль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r>
              <a:rPr lang="ru-RU" sz="2400" i="1" dirty="0" smtClean="0">
                <a:solidFill>
                  <a:schemeClr val="tx2">
                    <a:lumMod val="75000"/>
                  </a:schemeClr>
                </a:solidFill>
              </a:rPr>
              <a:t>Так как мы  закончили деление числа 42, его нужно написать под чертой. Ответ: 21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3071802" y="3286124"/>
            <a:ext cx="614271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dirty="0" smtClean="0"/>
              <a:t>0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621</Words>
  <Application>Microsoft Office PowerPoint</Application>
  <PresentationFormat>Экран (4:3)</PresentationFormat>
  <Paragraphs>187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Aлександр Ковалев</dc:creator>
  <cp:lastModifiedBy>Пользователь Windows</cp:lastModifiedBy>
  <cp:revision>20</cp:revision>
  <dcterms:created xsi:type="dcterms:W3CDTF">2020-04-18T07:15:02Z</dcterms:created>
  <dcterms:modified xsi:type="dcterms:W3CDTF">2020-09-12T17:14:59Z</dcterms:modified>
</cp:coreProperties>
</file>