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27" r:id="rId3"/>
    <p:sldId id="257" r:id="rId4"/>
    <p:sldId id="317" r:id="rId5"/>
    <p:sldId id="318" r:id="rId6"/>
    <p:sldId id="319" r:id="rId7"/>
    <p:sldId id="320" r:id="rId8"/>
    <p:sldId id="321" r:id="rId9"/>
    <p:sldId id="322" r:id="rId10"/>
    <p:sldId id="323" r:id="rId11"/>
    <p:sldId id="258" r:id="rId12"/>
    <p:sldId id="324" r:id="rId13"/>
    <p:sldId id="325" r:id="rId14"/>
    <p:sldId id="326" r:id="rId15"/>
    <p:sldId id="298" r:id="rId16"/>
    <p:sldId id="316" r:id="rId17"/>
    <p:sldId id="27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4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st2.depositphotos.com/3580719/10701/v/950/depositphotos_107018896-stock-illustration-seamless-background-with-formulas-a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2530" name="Picture 2" descr="https://st2.depositphotos.com/3580719/9679/v/950/depositphotos_96793008-stock-illustration-seamless-background-with-formulas-an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https://alunoon.com/preschool/atividades/Outros/marcosea/1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42910" y="2000240"/>
            <a:ext cx="771530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Тема урока:</a:t>
            </a:r>
          </a:p>
          <a:p>
            <a:pPr algn="ctr"/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 «Деление на однозначное число»</a:t>
            </a:r>
          </a:p>
          <a:p>
            <a:pPr algn="ctr"/>
            <a:endParaRPr lang="ru-RU" sz="32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28 апреля</a:t>
            </a:r>
            <a:endParaRPr lang="ru-RU" sz="32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cf7/000c7c8e-ba6eb7d3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2500298" y="0"/>
            <a:ext cx="3429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Задача.</a:t>
            </a:r>
            <a:endParaRPr lang="ru-RU" sz="2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3071802" y="1285860"/>
            <a:ext cx="5072098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28596" y="2857496"/>
            <a:ext cx="85725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arenR"/>
            </a:pP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>51:3= 17 </a:t>
            </a:r>
            <a:r>
              <a:rPr lang="ru-RU" sz="3600" i="1" dirty="0" smtClean="0">
                <a:solidFill>
                  <a:schemeClr val="accent5">
                    <a:lumMod val="75000"/>
                  </a:schemeClr>
                </a:solidFill>
              </a:rPr>
              <a:t>(м) – отрезал электрик</a:t>
            </a:r>
          </a:p>
          <a:p>
            <a:pPr marL="742950" indent="-742950">
              <a:buAutoNum type="arabicParenR"/>
            </a:pP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>51-17= 34 </a:t>
            </a:r>
            <a:r>
              <a:rPr lang="ru-RU" sz="3600" i="1" dirty="0" smtClean="0">
                <a:solidFill>
                  <a:schemeClr val="accent5">
                    <a:lumMod val="75000"/>
                  </a:schemeClr>
                </a:solidFill>
              </a:rPr>
              <a:t>(м)</a:t>
            </a: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> – </a:t>
            </a:r>
            <a:r>
              <a:rPr lang="ru-RU" sz="3600" i="1" dirty="0" smtClean="0">
                <a:solidFill>
                  <a:schemeClr val="accent5">
                    <a:lumMod val="75000"/>
                  </a:schemeClr>
                </a:solidFill>
              </a:rPr>
              <a:t>оставшийся провод</a:t>
            </a:r>
          </a:p>
          <a:p>
            <a:pPr marL="742950" indent="-742950">
              <a:buAutoNum type="arabicParenR"/>
            </a:pP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>34-8=26 </a:t>
            </a:r>
            <a:r>
              <a:rPr lang="ru-RU" sz="3600" i="1" dirty="0" smtClean="0">
                <a:solidFill>
                  <a:schemeClr val="accent5">
                    <a:lumMod val="75000"/>
                  </a:schemeClr>
                </a:solidFill>
              </a:rPr>
              <a:t>(м)</a:t>
            </a:r>
          </a:p>
          <a:p>
            <a:pPr marL="742950" indent="-742950"/>
            <a:r>
              <a:rPr lang="ru-RU" sz="3600" i="1" dirty="0" smtClean="0">
                <a:solidFill>
                  <a:schemeClr val="accent5">
                    <a:lumMod val="75000"/>
                  </a:schemeClr>
                </a:solidFill>
              </a:rPr>
              <a:t>Ответ: в мотке осталось 26 м провода.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357290" y="642918"/>
            <a:ext cx="1214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43504" y="2071678"/>
            <a:ext cx="1214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</a:rPr>
              <a:t>34 м</a:t>
            </a: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rot="5400000">
            <a:off x="6715934" y="1213628"/>
            <a:ext cx="856462" cy="794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7" name="Левая фигурная скобка 16"/>
          <p:cNvSpPr/>
          <p:nvPr/>
        </p:nvSpPr>
        <p:spPr>
          <a:xfrm rot="16200000">
            <a:off x="5286380" y="-785842"/>
            <a:ext cx="642942" cy="5072098"/>
          </a:xfrm>
          <a:prstGeom prst="leftBrac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cf7/000c7c8e-ba6eb7d3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43042" y="357166"/>
            <a:ext cx="221457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>
                <a:solidFill>
                  <a:schemeClr val="accent4">
                    <a:lumMod val="75000"/>
                  </a:schemeClr>
                </a:solidFill>
              </a:rPr>
              <a:t>312</a:t>
            </a:r>
          </a:p>
        </p:txBody>
      </p:sp>
      <p:sp>
        <p:nvSpPr>
          <p:cNvPr id="4" name="Line 8"/>
          <p:cNvSpPr>
            <a:spLocks noChangeShapeType="1"/>
          </p:cNvSpPr>
          <p:nvPr/>
        </p:nvSpPr>
        <p:spPr bwMode="auto">
          <a:xfrm>
            <a:off x="3786182" y="571480"/>
            <a:ext cx="0" cy="1447800"/>
          </a:xfrm>
          <a:prstGeom prst="line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071934" y="357166"/>
            <a:ext cx="61427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>
                <a:solidFill>
                  <a:schemeClr val="accent4">
                    <a:lumMod val="75000"/>
                  </a:schemeClr>
                </a:solidFill>
              </a:rPr>
              <a:t>6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6200000" flipH="1">
            <a:off x="4964909" y="178573"/>
            <a:ext cx="1" cy="221457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071934" y="1214422"/>
            <a:ext cx="17145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ru-RU" sz="6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cf7/000c7c8e-ba6eb7d3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43042" y="357166"/>
            <a:ext cx="221457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>
                <a:solidFill>
                  <a:schemeClr val="accent4">
                    <a:lumMod val="75000"/>
                  </a:schemeClr>
                </a:solidFill>
              </a:rPr>
              <a:t>3 1 2</a:t>
            </a:r>
          </a:p>
        </p:txBody>
      </p:sp>
      <p:sp>
        <p:nvSpPr>
          <p:cNvPr id="4" name="Line 8"/>
          <p:cNvSpPr>
            <a:spLocks noChangeShapeType="1"/>
          </p:cNvSpPr>
          <p:nvPr/>
        </p:nvSpPr>
        <p:spPr bwMode="auto">
          <a:xfrm>
            <a:off x="3786182" y="571480"/>
            <a:ext cx="0" cy="1447800"/>
          </a:xfrm>
          <a:prstGeom prst="line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071934" y="357166"/>
            <a:ext cx="61427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>
                <a:solidFill>
                  <a:schemeClr val="accent4">
                    <a:lumMod val="75000"/>
                  </a:schemeClr>
                </a:solidFill>
              </a:rPr>
              <a:t>6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6200000" flipH="1">
            <a:off x="4964909" y="178573"/>
            <a:ext cx="1" cy="221457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071934" y="1214422"/>
            <a:ext cx="17145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ru-RU" sz="6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071934" y="1071546"/>
            <a:ext cx="61427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>
                <a:solidFill>
                  <a:schemeClr val="accent4">
                    <a:lumMod val="75000"/>
                  </a:schemeClr>
                </a:solidFill>
              </a:rPr>
              <a:t>6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643042" y="1000108"/>
            <a:ext cx="221457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>
                <a:solidFill>
                  <a:schemeClr val="accent4">
                    <a:lumMod val="75000"/>
                  </a:schemeClr>
                </a:solidFill>
              </a:rPr>
              <a:t>3 0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1142976" y="1285860"/>
            <a:ext cx="438153" cy="952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1785918" y="2000240"/>
            <a:ext cx="142876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2214546" y="1857364"/>
            <a:ext cx="61427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>
                <a:solidFill>
                  <a:schemeClr val="accent4">
                    <a:lumMod val="75000"/>
                  </a:schemeClr>
                </a:solidFill>
              </a:rPr>
              <a:t>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cf7/000c7c8e-ba6eb7d3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43042" y="357166"/>
            <a:ext cx="221457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>
                <a:solidFill>
                  <a:schemeClr val="accent4">
                    <a:lumMod val="75000"/>
                  </a:schemeClr>
                </a:solidFill>
              </a:rPr>
              <a:t>3 1 2</a:t>
            </a:r>
          </a:p>
        </p:txBody>
      </p:sp>
      <p:sp>
        <p:nvSpPr>
          <p:cNvPr id="4" name="Line 8"/>
          <p:cNvSpPr>
            <a:spLocks noChangeShapeType="1"/>
          </p:cNvSpPr>
          <p:nvPr/>
        </p:nvSpPr>
        <p:spPr bwMode="auto">
          <a:xfrm>
            <a:off x="3786182" y="571480"/>
            <a:ext cx="0" cy="1447800"/>
          </a:xfrm>
          <a:prstGeom prst="line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071934" y="357166"/>
            <a:ext cx="61427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>
                <a:solidFill>
                  <a:schemeClr val="accent4">
                    <a:lumMod val="75000"/>
                  </a:schemeClr>
                </a:solidFill>
              </a:rPr>
              <a:t>6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6200000" flipH="1">
            <a:off x="4964909" y="178573"/>
            <a:ext cx="1" cy="221457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071934" y="1214422"/>
            <a:ext cx="17145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ru-RU" sz="6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071934" y="1071546"/>
            <a:ext cx="61427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>
                <a:solidFill>
                  <a:schemeClr val="accent4">
                    <a:lumMod val="75000"/>
                  </a:schemeClr>
                </a:solidFill>
              </a:rPr>
              <a:t>6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643042" y="1000108"/>
            <a:ext cx="221457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>
                <a:solidFill>
                  <a:schemeClr val="accent4">
                    <a:lumMod val="75000"/>
                  </a:schemeClr>
                </a:solidFill>
              </a:rPr>
              <a:t>3 0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1142976" y="1285860"/>
            <a:ext cx="438153" cy="952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1785918" y="2000240"/>
            <a:ext cx="142876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2214546" y="1857364"/>
            <a:ext cx="61427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>
                <a:solidFill>
                  <a:schemeClr val="accent4">
                    <a:lumMod val="75000"/>
                  </a:schemeClr>
                </a:solidFill>
              </a:rPr>
              <a:t>1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857488" y="1857364"/>
            <a:ext cx="61427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>
                <a:solidFill>
                  <a:schemeClr val="accent4">
                    <a:lumMod val="75000"/>
                  </a:schemeClr>
                </a:solidFill>
              </a:rPr>
              <a:t>2</a:t>
            </a:r>
          </a:p>
        </p:txBody>
      </p:sp>
      <p:cxnSp>
        <p:nvCxnSpPr>
          <p:cNvPr id="16" name="Прямая со стрелкой 15"/>
          <p:cNvCxnSpPr/>
          <p:nvPr/>
        </p:nvCxnSpPr>
        <p:spPr>
          <a:xfrm rot="5400000">
            <a:off x="2858282" y="1570818"/>
            <a:ext cx="571504" cy="1588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cf7/000c7c8e-ba6eb7d3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43042" y="357166"/>
            <a:ext cx="221457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>
                <a:solidFill>
                  <a:schemeClr val="accent4">
                    <a:lumMod val="75000"/>
                  </a:schemeClr>
                </a:solidFill>
              </a:rPr>
              <a:t>3 1 2</a:t>
            </a:r>
          </a:p>
        </p:txBody>
      </p:sp>
      <p:sp>
        <p:nvSpPr>
          <p:cNvPr id="4" name="Line 8"/>
          <p:cNvSpPr>
            <a:spLocks noChangeShapeType="1"/>
          </p:cNvSpPr>
          <p:nvPr/>
        </p:nvSpPr>
        <p:spPr bwMode="auto">
          <a:xfrm>
            <a:off x="3786182" y="571480"/>
            <a:ext cx="0" cy="1447800"/>
          </a:xfrm>
          <a:prstGeom prst="line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071934" y="357166"/>
            <a:ext cx="61427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>
                <a:solidFill>
                  <a:schemeClr val="accent4">
                    <a:lumMod val="75000"/>
                  </a:schemeClr>
                </a:solidFill>
              </a:rPr>
              <a:t>6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6200000" flipH="1">
            <a:off x="4964909" y="178573"/>
            <a:ext cx="1" cy="221457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071934" y="1214422"/>
            <a:ext cx="17145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ru-RU" sz="6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071934" y="1071546"/>
            <a:ext cx="123463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>
                <a:solidFill>
                  <a:schemeClr val="accent4">
                    <a:lumMod val="75000"/>
                  </a:schemeClr>
                </a:solidFill>
              </a:rPr>
              <a:t>6 2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643042" y="1000108"/>
            <a:ext cx="221457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>
                <a:solidFill>
                  <a:schemeClr val="accent4">
                    <a:lumMod val="75000"/>
                  </a:schemeClr>
                </a:solidFill>
              </a:rPr>
              <a:t>3 0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1142976" y="1285860"/>
            <a:ext cx="438153" cy="952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1785918" y="2000240"/>
            <a:ext cx="142876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2214546" y="1857364"/>
            <a:ext cx="61427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>
                <a:solidFill>
                  <a:schemeClr val="accent4">
                    <a:lumMod val="75000"/>
                  </a:schemeClr>
                </a:solidFill>
              </a:rPr>
              <a:t>1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857488" y="1857364"/>
            <a:ext cx="61427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>
                <a:solidFill>
                  <a:schemeClr val="accent4">
                    <a:lumMod val="75000"/>
                  </a:schemeClr>
                </a:solidFill>
              </a:rPr>
              <a:t>2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1714480" y="2714620"/>
            <a:ext cx="438153" cy="952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2285984" y="2571744"/>
            <a:ext cx="123463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>
                <a:solidFill>
                  <a:schemeClr val="accent4">
                    <a:lumMod val="75000"/>
                  </a:schemeClr>
                </a:solidFill>
              </a:rPr>
              <a:t>1 2</a:t>
            </a: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2214546" y="3429000"/>
            <a:ext cx="142876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2643174" y="3357562"/>
            <a:ext cx="61427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>
                <a:solidFill>
                  <a:schemeClr val="accent4">
                    <a:lumMod val="75000"/>
                  </a:schemeClr>
                </a:solidFill>
              </a:rPr>
              <a:t>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s://alunoon.com/preschool/atividades/Outros/marcosea/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00166" y="1571612"/>
            <a:ext cx="600079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</a:rPr>
              <a:t>Проверка:</a:t>
            </a:r>
          </a:p>
          <a:p>
            <a:endParaRPr lang="ru-RU" sz="4000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4000" dirty="0" smtClean="0"/>
              <a:t>.62</a:t>
            </a:r>
          </a:p>
          <a:p>
            <a:r>
              <a:rPr lang="ru-RU" sz="4000" dirty="0" smtClean="0"/>
              <a:t>   6</a:t>
            </a:r>
          </a:p>
          <a:p>
            <a:r>
              <a:rPr lang="ru-RU" sz="4000" dirty="0" smtClean="0"/>
              <a:t>    </a:t>
            </a:r>
          </a:p>
          <a:p>
            <a:endParaRPr lang="ru-RU" sz="4000" dirty="0" smtClean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571604" y="4000504"/>
            <a:ext cx="928692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cf7/000c7c8e-ba6eb7d3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928794" y="5000636"/>
            <a:ext cx="6858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Picture 2" descr="https://alunoon.com/preschool/atividades/Outros/marcosea/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14348" y="1785926"/>
            <a:ext cx="78581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</a:rPr>
              <a:t>Выполнит тест по ссылке + фото решенных примеров в тетради </a:t>
            </a:r>
          </a:p>
          <a:p>
            <a:r>
              <a:rPr lang="ru-RU" sz="3200" b="1" u="sng" dirty="0" smtClean="0">
                <a:solidFill>
                  <a:schemeClr val="tx2"/>
                </a:solidFill>
              </a:rPr>
              <a:t>( не забывать о проверке).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cf7/000c7c8e-ba6eb7d3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928794" y="5000636"/>
            <a:ext cx="6858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Picture 2" descr="https://alunoon.com/preschool/atividades/Outros/marcosea/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928662" y="1785926"/>
            <a:ext cx="785818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</a:rPr>
              <a:t>Д/</a:t>
            </a:r>
            <a:r>
              <a:rPr lang="ru-RU" sz="3200" b="1" dirty="0" err="1" smtClean="0">
                <a:solidFill>
                  <a:schemeClr val="tx2"/>
                </a:solidFill>
              </a:rPr>
              <a:t>з</a:t>
            </a:r>
            <a:r>
              <a:rPr lang="ru-RU" sz="3200" b="1" dirty="0" smtClean="0">
                <a:solidFill>
                  <a:schemeClr val="tx2"/>
                </a:solidFill>
              </a:rPr>
              <a:t>:</a:t>
            </a:r>
          </a:p>
          <a:p>
            <a:r>
              <a:rPr lang="ru-RU" sz="3200" b="1" dirty="0" smtClean="0">
                <a:solidFill>
                  <a:schemeClr val="tx2"/>
                </a:solidFill>
              </a:rPr>
              <a:t>уч.с.109 </a:t>
            </a:r>
            <a:r>
              <a:rPr lang="ru-RU" sz="3200" b="1" dirty="0" smtClean="0">
                <a:solidFill>
                  <a:schemeClr val="tx2"/>
                </a:solidFill>
              </a:rPr>
              <a:t>№ 6, № </a:t>
            </a:r>
            <a:r>
              <a:rPr lang="ru-RU" sz="3200" b="1" dirty="0" smtClean="0">
                <a:solidFill>
                  <a:schemeClr val="tx2"/>
                </a:solidFill>
              </a:rPr>
              <a:t>7</a:t>
            </a:r>
          </a:p>
          <a:p>
            <a:r>
              <a:rPr lang="ru-RU" sz="3200" b="1" u="sng" dirty="0" smtClean="0">
                <a:solidFill>
                  <a:schemeClr val="tx2"/>
                </a:solidFill>
              </a:rPr>
              <a:t>и</a:t>
            </a:r>
            <a:r>
              <a:rPr lang="ru-RU" sz="3200" b="1" u="sng" dirty="0" smtClean="0">
                <a:solidFill>
                  <a:schemeClr val="tx2"/>
                </a:solidFill>
              </a:rPr>
              <a:t>ли</a:t>
            </a:r>
          </a:p>
          <a:p>
            <a:r>
              <a:rPr lang="ru-RU" sz="3200" b="1" dirty="0" smtClean="0">
                <a:solidFill>
                  <a:schemeClr val="tx2"/>
                </a:solidFill>
              </a:rPr>
              <a:t>к</a:t>
            </a:r>
            <a:r>
              <a:rPr lang="ru-RU" sz="3200" b="1" dirty="0" smtClean="0">
                <a:solidFill>
                  <a:schemeClr val="tx2"/>
                </a:solidFill>
              </a:rPr>
              <a:t>арточки на </a:t>
            </a:r>
            <a:r>
              <a:rPr lang="ru-RU" sz="3200" b="1" dirty="0" err="1" smtClean="0">
                <a:solidFill>
                  <a:schemeClr val="tx2"/>
                </a:solidFill>
              </a:rPr>
              <a:t>учи.ру</a:t>
            </a:r>
            <a:endParaRPr lang="ru-RU" sz="3200" b="1" dirty="0" smtClean="0">
              <a:solidFill>
                <a:schemeClr val="tx2"/>
              </a:solidFill>
            </a:endParaRPr>
          </a:p>
          <a:p>
            <a:endParaRPr lang="ru-RU" sz="3200" b="1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st2.depositphotos.com/3580719/10701/v/950/depositphotos_107018896-stock-illustration-seamless-background-with-formulas-a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2530" name="Picture 2" descr="https://st2.depositphotos.com/3580719/9679/v/950/depositphotos_96793008-stock-illustration-seamless-background-with-formulas-an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https://alunoon.com/preschool/atividades/Outros/marcosea/1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42910" y="2000240"/>
            <a:ext cx="771530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u="sng" dirty="0" smtClean="0">
                <a:solidFill>
                  <a:schemeClr val="accent5">
                    <a:lumMod val="75000"/>
                  </a:schemeClr>
                </a:solidFill>
              </a:rPr>
              <a:t>План работы на уроке:</a:t>
            </a:r>
          </a:p>
          <a:p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</a:rPr>
              <a:t>1.Решение задачи</a:t>
            </a:r>
          </a:p>
          <a:p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</a:rPr>
              <a:t>2.Решение примера</a:t>
            </a:r>
          </a:p>
          <a:p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</a:rPr>
              <a:t>3.Тест</a:t>
            </a:r>
            <a:endParaRPr lang="ru-RU" sz="40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cf7/000c7c8e-ba6eb7d3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2500298" y="0"/>
            <a:ext cx="34290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>Учебник с.109 №8 </a:t>
            </a:r>
          </a:p>
          <a:p>
            <a:pPr algn="ctr"/>
            <a:endParaRPr lang="ru-RU" sz="28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Задача.</a:t>
            </a:r>
            <a:endParaRPr lang="ru-RU" sz="2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928662" y="2000240"/>
            <a:ext cx="7215238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Левая фигурная скобка 21"/>
          <p:cNvSpPr/>
          <p:nvPr/>
        </p:nvSpPr>
        <p:spPr>
          <a:xfrm rot="16200000">
            <a:off x="4214810" y="-1071594"/>
            <a:ext cx="642942" cy="7215238"/>
          </a:xfrm>
          <a:prstGeom prst="leftBrac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4143372" y="2928934"/>
            <a:ext cx="1285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51 м</a:t>
            </a:r>
            <a:endParaRPr lang="ru-RU" sz="2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71538" y="3714752"/>
            <a:ext cx="78581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</a:rPr>
              <a:t>От провода длиной 51м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отрезали 1/3(одну третью часть)</a:t>
            </a:r>
          </a:p>
          <a:p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</a:rPr>
              <a:t>От оставшегося провода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отрезали 8 см</a:t>
            </a:r>
          </a:p>
          <a:p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</a:rPr>
              <a:t>Осталось - ?</a:t>
            </a:r>
            <a:endParaRPr lang="ru-RU" sz="24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cf7/000c7c8e-ba6eb7d3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2500298" y="0"/>
            <a:ext cx="34290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Задача.</a:t>
            </a:r>
            <a:endParaRPr lang="ru-RU" sz="2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928662" y="1285860"/>
            <a:ext cx="7215238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Левая фигурная скобка 21"/>
          <p:cNvSpPr/>
          <p:nvPr/>
        </p:nvSpPr>
        <p:spPr>
          <a:xfrm rot="16200000">
            <a:off x="4214810" y="-1857412"/>
            <a:ext cx="642942" cy="7215238"/>
          </a:xfrm>
          <a:prstGeom prst="leftBrac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4000496" y="2143116"/>
            <a:ext cx="1285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51 м</a:t>
            </a:r>
            <a:endParaRPr lang="ru-RU" sz="2400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 rot="5400000">
            <a:off x="2643968" y="1285066"/>
            <a:ext cx="856462" cy="794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28596" y="2857496"/>
            <a:ext cx="2286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>1) 51:3=</a:t>
            </a:r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>
            <a:off x="1643042" y="4071942"/>
            <a:ext cx="45719" cy="1571636"/>
          </a:xfrm>
          <a:prstGeom prst="line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1714480" y="4857760"/>
            <a:ext cx="1357322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28596" y="4071942"/>
            <a:ext cx="13573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5">
                    <a:lumMod val="75000"/>
                  </a:schemeClr>
                </a:solidFill>
              </a:rPr>
              <a:t>5 1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14480" y="4071942"/>
            <a:ext cx="13573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5">
                    <a:lumMod val="75000"/>
                  </a:schemeClr>
                </a:solidFill>
              </a:rPr>
              <a:t>3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cf7/000c7c8e-ba6eb7d3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2500298" y="0"/>
            <a:ext cx="34290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Задача.</a:t>
            </a:r>
            <a:endParaRPr lang="ru-RU" sz="2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928662" y="1285860"/>
            <a:ext cx="7215238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Левая фигурная скобка 21"/>
          <p:cNvSpPr/>
          <p:nvPr/>
        </p:nvSpPr>
        <p:spPr>
          <a:xfrm rot="16200000">
            <a:off x="4214810" y="-1857412"/>
            <a:ext cx="642942" cy="7215238"/>
          </a:xfrm>
          <a:prstGeom prst="leftBrac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4000496" y="2143116"/>
            <a:ext cx="1285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51 м</a:t>
            </a:r>
            <a:endParaRPr lang="ru-RU" sz="2400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 rot="5400000">
            <a:off x="2643968" y="1285066"/>
            <a:ext cx="856462" cy="794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28596" y="2857496"/>
            <a:ext cx="2286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>1) 51:3=</a:t>
            </a:r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>
            <a:off x="3071802" y="3429000"/>
            <a:ext cx="45719" cy="1500198"/>
          </a:xfrm>
          <a:prstGeom prst="line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3071802" y="4143380"/>
            <a:ext cx="1357324" cy="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928794" y="3429000"/>
            <a:ext cx="13573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5">
                    <a:lumMod val="75000"/>
                  </a:schemeClr>
                </a:solidFill>
              </a:rPr>
              <a:t>5 1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214678" y="4143380"/>
            <a:ext cx="13573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5">
                    <a:lumMod val="75000"/>
                  </a:schemeClr>
                </a:solidFill>
              </a:rPr>
              <a:t> 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143240" y="3429000"/>
            <a:ext cx="13573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5">
                    <a:lumMod val="75000"/>
                  </a:schemeClr>
                </a:solidFill>
              </a:rPr>
              <a:t>3</a:t>
            </a: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1643042" y="4143380"/>
            <a:ext cx="366713" cy="952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928794" y="4143380"/>
            <a:ext cx="13573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5">
                    <a:lumMod val="75000"/>
                  </a:schemeClr>
                </a:solidFill>
              </a:rPr>
              <a:t>3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1928794" y="4857760"/>
            <a:ext cx="714380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cf7/000c7c8e-ba6eb7d3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2500298" y="0"/>
            <a:ext cx="34290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Задача.</a:t>
            </a:r>
            <a:endParaRPr lang="ru-RU" sz="2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928662" y="1285860"/>
            <a:ext cx="7215238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Левая фигурная скобка 21"/>
          <p:cNvSpPr/>
          <p:nvPr/>
        </p:nvSpPr>
        <p:spPr>
          <a:xfrm rot="16200000">
            <a:off x="4214810" y="-1857412"/>
            <a:ext cx="642942" cy="7215238"/>
          </a:xfrm>
          <a:prstGeom prst="leftBrac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4000496" y="2143116"/>
            <a:ext cx="1285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51 м</a:t>
            </a:r>
            <a:endParaRPr lang="ru-RU" sz="2400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 rot="5400000">
            <a:off x="2643968" y="1285066"/>
            <a:ext cx="856462" cy="794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28596" y="2857496"/>
            <a:ext cx="2286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>1) 51:3=</a:t>
            </a:r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>
            <a:off x="3071802" y="3429000"/>
            <a:ext cx="45719" cy="1500198"/>
          </a:xfrm>
          <a:prstGeom prst="line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3143240" y="4143380"/>
            <a:ext cx="1357324" cy="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000232" y="3429000"/>
            <a:ext cx="12858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5">
                    <a:lumMod val="75000"/>
                  </a:schemeClr>
                </a:solidFill>
              </a:rPr>
              <a:t>5  1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214678" y="4143380"/>
            <a:ext cx="13573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5">
                    <a:lumMod val="75000"/>
                  </a:schemeClr>
                </a:solidFill>
              </a:rPr>
              <a:t> 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214678" y="3429000"/>
            <a:ext cx="13573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5">
                    <a:lumMod val="75000"/>
                  </a:schemeClr>
                </a:solidFill>
              </a:rPr>
              <a:t>3</a:t>
            </a: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1714480" y="4143380"/>
            <a:ext cx="366713" cy="952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071670" y="4071942"/>
            <a:ext cx="13573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5">
                    <a:lumMod val="75000"/>
                  </a:schemeClr>
                </a:solidFill>
              </a:rPr>
              <a:t>3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2071670" y="4857760"/>
            <a:ext cx="714380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143108" y="4857760"/>
            <a:ext cx="13573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5">
                    <a:lumMod val="75000"/>
                  </a:schemeClr>
                </a:solidFill>
              </a:rPr>
              <a:t>2 1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cf7/000c7c8e-ba6eb7d3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2500298" y="0"/>
            <a:ext cx="34290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Задача.</a:t>
            </a:r>
            <a:endParaRPr lang="ru-RU" sz="2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928662" y="1285860"/>
            <a:ext cx="7215238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Левая фигурная скобка 21"/>
          <p:cNvSpPr/>
          <p:nvPr/>
        </p:nvSpPr>
        <p:spPr>
          <a:xfrm rot="16200000">
            <a:off x="4214810" y="-1857412"/>
            <a:ext cx="642942" cy="7215238"/>
          </a:xfrm>
          <a:prstGeom prst="leftBrac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4000496" y="2143116"/>
            <a:ext cx="1285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51 м</a:t>
            </a:r>
            <a:endParaRPr lang="ru-RU" sz="2400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 rot="5400000">
            <a:off x="2643968" y="1285066"/>
            <a:ext cx="856462" cy="794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28596" y="2857496"/>
            <a:ext cx="2286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>1) 51:3=</a:t>
            </a:r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>
            <a:off x="3071802" y="3429000"/>
            <a:ext cx="45719" cy="1500198"/>
          </a:xfrm>
          <a:prstGeom prst="line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3143240" y="4143380"/>
            <a:ext cx="1357324" cy="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000232" y="3429000"/>
            <a:ext cx="12858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5">
                    <a:lumMod val="75000"/>
                  </a:schemeClr>
                </a:solidFill>
              </a:rPr>
              <a:t>5  1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214678" y="4143380"/>
            <a:ext cx="13573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5">
                    <a:lumMod val="75000"/>
                  </a:schemeClr>
                </a:solidFill>
              </a:rPr>
              <a:t> 1 7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357422" y="6088559"/>
            <a:ext cx="13573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5">
                    <a:lumMod val="75000"/>
                  </a:schemeClr>
                </a:solidFill>
              </a:rPr>
              <a:t>0</a:t>
            </a: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1714480" y="4143380"/>
            <a:ext cx="366713" cy="952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071670" y="4071942"/>
            <a:ext cx="13573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5">
                    <a:lumMod val="75000"/>
                  </a:schemeClr>
                </a:solidFill>
              </a:rPr>
              <a:t>3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2071670" y="4857760"/>
            <a:ext cx="714380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143108" y="4857760"/>
            <a:ext cx="13573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5">
                    <a:lumMod val="75000"/>
                  </a:schemeClr>
                </a:solidFill>
              </a:rPr>
              <a:t>2 1</a:t>
            </a: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1785918" y="5500702"/>
            <a:ext cx="366713" cy="952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143108" y="5357826"/>
            <a:ext cx="13573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5">
                    <a:lumMod val="75000"/>
                  </a:schemeClr>
                </a:solidFill>
              </a:rPr>
              <a:t>2 1</a:t>
            </a: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2214546" y="6000768"/>
            <a:ext cx="714380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214678" y="3429000"/>
            <a:ext cx="13573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5">
                    <a:lumMod val="75000"/>
                  </a:schemeClr>
                </a:solidFill>
              </a:rPr>
              <a:t>3</a:t>
            </a:r>
          </a:p>
        </p:txBody>
      </p:sp>
      <p:sp>
        <p:nvSpPr>
          <p:cNvPr id="29" name="Овал 28"/>
          <p:cNvSpPr/>
          <p:nvPr/>
        </p:nvSpPr>
        <p:spPr>
          <a:xfrm>
            <a:off x="3214678" y="4214818"/>
            <a:ext cx="1271590" cy="57150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>
            <a:off x="1571604" y="642918"/>
            <a:ext cx="1214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17 м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cf7/000c7c8e-ba6eb7d3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2500298" y="0"/>
            <a:ext cx="3429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Задача.</a:t>
            </a:r>
            <a:endParaRPr lang="ru-RU" sz="2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928662" y="1285860"/>
            <a:ext cx="7215238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Левая фигурная скобка 21"/>
          <p:cNvSpPr/>
          <p:nvPr/>
        </p:nvSpPr>
        <p:spPr>
          <a:xfrm rot="16200000">
            <a:off x="4214810" y="-1857412"/>
            <a:ext cx="642942" cy="7215238"/>
          </a:xfrm>
          <a:prstGeom prst="leftBrac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4000496" y="2143116"/>
            <a:ext cx="1285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51 м</a:t>
            </a:r>
            <a:endParaRPr lang="ru-RU" sz="2400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 rot="5400000">
            <a:off x="2643968" y="1285066"/>
            <a:ext cx="856462" cy="794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28596" y="2857496"/>
            <a:ext cx="7286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>1) 51:3= 17 (м) – отрезал электрик</a:t>
            </a:r>
          </a:p>
        </p:txBody>
      </p:sp>
      <p:sp>
        <p:nvSpPr>
          <p:cNvPr id="31" name="Левая круглая скобка 30"/>
          <p:cNvSpPr/>
          <p:nvPr/>
        </p:nvSpPr>
        <p:spPr>
          <a:xfrm rot="5400000">
            <a:off x="5500694" y="-1357346"/>
            <a:ext cx="214314" cy="4929224"/>
          </a:xfrm>
          <a:prstGeom prst="leftBracket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Box 32"/>
          <p:cNvSpPr txBox="1"/>
          <p:nvPr/>
        </p:nvSpPr>
        <p:spPr>
          <a:xfrm>
            <a:off x="1357290" y="642918"/>
            <a:ext cx="1214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17 м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cf7/000c7c8e-ba6eb7d3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2500298" y="0"/>
            <a:ext cx="3429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Задача.</a:t>
            </a:r>
            <a:endParaRPr lang="ru-RU" sz="2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3071802" y="1285860"/>
            <a:ext cx="5072098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28596" y="2857496"/>
            <a:ext cx="8286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arenR"/>
            </a:pP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>51:3= 17 (м) – отрезал электрик</a:t>
            </a:r>
          </a:p>
          <a:p>
            <a:pPr marL="742950" indent="-742950">
              <a:buAutoNum type="arabicParenR"/>
            </a:pP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>51-17= 34 (м) – оставшийся провод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357290" y="642918"/>
            <a:ext cx="1214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43504" y="2071678"/>
            <a:ext cx="1214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</a:rPr>
              <a:t>34 м</a:t>
            </a: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rot="5400000">
            <a:off x="6715934" y="1213628"/>
            <a:ext cx="856462" cy="794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7" name="Левая фигурная скобка 16"/>
          <p:cNvSpPr/>
          <p:nvPr/>
        </p:nvSpPr>
        <p:spPr>
          <a:xfrm rot="16200000">
            <a:off x="5286380" y="-785842"/>
            <a:ext cx="642942" cy="5072098"/>
          </a:xfrm>
          <a:prstGeom prst="leftBrac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</TotalTime>
  <Words>256</Words>
  <Application>Microsoft Office PowerPoint</Application>
  <PresentationFormat>Экран (4:3)</PresentationFormat>
  <Paragraphs>102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Aлександр Ковалев</dc:creator>
  <cp:lastModifiedBy>Пользователь Windows</cp:lastModifiedBy>
  <cp:revision>45</cp:revision>
  <dcterms:created xsi:type="dcterms:W3CDTF">2020-04-18T07:15:02Z</dcterms:created>
  <dcterms:modified xsi:type="dcterms:W3CDTF">2020-09-12T17:22:15Z</dcterms:modified>
</cp:coreProperties>
</file>