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77" r:id="rId4"/>
    <p:sldId id="259" r:id="rId5"/>
    <p:sldId id="260" r:id="rId6"/>
    <p:sldId id="281" r:id="rId7"/>
    <p:sldId id="272" r:id="rId8"/>
    <p:sldId id="282" r:id="rId9"/>
    <p:sldId id="265" r:id="rId10"/>
    <p:sldId id="266" r:id="rId11"/>
    <p:sldId id="267" r:id="rId12"/>
    <p:sldId id="274" r:id="rId13"/>
    <p:sldId id="275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0153E-81AA-4364-9EF6-2AEA6CB2190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5E7F4A-8553-41E3-B018-705B1A30AC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341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8314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2151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7979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26640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1427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9340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447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88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994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882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7400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698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335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591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282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DDB76-7BE1-46FC-86DD-9C57797433E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94C67E-195D-4F92-910B-A67B204E78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088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NULL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microsoft.com/office/2007/relationships/media" Target="../media/media1.m4a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png"/><Relationship Id="rId2" Type="http://schemas.openxmlformats.org/officeDocument/2006/relationships/video" Target="NULL" TargetMode="External"/><Relationship Id="rId1" Type="http://schemas.openxmlformats.org/officeDocument/2006/relationships/tags" Target="../tags/tag8.xml"/><Relationship Id="rId6" Type="http://schemas.microsoft.com/office/2007/relationships/media" Target="../media/media12.m4a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png"/><Relationship Id="rId2" Type="http://schemas.openxmlformats.org/officeDocument/2006/relationships/video" Target="NULL" TargetMode="External"/><Relationship Id="rId1" Type="http://schemas.openxmlformats.org/officeDocument/2006/relationships/tags" Target="../tags/tag9.xml"/><Relationship Id="rId6" Type="http://schemas.microsoft.com/office/2007/relationships/media" Target="../media/media13.m4a"/><Relationship Id="rId4" Type="http://schemas.openxmlformats.org/officeDocument/2006/relationships/hyperlink" Target="http://solnet.ee/parents/p4_01.html" TargetMode="External"/><Relationship Id="rId9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2" Type="http://schemas.openxmlformats.org/officeDocument/2006/relationships/video" Target="NULL" TargetMode="External"/><Relationship Id="rId1" Type="http://schemas.openxmlformats.org/officeDocument/2006/relationships/tags" Target="../tags/tag10.xml"/><Relationship Id="rId6" Type="http://schemas.openxmlformats.org/officeDocument/2006/relationships/image" Target="../media/image1.png"/><Relationship Id="rId5" Type="http://schemas.microsoft.com/office/2007/relationships/media" Target="../media/media14.m4a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NULL" TargetMode="External"/><Relationship Id="rId1" Type="http://schemas.openxmlformats.org/officeDocument/2006/relationships/tags" Target="../tags/tag11.xml"/><Relationship Id="rId6" Type="http://schemas.openxmlformats.org/officeDocument/2006/relationships/image" Target="../media/image1.png"/><Relationship Id="rId5" Type="http://schemas.microsoft.com/office/2007/relationships/media" Target="../media/media15.m4a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microsoft.com/office/2007/relationships/media" Target="../media/media2.m4a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3.m4a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1.png"/><Relationship Id="rId5" Type="http://schemas.microsoft.com/office/2007/relationships/media" Target="../media/media4.m4a"/><Relationship Id="rId4" Type="http://schemas.openxmlformats.org/officeDocument/2006/relationships/hyperlink" Target="&#1062;&#1077;&#1085;&#1090;&#1088;%20&#1084;&#1086;&#1090;&#1086;&#1088;&#1085;&#1086;&#1075;&#1086;%20&#1080;%20&#1082;&#1086;&#1085;&#1089;&#1090;&#1088;&#1091;&#1082;&#1090;&#1080;&#1074;&#1085;&#1086;&#1075;&#1086;%20&#1088;&#1072;&#1079;&#1074;&#1080;&#1090;&#1080;&#1103;%20&#1074;%20&#1082;&#1072;&#1073;&#1080;&#1085;&#1077;&#1090;&#1077;%20&#1083;&#1086;&#1075;&#1086;&#1087;&#1077;&#1076;&#1072;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NULL" TargetMode="Externa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microsoft.com/office/2007/relationships/media" Target="../media/media6.m4a"/><Relationship Id="rId4" Type="http://schemas.openxmlformats.org/officeDocument/2006/relationships/hyperlink" Target="&#1090;&#1077;&#1082;&#1089;&#1090;&#1099;%20&#1082;%20&#1087;&#1072;&#1083;&#1100;&#1095;&#1080;&#1082;&#1086;&#1074;&#1086;&#1081;%20&#1075;&#1080;&#1084;&#1085;&#1072;&#1089;&#1090;&#1080;&#1082;&#1077;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jpeg"/><Relationship Id="rId2" Type="http://schemas.openxmlformats.org/officeDocument/2006/relationships/video" Target="NULL" TargetMode="Externa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microsoft.com/office/2007/relationships/media" Target="../media/media9.m4a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png"/><Relationship Id="rId2" Type="http://schemas.openxmlformats.org/officeDocument/2006/relationships/video" Target="NULL" TargetMode="External"/><Relationship Id="rId1" Type="http://schemas.openxmlformats.org/officeDocument/2006/relationships/tags" Target="../tags/tag6.xml"/><Relationship Id="rId6" Type="http://schemas.microsoft.com/office/2007/relationships/media" Target="../media/media10.m4a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png"/><Relationship Id="rId2" Type="http://schemas.openxmlformats.org/officeDocument/2006/relationships/video" Target="NULL" TargetMode="External"/><Relationship Id="rId1" Type="http://schemas.openxmlformats.org/officeDocument/2006/relationships/tags" Target="../tags/tag7.xml"/><Relationship Id="rId6" Type="http://schemas.microsoft.com/office/2007/relationships/media" Target="../media/media11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1556792"/>
            <a:ext cx="5826719" cy="2494044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Игры для развития мелкой моторики.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Выполнила воспитатель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Младшей группы раннего возраста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Лацик</a:t>
            </a:r>
            <a:r>
              <a:rPr lang="ru-RU" dirty="0" smtClean="0">
                <a:solidFill>
                  <a:srgbClr val="00B050"/>
                </a:solidFill>
              </a:rPr>
              <a:t> Н.М.</a:t>
            </a:r>
          </a:p>
        </p:txBody>
      </p:sp>
      <p:pic>
        <p:nvPicPr>
          <p:cNvPr id="8" name="Звук 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966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548680"/>
            <a:ext cx="4392488" cy="10081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Игры на липучках.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78801"/>
            <a:ext cx="3818384" cy="272378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49849"/>
            <a:ext cx="3707978" cy="278098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280"/>
    </mc:Choice>
    <mc:Fallback>
      <p:transition spd="slow" advTm="42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987" y="500041"/>
            <a:ext cx="6347714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329279" y="250579"/>
            <a:ext cx="4721748" cy="6663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Пальчиковый театр.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 rot="10800000" flipV="1">
            <a:off x="428596" y="1285860"/>
            <a:ext cx="40719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Какой малыш не мечтал хотя бы однажды, чтобы его любимые игрушки, ставшие лучшими друзьями, ожили и заговорили? Чтобы они смогли разомкнуть темницу своей статичности, рассказать о себе, стать настоящими партнерами по играм?  Но, оказывается, чудо "живой" игрушки все-таки возможно!</a:t>
            </a: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4098" name="Picture 2" descr="C:\Users\Радуга\Desktop\Альбом 1\20171206_0915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1124744"/>
            <a:ext cx="3816424" cy="2232248"/>
          </a:xfrm>
          <a:prstGeom prst="rect">
            <a:avLst/>
          </a:prstGeom>
          <a:noFill/>
        </p:spPr>
      </p:pic>
      <p:pic>
        <p:nvPicPr>
          <p:cNvPr id="4099" name="Picture 3" descr="C:\Users\Радуга\Desktop\Альбом 1\20171206_09183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861048"/>
            <a:ext cx="3960440" cy="244827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40"/>
    </mc:Choice>
    <mc:Fallback>
      <p:transition spd="slow" advTm="44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7" grpId="0" build="p"/>
      <p:bldP spid="204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00504"/>
            <a:ext cx="9144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Чем старше ребенок, тем большую нагрузку можно давать его пальчикам. После 2-х лет предложите ребенку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</a:rPr>
              <a:t>игры с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</a:rPr>
              <a:t>пуговицами.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/>
              <a:t>Их можно пришить на кусок ткани, получится коврик – тренажер для ножек, по которому можно ходить; или сделать забавные застежки. Детям нравится просто перекладывать пуговицы, распределять их по величине, цвету, раскладывать в коробочки.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6" name="Picture 2" descr="C:\Users\Радуга\Desktop\фото уголок\20171013_1417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0"/>
            <a:ext cx="7168796" cy="403244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440"/>
    </mc:Choice>
    <mc:Fallback>
      <p:transition spd="slow" advTm="34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0800000" flipV="1">
            <a:off x="0" y="449446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После 3-х лет обязательно приобретите ребенку мозаику (сначала самую крупную), </a:t>
            </a:r>
            <a:r>
              <a:rPr lang="ru-RU" sz="2800" dirty="0" err="1" smtClean="0"/>
              <a:t>пазлы</a:t>
            </a:r>
            <a:r>
              <a:rPr lang="ru-RU" sz="2800" dirty="0" smtClean="0"/>
              <a:t> для малышей (большие кусочки); интересны вкладыши типа </a:t>
            </a:r>
            <a:r>
              <a:rPr lang="ru-RU" sz="2800" dirty="0" err="1" smtClean="0"/>
              <a:t>Монтессори</a:t>
            </a:r>
            <a:r>
              <a:rPr lang="ru-RU" sz="2800" dirty="0" smtClean="0"/>
              <a:t>, нанизывание крупных бус 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908720"/>
            <a:ext cx="5710014" cy="331670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513"/>
    </mc:Choice>
    <mc:Fallback>
      <p:transition spd="slow" advTm="35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3744416" cy="93610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Литература.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714488"/>
            <a:ext cx="70723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 Н.В. </a:t>
            </a:r>
            <a:r>
              <a:rPr lang="ru-RU" sz="3600" dirty="0" err="1" smtClean="0"/>
              <a:t>Нищева</a:t>
            </a:r>
            <a:r>
              <a:rPr lang="ru-RU" sz="3600" dirty="0" smtClean="0"/>
              <a:t> «Программа коррекционно-развивающей работы в логопедической группе детского сада для детей с общим недоразвитием речи».</a:t>
            </a:r>
          </a:p>
          <a:p>
            <a:r>
              <a:rPr lang="ru-RU" sz="3600" dirty="0" smtClean="0">
                <a:hlinkClick r:id="rId2"/>
              </a:rPr>
              <a:t>2. </a:t>
            </a:r>
            <a:r>
              <a:rPr lang="en-US" sz="3600" dirty="0" smtClean="0">
                <a:hlinkClick r:id="rId2"/>
              </a:rPr>
              <a:t>www.yandex.ru</a:t>
            </a:r>
            <a:endParaRPr lang="en-US" sz="3600" dirty="0" smtClean="0"/>
          </a:p>
          <a:p>
            <a:r>
              <a:rPr lang="ru-RU" sz="3600" dirty="0" smtClean="0"/>
              <a:t>3. </a:t>
            </a:r>
            <a:r>
              <a:rPr lang="en-US" sz="3600" dirty="0" smtClean="0"/>
              <a:t>www.ciospbappo.narod.ru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692696"/>
            <a:ext cx="3960440" cy="86409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</a:rPr>
              <a:t>Содержание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Развивайте мелкую моторику.</a:t>
            </a:r>
          </a:p>
          <a:p>
            <a:endParaRPr lang="ru-RU" sz="3200" dirty="0" smtClean="0">
              <a:solidFill>
                <a:srgbClr val="00B050"/>
              </a:solidFill>
            </a:endParaRPr>
          </a:p>
          <a:p>
            <a:r>
              <a:rPr lang="ru-RU" sz="3200" dirty="0" smtClean="0">
                <a:solidFill>
                  <a:srgbClr val="00B050"/>
                </a:solidFill>
              </a:rPr>
              <a:t>Виды упражнений для развития мелкой моторики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800"/>
    </mc:Choice>
    <mc:Fallback>
      <p:transition spd="slow" advTm="4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715304" cy="526297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8415" cmpd="sng">
                  <a:gradFill>
                    <a:gsLst>
                      <a:gs pos="0">
                        <a:srgbClr val="00B050">
                          <a:lumMod val="95000"/>
                        </a:srgb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prstDash val="solid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постоянно изучает, постигает окружающий мир. Основной метод накопления информации – прикосновения. Ему необходимо все трогать, хватать, гладить и даже пробовать на вкус! Если взрослые поддерживают это стремление, предлагая малышу различные игрушки (мягкие, твердые, шершавые, гладкие, холодные и т.д.), тряпочки, предметы для исследование, он получает необходимый стимул для развития. Доказано, что речь ребенка и его сенсорный («трогательный») опыт взаимосвязаны. Поэтому, если Вы хотите, чтобы ребенок хорошо говорил, развивайте его ручки! </a:t>
            </a:r>
            <a:br>
              <a:rPr lang="ru-RU" sz="2400" b="1" dirty="0" smtClean="0">
                <a:ln w="18415" cmpd="sng">
                  <a:gradFill>
                    <a:gsLst>
                      <a:gs pos="0">
                        <a:srgbClr val="00B050">
                          <a:lumMod val="95000"/>
                        </a:srgb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  <a:prstDash val="solid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ln w="18415" cmpd="sng">
                <a:gradFill>
                  <a:gsLst>
                    <a:gs pos="0">
                      <a:srgbClr val="00B050">
                        <a:lumMod val="95000"/>
                      </a:srgb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prstDash val="solid"/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2198">
        <p14:vortex dir="r"/>
      </p:transition>
    </mc:Choice>
    <mc:Fallback>
      <p:transition spd="slow" advTm="21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6408712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Развивайте мелкую моторику!</a:t>
            </a:r>
            <a:endParaRPr lang="ru-RU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64904" y="1844825"/>
            <a:ext cx="12251704" cy="4104456"/>
          </a:xfrm>
        </p:spPr>
        <p:txBody>
          <a:bodyPr>
            <a:noAutofit/>
          </a:bodyPr>
          <a:lstStyle/>
          <a:p>
            <a:pPr lvl="8">
              <a:buNone/>
            </a:pPr>
            <a:r>
              <a:rPr lang="en-US" sz="2800" dirty="0" smtClean="0">
                <a:latin typeface="Candara" panose="020E0502030303020204" pitchFamily="34" charset="0"/>
              </a:rPr>
              <a:t>   </a:t>
            </a:r>
            <a:r>
              <a:rPr lang="ru-RU" sz="2800" dirty="0" smtClean="0">
                <a:latin typeface="Candara" panose="020E0502030303020204" pitchFamily="34" charset="0"/>
              </a:rPr>
              <a:t>Уровень развития речи находится в прямой зависимости от степени </a:t>
            </a:r>
            <a:r>
              <a:rPr lang="ru-RU" sz="2800" dirty="0" err="1" smtClean="0">
                <a:latin typeface="Candara" panose="020E0502030303020204" pitchFamily="34" charset="0"/>
              </a:rPr>
              <a:t>сформированности</a:t>
            </a:r>
            <a:r>
              <a:rPr lang="ru-RU" sz="2800" dirty="0" smtClean="0">
                <a:latin typeface="Candara" panose="020E0502030303020204" pitchFamily="34" charset="0"/>
              </a:rPr>
              <a:t> тонких движений пальцев рук. Поэтому тренировка движений пальцев является важнейшим фактором стимулирующим речевое развитие  ребенка.      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Выгнутая вверх стрелка 3">
            <a:hlinkClick r:id="rId4" action="ppaction://hlinkfile"/>
          </p:cNvPr>
          <p:cNvSpPr/>
          <p:nvPr/>
        </p:nvSpPr>
        <p:spPr>
          <a:xfrm rot="793978" flipV="1">
            <a:off x="5611558" y="5686136"/>
            <a:ext cx="1050066" cy="466282"/>
          </a:xfrm>
          <a:prstGeom prst="curvedDownArrow">
            <a:avLst>
              <a:gd name="adj1" fmla="val 71025"/>
              <a:gd name="adj2" fmla="val 7102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472"/>
    </mc:Choice>
    <mc:Fallback>
      <p:transition spd="slow" advTm="3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14548"/>
            <a:ext cx="6458490" cy="12597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Пальчиковая гимнастика.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785926"/>
            <a:ext cx="7286676" cy="2994031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600" dirty="0" smtClean="0"/>
              <a:t>Пальчиковые игры дают возможность родителям и педагогам играть с малышами, радовать их и, вместе с тем развивать речь и мелкую моторику. </a:t>
            </a:r>
            <a:endParaRPr lang="ru-RU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786322"/>
            <a:ext cx="82153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Благодаря таким играм ребёнок получает разнообразные сенсорные впечатления, у него развивается внимательность и способность сосредотачиваться. Такие игры формируют добрые взаимоотношения между детьми, а также между взрослым и ребёнком.</a:t>
            </a:r>
            <a:endParaRPr lang="ru-RU" sz="2200" dirty="0"/>
          </a:p>
        </p:txBody>
      </p:sp>
      <p:sp>
        <p:nvSpPr>
          <p:cNvPr id="7" name="Выгнутая вправо стрелка 6">
            <a:hlinkClick r:id="rId4" action="ppaction://hlinkfile"/>
          </p:cNvPr>
          <p:cNvSpPr/>
          <p:nvPr/>
        </p:nvSpPr>
        <p:spPr>
          <a:xfrm>
            <a:off x="5929322" y="6215082"/>
            <a:ext cx="857256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293"/>
    </mc:Choice>
    <mc:Fallback>
      <p:transition spd="slow" advTm="52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2" grpId="0"/>
      <p:bldP spid="4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адуга\Desktop\Альбом 1\20171206_091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60648"/>
            <a:ext cx="6013176" cy="3600400"/>
          </a:xfrm>
          <a:prstGeom prst="rect">
            <a:avLst/>
          </a:prstGeom>
          <a:noFill/>
        </p:spPr>
      </p:pic>
      <p:pic>
        <p:nvPicPr>
          <p:cNvPr id="1028" name="Picture 4" descr="C:\Users\Радуга\Desktop\Альбом 1\20171206_091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9688"/>
            <a:ext cx="499255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10" name="Picture 3" descr="C:\Users\Радуга\Desktop\фото уголок\20171013_0813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573016"/>
            <a:ext cx="5544616" cy="3118847"/>
          </a:xfrm>
          <a:prstGeom prst="rect">
            <a:avLst/>
          </a:prstGeom>
          <a:noFill/>
        </p:spPr>
      </p:pic>
      <p:pic>
        <p:nvPicPr>
          <p:cNvPr id="11" name="Picture 2" descr="C:\Users\Радуга\Desktop\фото уголок\20171013_08074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188640"/>
            <a:ext cx="5616624" cy="324036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3528" y="609600"/>
            <a:ext cx="2952327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Игры с прищепками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60"/>
    </mc:Choice>
    <mc:Fallback>
      <p:transition spd="slow" advTm="41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8907" y="548680"/>
            <a:ext cx="4754488" cy="720080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latin typeface="Candara" panose="020E0502030303020204" pitchFamily="34" charset="0"/>
              </a:rPr>
              <a:t>      Картотека игр</a:t>
            </a:r>
            <a:endParaRPr lang="ru-RU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122" name="Picture 2" descr="C:\Users\Радуга\Desktop\Альбом 1\20171206_09244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484784"/>
            <a:ext cx="8448939" cy="475252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864"/>
    </mc:Choice>
    <mc:Fallback>
      <p:transition spd="slow" advTm="48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32" y="188640"/>
            <a:ext cx="8215338" cy="3786214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Уже давно доказано, что 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</a:rPr>
              <a:t>шнуровка</a:t>
            </a:r>
            <a:r>
              <a:rPr lang="ru-RU" sz="2400" b="1" dirty="0" smtClean="0">
                <a:solidFill>
                  <a:srgbClr val="92D050"/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- идеальная игрушка для развития устной речи. Возраст от 2 до 6 лет является наиболее восприимчивым для спонтанного, природного развития руки. Поэтому в этот период детям так нужны игры с веревочками, бусами, </a:t>
            </a:r>
            <a:r>
              <a:rPr lang="ru-RU" sz="2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</a:rPr>
              <a:t>игрушками-проталкивателями</a:t>
            </a:r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</a:rPr>
              <a:t>.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Самое интересное, что малыши сами </a:t>
            </a:r>
            <a:r>
              <a:rPr lang="ru-RU" sz="2400" dirty="0" smtClean="0"/>
              <a:t>инстинктивно тянутся к подобным играм. Им интересно возиться с маленькими предметами.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3074" name="Picture 2" descr="C:\Users\Радуга\Desktop\Альбом 1\20171206_09260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3645024"/>
            <a:ext cx="6121357" cy="321297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728"/>
    </mc:Choice>
    <mc:Fallback>
      <p:transition spd="slow" advTm="37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|1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1.1|1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1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1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1.3"/>
</p:tagLst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800</TotalTime>
  <Words>373</Words>
  <Application>Microsoft Office PowerPoint</Application>
  <PresentationFormat>Экран (4:3)</PresentationFormat>
  <Paragraphs>27</Paragraphs>
  <Slides>14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Игры для развития мелкой моторики.</vt:lpstr>
      <vt:lpstr>Содержание</vt:lpstr>
      <vt:lpstr>Слайд 3</vt:lpstr>
      <vt:lpstr>Развивайте мелкую моторику!</vt:lpstr>
      <vt:lpstr>Пальчиковая гимнастика.</vt:lpstr>
      <vt:lpstr>Слайд 6</vt:lpstr>
      <vt:lpstr>Игры с прищепками</vt:lpstr>
      <vt:lpstr>      Картотека игр</vt:lpstr>
      <vt:lpstr> Уже давно доказано, что шнуровка - идеальная игрушка для развития устной речи. Возраст от 2 до 6 лет является наиболее восприимчивым для спонтанного, природного развития руки. Поэтому в этот период детям так нужны игры с веревочками, бусами, игрушками-проталкивателями. Самое интересное, что малыши сами инстинктивно тянутся к подобным играм. Им интересно возиться с маленькими предметами.   </vt:lpstr>
      <vt:lpstr>Игры на липучках.</vt:lpstr>
      <vt:lpstr> </vt:lpstr>
      <vt:lpstr>Слайд 12</vt:lpstr>
      <vt:lpstr>Слайд 13</vt:lpstr>
      <vt:lpstr>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</dc:creator>
  <cp:lastModifiedBy>Романов</cp:lastModifiedBy>
  <cp:revision>89</cp:revision>
  <dcterms:created xsi:type="dcterms:W3CDTF">2008-04-16T06:25:10Z</dcterms:created>
  <dcterms:modified xsi:type="dcterms:W3CDTF">2020-09-12T15:04:24Z</dcterms:modified>
</cp:coreProperties>
</file>