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80" r:id="rId4"/>
    <p:sldId id="261" r:id="rId5"/>
    <p:sldId id="260" r:id="rId6"/>
    <p:sldId id="258" r:id="rId7"/>
    <p:sldId id="277" r:id="rId8"/>
    <p:sldId id="259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4" r:id="rId19"/>
    <p:sldId id="275" r:id="rId20"/>
    <p:sldId id="276" r:id="rId21"/>
    <p:sldId id="283" r:id="rId22"/>
    <p:sldId id="284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-english.info/participle-2.php" TargetMode="External"/><Relationship Id="rId2" Type="http://schemas.openxmlformats.org/officeDocument/2006/relationships/hyperlink" Target="http://study-english.info/pastsimple.php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tudy-english.info/edplus.php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MASTER-CLASS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latin typeface="Arial Black" pitchFamily="34" charset="0"/>
              </a:rPr>
              <a:t>УЧИТЕЛЯ</a:t>
            </a:r>
          </a:p>
          <a:p>
            <a:pPr algn="ctr">
              <a:buNone/>
            </a:pPr>
            <a:r>
              <a:rPr lang="ru-RU" sz="4400" dirty="0" smtClean="0">
                <a:latin typeface="Arial Black" pitchFamily="34" charset="0"/>
              </a:rPr>
              <a:t>АНГЛИЙСКОГО ЯЗЫКА </a:t>
            </a:r>
          </a:p>
          <a:p>
            <a:pPr algn="ctr">
              <a:buNone/>
            </a:pPr>
            <a:r>
              <a:rPr lang="ru-RU" sz="4400" dirty="0" err="1" smtClean="0">
                <a:latin typeface="Arial Black" pitchFamily="34" charset="0"/>
              </a:rPr>
              <a:t>Кускежик</a:t>
            </a:r>
            <a:r>
              <a:rPr lang="ru-RU" sz="4400" dirty="0" smtClean="0">
                <a:latin typeface="Arial Black" pitchFamily="34" charset="0"/>
              </a:rPr>
              <a:t> </a:t>
            </a:r>
            <a:r>
              <a:rPr lang="ru-RU" sz="4400" dirty="0" err="1" smtClean="0">
                <a:latin typeface="Arial Black" pitchFamily="34" charset="0"/>
              </a:rPr>
              <a:t>Алекмаа</a:t>
            </a:r>
            <a:r>
              <a:rPr lang="ru-RU" sz="4400" dirty="0" smtClean="0">
                <a:latin typeface="Arial Black" pitchFamily="34" charset="0"/>
              </a:rPr>
              <a:t> Яковлевны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ТОЛЬКО  УЧАТ   ИХ   ВСЕГДА   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ПО - РАЗНОМУ. ИНОГДА  С УДОВОЛЬСТВИЕМ.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_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828800"/>
            <a:ext cx="5486400" cy="4724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Бывает такое…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4" name="Содержимое 3" descr="3bc95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853406"/>
            <a:ext cx="5715000" cy="4019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И даже такое…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4" name="Содержимое 3" descr="x_23d117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5220" y="1600200"/>
            <a:ext cx="759356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1981199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Monotype Corsiva" pitchFamily="66" charset="0"/>
              </a:rPr>
              <a:t>Но выход есть всегда!</a:t>
            </a:r>
            <a:endParaRPr lang="ru-RU" sz="72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000374"/>
            <a:ext cx="7848600" cy="347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Чаще всего  прибегают к 2-ум способам, чтобы запомнить неправильные глаголы: 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1. учат в стихах</a:t>
            </a:r>
            <a:b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 2. Учить, группируя глаголы по звучанию.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rregular_verbs_flashcar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90800"/>
            <a:ext cx="7010400" cy="39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35814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Давайте подробно рассмотрим каждый из них и узнаем, насколько они являются эффективными.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Способ № 1: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Учить неправильные глаголы  при помощи специальных стишков. </a:t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40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67400"/>
            <a:ext cx="6400800" cy="22860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191000"/>
            <a:ext cx="7848600" cy="2285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Рассмотрим пример такого стихотворения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6786_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84582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00200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Можно читать и учить стишки с переводом глаголов.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286000"/>
            <a:ext cx="7696200" cy="39624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Самолеты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fly-flew-flown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(летать). 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Наши дети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grow-grew-grown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(расти).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Ну, а ветер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blow-blew-blown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(дуть),</a:t>
            </a:r>
          </a:p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Обо всем он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know-knew-known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(знать).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981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К сожалению, в таком способе запоминания есть существенные минусы: 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438400"/>
            <a:ext cx="8305800" cy="3810000"/>
          </a:xfrm>
        </p:spPr>
        <p:txBody>
          <a:bodyPr>
            <a:noAutofit/>
          </a:bodyPr>
          <a:lstStyle/>
          <a:p>
            <a:pPr marL="514350" indent="-514350"/>
            <a:r>
              <a:rPr lang="ru-RU" sz="4000" dirty="0" smtClean="0"/>
              <a:t>Вы не сможете легко и быстро использовать нужные глаголы </a:t>
            </a:r>
            <a:r>
              <a:rPr lang="ru-RU" sz="4000" b="1" dirty="0" smtClean="0"/>
              <a:t>Почему?</a:t>
            </a:r>
            <a:r>
              <a:rPr lang="ru-RU" sz="4000" dirty="0" smtClean="0"/>
              <a:t> Представьте ситуацию, когда вы общаетесь с человеком. Вы говорите предложение, где используется неправильный глагол. </a:t>
            </a:r>
          </a:p>
          <a:p>
            <a:pPr marL="514350" indent="-514350">
              <a:buAutoNum type="arabicPeriod"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4800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Способ № 2: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Учить неправильные глаголы, группируя их по звучанию .Несмотря на то, что логики образования прошедших форм у неправильных глаголов нет, некоторые из них являются схожими по звучанию.</a:t>
            </a:r>
            <a:br>
              <a:rPr lang="ru-RU" b="1" dirty="0" smtClean="0"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60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4419600"/>
            <a:ext cx="7772400" cy="2133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8305800" cy="6172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10668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ПРАВИЛЬНО   УЧИМ НЕПРАВИЛЬНЫЕ ГЛАГОЛЫ</a:t>
            </a:r>
            <a:endParaRPr lang="ru-RU" sz="3600" b="1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7912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 </a:t>
            </a:r>
            <a:r>
              <a:rPr lang="ru-RU" sz="49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Например: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catch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[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k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æ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caught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[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k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ɔ: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caught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[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k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ɔ: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– ловить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teach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ti:tʃ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 taught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tɔ:t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 taught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tɔ:t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–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обучать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fight- fought-fought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keep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ki:p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 kept [kept] - kept [kept] -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держать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feel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fi:l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] - felt [felt] - felt [felt] –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чувствовать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Arial Rounded MT Bold" pitchFamily="34" charset="0"/>
              </a:rPr>
              <a:t>cut-cut-cut-</a:t>
            </a:r>
            <a:r>
              <a:rPr lang="ru-RU" sz="7200" dirty="0" smtClean="0"/>
              <a:t> резать</a:t>
            </a:r>
            <a:r>
              <a:rPr lang="en-US" sz="7200" dirty="0" smtClean="0">
                <a:latin typeface="Arial Rounded MT Bold" pitchFamily="34" charset="0"/>
              </a:rPr>
              <a:t> </a:t>
            </a:r>
            <a:br>
              <a:rPr lang="en-US" sz="7200" dirty="0" smtClean="0">
                <a:latin typeface="Arial Rounded MT Bold" pitchFamily="34" charset="0"/>
              </a:rPr>
            </a:br>
            <a:r>
              <a:rPr lang="en-US" sz="7200" dirty="0" smtClean="0">
                <a:latin typeface="Arial Rounded MT Bold" pitchFamily="34" charset="0"/>
              </a:rPr>
              <a:t>put-put-put</a:t>
            </a:r>
            <a:r>
              <a:rPr lang="ru-RU" sz="7200" dirty="0" smtClean="0"/>
              <a:t>- класть</a:t>
            </a:r>
            <a:r>
              <a:rPr lang="en-US" sz="7200" dirty="0" smtClean="0">
                <a:latin typeface="Arial Rounded MT Bold" pitchFamily="34" charset="0"/>
              </a:rPr>
              <a:t/>
            </a:r>
            <a:br>
              <a:rPr lang="en-US" sz="7200" dirty="0" smtClean="0">
                <a:latin typeface="Arial Rounded MT Bold" pitchFamily="34" charset="0"/>
              </a:rPr>
            </a:br>
            <a:r>
              <a:rPr lang="en-US" sz="7200" dirty="0" smtClean="0">
                <a:latin typeface="Arial Rounded MT Bold" pitchFamily="34" charset="0"/>
              </a:rPr>
              <a:t>hit-hit-hit</a:t>
            </a:r>
            <a:r>
              <a:rPr lang="ru-RU" sz="7200" dirty="0" smtClean="0"/>
              <a:t>- ударять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701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10599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99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191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Неправильные глаголы доставляют много трудностей людям, изучающим английский. Кажется, что нереально запомнить этот бесконечно длинный список.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038600"/>
            <a:ext cx="8077200" cy="2514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75259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 что же такое неправильные глаголы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2362200"/>
            <a:ext cx="7772400" cy="3886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К неправильным глаголам принадлежат глаголы, образующие (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2"/>
              </a:rPr>
              <a:t>Past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2"/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2"/>
              </a:rPr>
              <a:t>Simple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2"/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2"/>
              </a:rPr>
              <a:t>Active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 и 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Past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 </a:t>
            </a:r>
            <a:r>
              <a:rPr lang="ru-RU" sz="4000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3"/>
              </a:rPr>
              <a:t>Participle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 не путем прибавления окончания 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–</a:t>
            </a:r>
            <a:r>
              <a:rPr lang="ru-RU" sz="4000" b="1" dirty="0" err="1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hlinkClick r:id="rId4"/>
              </a:rPr>
              <a:t>ed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 к инфинитиву, а различными другими способами.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1"/>
            <a:ext cx="8305800" cy="2209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90499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Так  сколько же этих неправильных глаголов ?</a:t>
            </a:r>
            <a:endParaRPr lang="ru-RU" sz="3200" dirty="0">
              <a:solidFill>
                <a:schemeClr val="accent2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362200"/>
            <a:ext cx="7162800" cy="3886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 РАЗНЫХ ИСТОЧНИКАХ ГОВОРИТСЯ О РАЗНОМ КОЛИЧЕСТВЕ  НЕПРАВИЛЬНЫХ ГЛАГОЛОВ. КТО-ТО НАСЧИТЫВАЕТ ОКОЛО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300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, КТО-ТО ЕЩЕ БОЛЬШЕ.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Вспомните огромную таблицу неправильных глаголов.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0-02-1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7543800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9049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Давайте вспомним, как мы их учили в школе. Мы просто читали все 3 формы глагола и заучивали их.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3352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3400" y="2438401"/>
          <a:ext cx="8077200" cy="4114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19300"/>
                <a:gridCol w="2019300"/>
                <a:gridCol w="2019300"/>
                <a:gridCol w="2019300"/>
              </a:tblGrid>
              <a:tr h="81391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was/were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быть</a:t>
                      </a:r>
                      <a:endParaRPr lang="ru-RU" sz="2800" dirty="0"/>
                    </a:p>
                  </a:txBody>
                  <a:tcPr/>
                </a:tc>
              </a:tr>
              <a:tr h="82522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did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done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делать</a:t>
                      </a:r>
                      <a:endParaRPr lang="ru-RU" sz="2800" dirty="0"/>
                    </a:p>
                  </a:txBody>
                  <a:tcPr/>
                </a:tc>
              </a:tr>
              <a:tr h="82522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feel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felt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felt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чувствовать</a:t>
                      </a:r>
                      <a:endParaRPr lang="ru-RU" sz="2800" dirty="0"/>
                    </a:p>
                  </a:txBody>
                  <a:tcPr/>
                </a:tc>
              </a:tr>
              <a:tr h="82522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went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gone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Идти, ехать</a:t>
                      </a:r>
                      <a:endParaRPr lang="ru-RU" sz="2800" dirty="0"/>
                    </a:p>
                  </a:txBody>
                  <a:tcPr/>
                </a:tc>
              </a:tr>
              <a:tr h="82522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keep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kept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kept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держать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Неужели необходимо каждый раз обращаться к ней, чтобы посмотреть нужную форму?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iv-1-p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1292" y="2133600"/>
            <a:ext cx="7161415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КОНЕЧНО  ЖЕ  НЕТ!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МОЖНО  ИХ  ВЫУЧИТЬ.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ЕСЛИ  БЫ ЭТО  БЫЛО  ПРОСТО, ТО  НЕ ВОЗНИКАЛО  БЫ  ПРОБЛЕМ.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214f6b4da5bea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958181"/>
            <a:ext cx="5715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</TotalTime>
  <Words>273</Words>
  <Application>Microsoft Office PowerPoint</Application>
  <PresentationFormat>Экран (4:3)</PresentationFormat>
  <Paragraphs>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MASTER-CLASS</vt:lpstr>
      <vt:lpstr>ПРАВИЛЬНО   УЧИМ НЕПРАВИЛЬНЫЕ ГЛАГОЛЫ</vt:lpstr>
      <vt:lpstr>Неправильные глаголы доставляют много трудностей людям, изучающим английский. Кажется, что нереально запомнить этот бесконечно длинный список.  </vt:lpstr>
      <vt:lpstr>А что же такое неправильные глаголы</vt:lpstr>
      <vt:lpstr>Так  сколько же этих неправильных глаголов ?</vt:lpstr>
      <vt:lpstr>Вспомните огромную таблицу неправильных глаголов.</vt:lpstr>
      <vt:lpstr>Давайте вспомним, как мы их учили в школе. Мы просто читали все 3 формы глагола и заучивали их.</vt:lpstr>
      <vt:lpstr>Неужели необходимо каждый раз обращаться к ней, чтобы посмотреть нужную форму?</vt:lpstr>
      <vt:lpstr>КОНЕЧНО  ЖЕ  НЕТ!  МОЖНО  ИХ  ВЫУЧИТЬ.  ЕСЛИ  БЫ ЭТО  БЫЛО  ПРОСТО, ТО  НЕ ВОЗНИКАЛО  БЫ  ПРОБЛЕМ.</vt:lpstr>
      <vt:lpstr>ТОЛЬКО  УЧАТ   ИХ   ВСЕГДА      ПО - РАЗНОМУ. ИНОГДА  С УДОВОЛЬСТВИЕМ.</vt:lpstr>
      <vt:lpstr>Бывает такое…</vt:lpstr>
      <vt:lpstr>И даже такое…</vt:lpstr>
      <vt:lpstr>Но выход есть всегда!</vt:lpstr>
      <vt:lpstr>Чаще всего  прибегают к 2-ум способам, чтобы запомнить неправильные глаголы:  1. учат в стихах  2. Учить, группируя глаголы по звучанию. </vt:lpstr>
      <vt:lpstr>Давайте подробно рассмотрим каждый из них и узнаем, насколько они являются эффективными.  Способ № 1:  Учить неправильные глаголы  при помощи специальных стишков.  </vt:lpstr>
      <vt:lpstr>Рассмотрим пример такого стихотворения  </vt:lpstr>
      <vt:lpstr>Можно читать и учить стишки с переводом глаголов.</vt:lpstr>
      <vt:lpstr>К сожалению, в таком способе запоминания есть существенные минусы: </vt:lpstr>
      <vt:lpstr>Способ № 2:  Учить неправильные глаголы, группируя их по звучанию .Несмотря на то, что логики образования прошедших форм у неправильных глаголов нет, некоторые из них являются схожими по звучанию. </vt:lpstr>
      <vt:lpstr> Например:  catch [kætʃ] - caught [kɔ:t] -caught [kɔ:t] – ловить  teach [ti:tʃ] - taught [tɔ:t] - taught [tɔ:t] – обучать fight- fought-fought  keep [ki:p] - kept [kept] - kept [kept] - держать  feel [fi:l] - felt [felt] - felt [felt] – чувствовать</vt:lpstr>
      <vt:lpstr>cut-cut-cut- резать  put-put-put- класть hit-hit-hit- ударять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- КЛАСС</dc:title>
  <dc:creator>Intel</dc:creator>
  <cp:lastModifiedBy>Алимаа</cp:lastModifiedBy>
  <cp:revision>45</cp:revision>
  <dcterms:created xsi:type="dcterms:W3CDTF">2016-04-14T14:44:40Z</dcterms:created>
  <dcterms:modified xsi:type="dcterms:W3CDTF">2017-02-01T04:53:26Z</dcterms:modified>
</cp:coreProperties>
</file>