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9" r:id="rId2"/>
    <p:sldId id="258" r:id="rId3"/>
    <p:sldId id="259" r:id="rId4"/>
    <p:sldId id="260" r:id="rId5"/>
    <p:sldId id="256" r:id="rId6"/>
    <p:sldId id="270" r:id="rId7"/>
    <p:sldId id="271" r:id="rId8"/>
    <p:sldId id="272" r:id="rId9"/>
    <p:sldId id="273" r:id="rId10"/>
    <p:sldId id="263" r:id="rId11"/>
    <p:sldId id="274" r:id="rId12"/>
    <p:sldId id="275" r:id="rId13"/>
    <p:sldId id="276" r:id="rId14"/>
    <p:sldId id="278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3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73DD8-01A0-4A8C-8EB1-907EC715BFAC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CF85E-16EF-4137-919E-AE52A399A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003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6E5874D-1F52-4B68-AC3D-BAC68F44F30B}" type="slidenum">
              <a:rPr lang="ru-RU"/>
              <a:pPr eaLnBrk="1" hangingPunct="1"/>
              <a:t>6</a:t>
            </a:fld>
            <a:endParaRPr lang="ru-RU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974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770DACC-7E75-4604-82EA-8EBB8146C38A}" type="slidenum">
              <a:rPr lang="ru-RU"/>
              <a:pPr eaLnBrk="1" hangingPunct="1"/>
              <a:t>7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26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9337AE4-8794-4266-B427-C71B5E710162}" type="slidenum">
              <a:rPr lang="ru-RU"/>
              <a:pPr eaLnBrk="1" hangingPunct="1"/>
              <a:t>9</a:t>
            </a:fld>
            <a:endParaRPr lang="ru-RU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Л.И. Звавич, Е.В. Потоскуев «Тестовые задания по геометрии»</a:t>
            </a:r>
          </a:p>
        </p:txBody>
      </p:sp>
    </p:spTree>
    <p:extLst>
      <p:ext uri="{BB962C8B-B14F-4D97-AF65-F5344CB8AC3E}">
        <p14:creationId xmlns:p14="http://schemas.microsoft.com/office/powerpoint/2010/main" val="3181915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46683E5-A1D4-48B3-AF39-9AE2048480B7}" type="slidenum">
              <a:rPr lang="ru-RU"/>
              <a:pPr eaLnBrk="1" hangingPunct="1"/>
              <a:t>11</a:t>
            </a:fld>
            <a:endParaRPr lang="ru-R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Б.Г. Зив, В.М. Мейлер «Дидактические материалы по геометрии для 8 класса»</a:t>
            </a:r>
          </a:p>
          <a:p>
            <a:pPr eaLnBrk="1" hangingPunct="1"/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104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D810E62-FAE5-441D-9E68-89AECB05DAC3}" type="slidenum">
              <a:rPr lang="ru-RU"/>
              <a:pPr eaLnBrk="1" hangingPunct="1"/>
              <a:t>12</a:t>
            </a:fld>
            <a:endParaRPr lang="ru-RU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Б.Г. Зив, В.М. Мейлер «Дидактические материалы по геометрии для 8 класса»</a:t>
            </a:r>
          </a:p>
          <a:p>
            <a:pPr eaLnBrk="1" hangingPunct="1"/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214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9E90E1F-94BB-49FC-AF50-F8941464DE5C}" type="slidenum">
              <a:rPr lang="ru-RU"/>
              <a:pPr eaLnBrk="1" hangingPunct="1"/>
              <a:t>13</a:t>
            </a:fld>
            <a:endParaRPr lang="ru-RU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Б.Г. Зив, В.М. Мейлер «Дидактические материалы по геометрии для 8 класса»</a:t>
            </a:r>
          </a:p>
          <a:p>
            <a:pPr eaLnBrk="1" hangingPunct="1"/>
            <a:endParaRPr lang="ru-RU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106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057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23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063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862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28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591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874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67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304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05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4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E8178-E2B4-4E28-83FA-C4DF5D3E1B99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F68EC-B1F5-4819-9811-0914F9D668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07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jpeg"/><Relationship Id="rId5" Type="http://schemas.openxmlformats.org/officeDocument/2006/relationships/image" Target="../media/image2.w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tvS1YMC1S8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07821" y="584200"/>
            <a:ext cx="8640762" cy="5223475"/>
          </a:xfrm>
        </p:spPr>
        <p:txBody>
          <a:bodyPr>
            <a:normAutofit fontScale="90000"/>
          </a:bodyPr>
          <a:lstStyle/>
          <a:p>
            <a:r>
              <a:rPr lang="ru-RU" sz="6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Площадь параллелограмма</a:t>
            </a:r>
            <a:r>
              <a:rPr lang="ru-RU" sz="6000" i="1" dirty="0" smtClean="0"/>
              <a:t/>
            </a:r>
            <a:br>
              <a:rPr lang="ru-RU" sz="6000" i="1" dirty="0" smtClean="0"/>
            </a:br>
            <a:r>
              <a:rPr lang="ru-RU" sz="6000" i="1" dirty="0" smtClean="0"/>
              <a:t>		</a:t>
            </a:r>
            <a:br>
              <a:rPr lang="ru-RU" sz="6000" i="1" dirty="0" smtClean="0"/>
            </a:br>
            <a:r>
              <a:rPr lang="ru-RU" sz="6000" i="1" dirty="0" smtClean="0"/>
              <a:t>		</a:t>
            </a:r>
            <a:r>
              <a:rPr lang="ru-RU" sz="2700" dirty="0" smtClean="0"/>
              <a:t>Подготовила: </a:t>
            </a:r>
            <a:r>
              <a:rPr lang="ru-RU" sz="2700" dirty="0" err="1" smtClean="0"/>
              <a:t>Метлякова</a:t>
            </a:r>
            <a:r>
              <a:rPr lang="ru-RU" sz="2700" dirty="0" smtClean="0"/>
              <a:t> Надежда</a:t>
            </a:r>
            <a:r>
              <a:rPr lang="en-US" sz="2700" dirty="0" smtClean="0"/>
              <a:t> </a:t>
            </a:r>
            <a:r>
              <a:rPr lang="ru-RU" sz="2700" dirty="0" smtClean="0"/>
              <a:t>Владимировна</a:t>
            </a:r>
            <a:br>
              <a:rPr lang="ru-RU" sz="2700" dirty="0" smtClean="0"/>
            </a:br>
            <a:r>
              <a:rPr lang="ru-RU" sz="2700" dirty="0" smtClean="0"/>
              <a:t>	        	         учитель математики</a:t>
            </a:r>
            <a:br>
              <a:rPr lang="ru-RU" sz="2700" dirty="0" smtClean="0"/>
            </a:br>
            <a:r>
              <a:rPr lang="ru-RU" sz="2700" dirty="0" smtClean="0"/>
              <a:t>			ГБОУ гимназия № 271 </a:t>
            </a:r>
            <a:br>
              <a:rPr lang="ru-RU" sz="2700" dirty="0" smtClean="0"/>
            </a:br>
            <a:r>
              <a:rPr lang="ru-RU" sz="2700" dirty="0" smtClean="0"/>
              <a:t>			    Красносельского района</a:t>
            </a:r>
            <a:br>
              <a:rPr lang="ru-RU" sz="2700" dirty="0" smtClean="0"/>
            </a:br>
            <a:r>
              <a:rPr lang="ru-RU" sz="2700" dirty="0" smtClean="0"/>
              <a:t>	                  Санкт-Петербурга </a:t>
            </a:r>
            <a:br>
              <a:rPr lang="ru-RU" sz="2700" dirty="0" smtClean="0"/>
            </a:br>
            <a:r>
              <a:rPr lang="ru-RU" sz="2700" i="1" dirty="0" smtClean="0"/>
              <a:t>		</a:t>
            </a:r>
            <a:br>
              <a:rPr lang="ru-RU" sz="2700" i="1" dirty="0" smtClean="0"/>
            </a:br>
            <a:r>
              <a:rPr lang="ru-RU" sz="1800" i="1" dirty="0" smtClean="0"/>
              <a:t/>
            </a:r>
            <a:br>
              <a:rPr lang="ru-RU" sz="1800" i="1" dirty="0" smtClean="0"/>
            </a:br>
            <a:endParaRPr lang="ru-RU" sz="1800" i="1" dirty="0" smtClean="0"/>
          </a:p>
        </p:txBody>
      </p:sp>
    </p:spTree>
    <p:extLst>
      <p:ext uri="{BB962C8B-B14F-4D97-AF65-F5344CB8AC3E}">
        <p14:creationId xmlns:p14="http://schemas.microsoft.com/office/powerpoint/2010/main" val="393485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459" y="444844"/>
            <a:ext cx="835316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№ 504</a:t>
            </a:r>
          </a:p>
          <a:p>
            <a:pPr algn="ctr"/>
            <a:endParaRPr lang="ru-RU" sz="36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Меньшая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сторона параллелограмма равна 29 см. перпендикуляр, проведенный из точки пересечения диагоналей к большей стороне, делит её  на отрезки, равные 33см и 12 см. Найдите площадь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параллелограмма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800" u="sng" dirty="0" smtClean="0"/>
          </a:p>
        </p:txBody>
      </p:sp>
    </p:spTree>
    <p:extLst>
      <p:ext uri="{BB962C8B-B14F-4D97-AF65-F5344CB8AC3E}">
        <p14:creationId xmlns:p14="http://schemas.microsoft.com/office/powerpoint/2010/main" val="354417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6" name="Text Box 4"/>
          <p:cNvSpPr txBox="1">
            <a:spLocks noChangeArrowheads="1"/>
          </p:cNvSpPr>
          <p:nvPr/>
        </p:nvSpPr>
        <p:spPr bwMode="auto">
          <a:xfrm>
            <a:off x="76200" y="152400"/>
            <a:ext cx="89916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 smtClean="0">
                <a:latin typeface="Arial" charset="0"/>
                <a:cs typeface="Arial" charset="0"/>
              </a:rPr>
              <a:t>Задача №1. В </a:t>
            </a:r>
            <a:r>
              <a:rPr lang="ru-RU" sz="2400" dirty="0">
                <a:latin typeface="Arial" charset="0"/>
                <a:cs typeface="Arial" charset="0"/>
              </a:rPr>
              <a:t>параллелограмме АВС</a:t>
            </a:r>
            <a:r>
              <a:rPr lang="en-US" sz="2400" dirty="0">
                <a:latin typeface="Arial" charset="0"/>
                <a:cs typeface="Arial" charset="0"/>
              </a:rPr>
              <a:t>D</a:t>
            </a:r>
            <a:r>
              <a:rPr lang="ru-RU" sz="2400" dirty="0">
                <a:latin typeface="Arial" charset="0"/>
                <a:cs typeface="Arial" charset="0"/>
              </a:rPr>
              <a:t> угол В тупой. На продолжении стороны А</a:t>
            </a:r>
            <a:r>
              <a:rPr lang="en-US" sz="2400" dirty="0">
                <a:latin typeface="Arial" charset="0"/>
                <a:cs typeface="Arial" charset="0"/>
              </a:rPr>
              <a:t>D </a:t>
            </a:r>
            <a:r>
              <a:rPr lang="ru-RU" sz="2400" dirty="0">
                <a:latin typeface="Arial" charset="0"/>
                <a:cs typeface="Arial" charset="0"/>
              </a:rPr>
              <a:t>за вершину </a:t>
            </a:r>
            <a:r>
              <a:rPr lang="en-US" sz="2400" dirty="0">
                <a:latin typeface="Arial" charset="0"/>
                <a:cs typeface="Arial" charset="0"/>
              </a:rPr>
              <a:t>D </a:t>
            </a:r>
            <a:r>
              <a:rPr lang="ru-RU" sz="2400" dirty="0">
                <a:latin typeface="Arial" charset="0"/>
                <a:cs typeface="Arial" charset="0"/>
              </a:rPr>
              <a:t>отмечена точка Е так, что  </a:t>
            </a:r>
            <a:endParaRPr lang="en-US" sz="24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ru-RU" sz="2400" dirty="0">
                <a:latin typeface="Arial" charset="0"/>
                <a:cs typeface="Arial" charset="0"/>
              </a:rPr>
              <a:t>ЕС</a:t>
            </a:r>
            <a:r>
              <a:rPr lang="en-US" sz="2400" dirty="0">
                <a:latin typeface="Arial" charset="0"/>
                <a:cs typeface="Arial" charset="0"/>
              </a:rPr>
              <a:t>D =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cs typeface="Arial" charset="0"/>
              </a:rPr>
              <a:t>60</a:t>
            </a:r>
            <a:r>
              <a:rPr lang="en-US" sz="2400" baseline="30000" dirty="0">
                <a:latin typeface="Arial" charset="0"/>
                <a:cs typeface="Arial" charset="0"/>
              </a:rPr>
              <a:t>0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en-US" sz="2400" dirty="0">
                <a:latin typeface="Arial" charset="0"/>
                <a:cs typeface="Arial" charset="0"/>
              </a:rPr>
              <a:t>   </a:t>
            </a:r>
            <a:r>
              <a:rPr lang="ru-RU" sz="2400" dirty="0">
                <a:latin typeface="Arial" charset="0"/>
                <a:cs typeface="Arial" charset="0"/>
              </a:rPr>
              <a:t>  СЕ</a:t>
            </a:r>
            <a:r>
              <a:rPr lang="en-US" sz="2400" dirty="0">
                <a:latin typeface="Arial" charset="0"/>
                <a:cs typeface="Arial" charset="0"/>
              </a:rPr>
              <a:t>D</a:t>
            </a:r>
            <a:r>
              <a:rPr lang="ru-RU" sz="2400" dirty="0">
                <a:latin typeface="Arial" charset="0"/>
                <a:cs typeface="Arial" charset="0"/>
              </a:rPr>
              <a:t> = 90</a:t>
            </a:r>
            <a:r>
              <a:rPr lang="ru-RU" sz="2400" baseline="30000" dirty="0">
                <a:latin typeface="Arial" charset="0"/>
                <a:cs typeface="Arial" charset="0"/>
              </a:rPr>
              <a:t>0</a:t>
            </a:r>
            <a:r>
              <a:rPr lang="ru-RU" sz="2400" dirty="0">
                <a:latin typeface="Arial" charset="0"/>
                <a:cs typeface="Arial" charset="0"/>
              </a:rPr>
              <a:t>,   АВ = 4 см,   А</a:t>
            </a:r>
            <a:r>
              <a:rPr lang="en-US" sz="2400" dirty="0">
                <a:latin typeface="Arial" charset="0"/>
                <a:cs typeface="Arial" charset="0"/>
              </a:rPr>
              <a:t>D</a:t>
            </a:r>
            <a:r>
              <a:rPr lang="ru-RU" sz="2400" dirty="0">
                <a:latin typeface="Arial" charset="0"/>
                <a:cs typeface="Arial" charset="0"/>
              </a:rPr>
              <a:t> = 10 см. Найдите площадь параллелограмма.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2048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738641"/>
              </p:ext>
            </p:extLst>
          </p:nvPr>
        </p:nvGraphicFramePr>
        <p:xfrm>
          <a:off x="0" y="1329797"/>
          <a:ext cx="38100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Формула" r:id="rId4" imgW="164957" imgH="152268" progId="Equation.3">
                  <p:embed/>
                </p:oleObj>
              </mc:Choice>
              <mc:Fallback>
                <p:oleObj name="Формула" r:id="rId4" imgW="164957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29797"/>
                        <a:ext cx="381000" cy="350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896400"/>
              </p:ext>
            </p:extLst>
          </p:nvPr>
        </p:nvGraphicFramePr>
        <p:xfrm>
          <a:off x="2081212" y="1329796"/>
          <a:ext cx="381000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Формула" r:id="rId6" imgW="164957" imgH="152268" progId="Equation.3">
                  <p:embed/>
                </p:oleObj>
              </mc:Choice>
              <mc:Fallback>
                <p:oleObj name="Формула" r:id="rId6" imgW="164957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1212" y="1329796"/>
                        <a:ext cx="381000" cy="350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Freeform 8"/>
          <p:cNvSpPr>
            <a:spLocks/>
          </p:cNvSpPr>
          <p:nvPr/>
        </p:nvSpPr>
        <p:spPr bwMode="auto">
          <a:xfrm>
            <a:off x="241300" y="2743200"/>
            <a:ext cx="7226300" cy="2006600"/>
          </a:xfrm>
          <a:custGeom>
            <a:avLst/>
            <a:gdLst>
              <a:gd name="T0" fmla="*/ 0 w 4552"/>
              <a:gd name="T1" fmla="*/ 2006600 h 1264"/>
              <a:gd name="T2" fmla="*/ 2870200 w 4552"/>
              <a:gd name="T3" fmla="*/ 0 h 1264"/>
              <a:gd name="T4" fmla="*/ 7226300 w 4552"/>
              <a:gd name="T5" fmla="*/ 0 h 1264"/>
              <a:gd name="T6" fmla="*/ 4216400 w 4552"/>
              <a:gd name="T7" fmla="*/ 2006600 h 1264"/>
              <a:gd name="T8" fmla="*/ 0 w 4552"/>
              <a:gd name="T9" fmla="*/ 2006600 h 12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52" h="1264">
                <a:moveTo>
                  <a:pt x="0" y="1264"/>
                </a:moveTo>
                <a:lnTo>
                  <a:pt x="1808" y="0"/>
                </a:lnTo>
                <a:lnTo>
                  <a:pt x="4552" y="0"/>
                </a:lnTo>
                <a:lnTo>
                  <a:pt x="2656" y="1264"/>
                </a:lnTo>
                <a:lnTo>
                  <a:pt x="0" y="1264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762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А</a:t>
            </a:r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2819400" y="2209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В</a:t>
            </a: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7467600" y="2209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С</a:t>
            </a:r>
          </a:p>
        </p:txBody>
      </p:sp>
      <p:sp>
        <p:nvSpPr>
          <p:cNvPr id="20489" name="Text Box 12"/>
          <p:cNvSpPr txBox="1">
            <a:spLocks noChangeArrowheads="1"/>
          </p:cNvSpPr>
          <p:nvPr/>
        </p:nvSpPr>
        <p:spPr bwMode="auto">
          <a:xfrm>
            <a:off x="4267200" y="4724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/>
              <a:t>D</a:t>
            </a:r>
            <a:endParaRPr lang="ru-RU" sz="2800" b="1"/>
          </a:p>
        </p:txBody>
      </p:sp>
      <p:sp>
        <p:nvSpPr>
          <p:cNvPr id="305165" name="Freeform 13"/>
          <p:cNvSpPr>
            <a:spLocks/>
          </p:cNvSpPr>
          <p:nvPr/>
        </p:nvSpPr>
        <p:spPr bwMode="auto">
          <a:xfrm>
            <a:off x="4279900" y="4699000"/>
            <a:ext cx="3860800" cy="50800"/>
          </a:xfrm>
          <a:custGeom>
            <a:avLst/>
            <a:gdLst>
              <a:gd name="T0" fmla="*/ 0 w 2432"/>
              <a:gd name="T1" fmla="*/ 50800 h 32"/>
              <a:gd name="T2" fmla="*/ 3860800 w 2432"/>
              <a:gd name="T3" fmla="*/ 0 h 3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432" h="32">
                <a:moveTo>
                  <a:pt x="0" y="32"/>
                </a:moveTo>
                <a:lnTo>
                  <a:pt x="2432" y="0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5167" name="Group 15"/>
          <p:cNvGrpSpPr>
            <a:grpSpLocks/>
          </p:cNvGrpSpPr>
          <p:nvPr/>
        </p:nvGrpSpPr>
        <p:grpSpPr bwMode="auto">
          <a:xfrm>
            <a:off x="7254875" y="2743200"/>
            <a:ext cx="228600" cy="1936750"/>
            <a:chOff x="1248" y="1440"/>
            <a:chExt cx="144" cy="1488"/>
          </a:xfrm>
        </p:grpSpPr>
        <p:sp>
          <p:nvSpPr>
            <p:cNvPr id="20502" name="Line 16"/>
            <p:cNvSpPr>
              <a:spLocks noChangeShapeType="1"/>
            </p:cNvSpPr>
            <p:nvPr/>
          </p:nvSpPr>
          <p:spPr bwMode="auto">
            <a:xfrm>
              <a:off x="1392" y="1440"/>
              <a:ext cx="0" cy="14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03" name="Freeform 17"/>
            <p:cNvSpPr>
              <a:spLocks/>
            </p:cNvSpPr>
            <p:nvPr/>
          </p:nvSpPr>
          <p:spPr bwMode="auto">
            <a:xfrm>
              <a:off x="1248" y="2784"/>
              <a:ext cx="144" cy="144"/>
            </a:xfrm>
            <a:custGeom>
              <a:avLst/>
              <a:gdLst>
                <a:gd name="T0" fmla="*/ 144 w 144"/>
                <a:gd name="T1" fmla="*/ 0 h 144"/>
                <a:gd name="T2" fmla="*/ 0 w 144"/>
                <a:gd name="T3" fmla="*/ 0 h 144"/>
                <a:gd name="T4" fmla="*/ 0 w 144"/>
                <a:gd name="T5" fmla="*/ 144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4" h="144">
                  <a:moveTo>
                    <a:pt x="144" y="0"/>
                  </a:moveTo>
                  <a:lnTo>
                    <a:pt x="0" y="0"/>
                  </a:lnTo>
                  <a:lnTo>
                    <a:pt x="0" y="144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492" name="Text Box 19"/>
          <p:cNvSpPr txBox="1">
            <a:spLocks noChangeArrowheads="1"/>
          </p:cNvSpPr>
          <p:nvPr/>
        </p:nvSpPr>
        <p:spPr bwMode="auto">
          <a:xfrm>
            <a:off x="1524000" y="3124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4</a:t>
            </a:r>
          </a:p>
        </p:txBody>
      </p:sp>
      <p:sp>
        <p:nvSpPr>
          <p:cNvPr id="20493" name="Text Box 22"/>
          <p:cNvSpPr txBox="1">
            <a:spLocks noChangeArrowheads="1"/>
          </p:cNvSpPr>
          <p:nvPr/>
        </p:nvSpPr>
        <p:spPr bwMode="auto">
          <a:xfrm>
            <a:off x="1981200" y="4724400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10</a:t>
            </a:r>
          </a:p>
        </p:txBody>
      </p:sp>
      <p:sp>
        <p:nvSpPr>
          <p:cNvPr id="305175" name="Text Box 23"/>
          <p:cNvSpPr txBox="1">
            <a:spLocks noChangeArrowheads="1"/>
          </p:cNvSpPr>
          <p:nvPr/>
        </p:nvSpPr>
        <p:spPr bwMode="auto">
          <a:xfrm>
            <a:off x="6985000" y="2971800"/>
            <a:ext cx="55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/>
              <a:t>60</a:t>
            </a:r>
            <a:r>
              <a:rPr lang="ru-RU" sz="2000" b="1" baseline="30000"/>
              <a:t>0</a:t>
            </a:r>
            <a:endParaRPr lang="ru-RU" sz="2000" b="1"/>
          </a:p>
        </p:txBody>
      </p:sp>
      <p:grpSp>
        <p:nvGrpSpPr>
          <p:cNvPr id="305177" name="Group 25"/>
          <p:cNvGrpSpPr>
            <a:grpSpLocks/>
          </p:cNvGrpSpPr>
          <p:nvPr/>
        </p:nvGrpSpPr>
        <p:grpSpPr bwMode="auto">
          <a:xfrm>
            <a:off x="7351713" y="4648200"/>
            <a:ext cx="420687" cy="609600"/>
            <a:chOff x="4631" y="2928"/>
            <a:chExt cx="265" cy="384"/>
          </a:xfrm>
        </p:grpSpPr>
        <p:sp>
          <p:nvSpPr>
            <p:cNvPr id="20500" name="Text Box 18"/>
            <p:cNvSpPr txBox="1">
              <a:spLocks noChangeArrowheads="1"/>
            </p:cNvSpPr>
            <p:nvPr/>
          </p:nvSpPr>
          <p:spPr bwMode="auto">
            <a:xfrm>
              <a:off x="4631" y="2985"/>
              <a:ext cx="26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2800" b="1"/>
                <a:t>Е</a:t>
              </a:r>
            </a:p>
          </p:txBody>
        </p:sp>
        <p:sp>
          <p:nvSpPr>
            <p:cNvPr id="20501" name="Oval 24"/>
            <p:cNvSpPr>
              <a:spLocks noChangeArrowheads="1"/>
            </p:cNvSpPr>
            <p:nvPr/>
          </p:nvSpPr>
          <p:spPr bwMode="auto">
            <a:xfrm>
              <a:off x="4656" y="292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/>
            </a:p>
          </p:txBody>
        </p:sp>
      </p:grpSp>
      <p:sp>
        <p:nvSpPr>
          <p:cNvPr id="305178" name="Text Box 26"/>
          <p:cNvSpPr txBox="1">
            <a:spLocks noChangeArrowheads="1"/>
          </p:cNvSpPr>
          <p:nvPr/>
        </p:nvSpPr>
        <p:spPr bwMode="auto">
          <a:xfrm>
            <a:off x="4800600" y="4403725"/>
            <a:ext cx="55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/>
              <a:t>30</a:t>
            </a:r>
            <a:r>
              <a:rPr lang="ru-RU" sz="2000" b="1" baseline="30000"/>
              <a:t>0</a:t>
            </a:r>
            <a:endParaRPr lang="ru-RU" sz="2000" b="1"/>
          </a:p>
        </p:txBody>
      </p:sp>
      <p:sp>
        <p:nvSpPr>
          <p:cNvPr id="305179" name="Text Box 27"/>
          <p:cNvSpPr txBox="1">
            <a:spLocks noChangeArrowheads="1"/>
          </p:cNvSpPr>
          <p:nvPr/>
        </p:nvSpPr>
        <p:spPr bwMode="auto">
          <a:xfrm>
            <a:off x="1522413" y="31384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4</a:t>
            </a:r>
          </a:p>
        </p:txBody>
      </p:sp>
      <p:sp>
        <p:nvSpPr>
          <p:cNvPr id="305180" name="Text Box 28"/>
          <p:cNvSpPr txBox="1">
            <a:spLocks noChangeArrowheads="1"/>
          </p:cNvSpPr>
          <p:nvPr/>
        </p:nvSpPr>
        <p:spPr bwMode="auto">
          <a:xfrm>
            <a:off x="7467600" y="34290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2</a:t>
            </a:r>
          </a:p>
        </p:txBody>
      </p:sp>
      <p:sp>
        <p:nvSpPr>
          <p:cNvPr id="305181" name="Text Box 29"/>
          <p:cNvSpPr txBox="1">
            <a:spLocks noChangeArrowheads="1"/>
          </p:cNvSpPr>
          <p:nvPr/>
        </p:nvSpPr>
        <p:spPr bwMode="auto">
          <a:xfrm>
            <a:off x="4419600" y="54864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/>
              <a:t>S</a:t>
            </a:r>
            <a:r>
              <a:rPr lang="en-US" sz="2400" baseline="-25000"/>
              <a:t>ABCD</a:t>
            </a:r>
            <a:r>
              <a:rPr lang="en-US" sz="2400"/>
              <a:t> = </a:t>
            </a:r>
            <a:r>
              <a:rPr lang="ru-RU" sz="2400"/>
              <a:t>А</a:t>
            </a:r>
            <a:r>
              <a:rPr lang="en-US" sz="2400"/>
              <a:t>D * </a:t>
            </a:r>
            <a:r>
              <a:rPr lang="ru-RU" sz="2400"/>
              <a:t>СЕ</a:t>
            </a:r>
            <a:r>
              <a:rPr lang="en-US" sz="2400"/>
              <a:t> 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183619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51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5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0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5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0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3.7037E-7 L 0.49999 0.05556 " pathEditMode="relative" ptsTypes="AA">
                                      <p:cBhvr>
                                        <p:cTn id="45" dur="2000" fill="hold"/>
                                        <p:tgtEl>
                                          <p:spTgt spid="305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51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5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5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30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65" grpId="0" animBg="1"/>
      <p:bldP spid="305175" grpId="0"/>
      <p:bldP spid="305178" grpId="0"/>
      <p:bldP spid="305179" grpId="0"/>
      <p:bldP spid="305180" grpId="0"/>
      <p:bldP spid="30518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Text Box 2"/>
          <p:cNvSpPr txBox="1">
            <a:spLocks noChangeArrowheads="1"/>
          </p:cNvSpPr>
          <p:nvPr/>
        </p:nvSpPr>
        <p:spPr bwMode="auto">
          <a:xfrm>
            <a:off x="76200" y="152400"/>
            <a:ext cx="8991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 smtClean="0">
                <a:latin typeface="Arial" charset="0"/>
                <a:cs typeface="Arial" charset="0"/>
              </a:rPr>
              <a:t>Задача №2. В </a:t>
            </a:r>
            <a:r>
              <a:rPr lang="ru-RU" sz="2400" dirty="0">
                <a:latin typeface="Arial" charset="0"/>
                <a:cs typeface="Arial" charset="0"/>
              </a:rPr>
              <a:t>параллелограмме МРКТ на стороне МТ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ru-RU" sz="2400" dirty="0">
                <a:latin typeface="Arial" charset="0"/>
                <a:cs typeface="Arial" charset="0"/>
              </a:rPr>
              <a:t>отмечена точка Е так, что     РЕМ</a:t>
            </a:r>
            <a:r>
              <a:rPr lang="en-US" sz="2400" dirty="0">
                <a:latin typeface="Arial" charset="0"/>
                <a:cs typeface="Arial" charset="0"/>
              </a:rPr>
              <a:t> =</a:t>
            </a:r>
            <a:r>
              <a:rPr lang="ru-RU" sz="2400" dirty="0">
                <a:latin typeface="Arial" charset="0"/>
                <a:cs typeface="Arial" charset="0"/>
              </a:rPr>
              <a:t> 9</a:t>
            </a:r>
            <a:r>
              <a:rPr lang="en-US" sz="2400" dirty="0">
                <a:latin typeface="Arial" charset="0"/>
                <a:cs typeface="Arial" charset="0"/>
              </a:rPr>
              <a:t>0</a:t>
            </a:r>
            <a:r>
              <a:rPr lang="en-US" sz="2400" baseline="30000" dirty="0">
                <a:latin typeface="Arial" charset="0"/>
                <a:cs typeface="Arial" charset="0"/>
              </a:rPr>
              <a:t>0</a:t>
            </a:r>
            <a:r>
              <a:rPr lang="ru-RU" sz="2400" dirty="0">
                <a:latin typeface="Arial" charset="0"/>
                <a:cs typeface="Arial" charset="0"/>
              </a:rPr>
              <a:t>, </a:t>
            </a:r>
            <a:r>
              <a:rPr lang="en-US" sz="2400" dirty="0">
                <a:latin typeface="Arial" charset="0"/>
                <a:cs typeface="Arial" charset="0"/>
              </a:rPr>
              <a:t>   </a:t>
            </a:r>
            <a:r>
              <a:rPr lang="ru-RU" sz="2400" dirty="0">
                <a:latin typeface="Arial" charset="0"/>
                <a:cs typeface="Arial" charset="0"/>
              </a:rPr>
              <a:t>  ЕРТ = 45</a:t>
            </a:r>
            <a:r>
              <a:rPr lang="ru-RU" sz="2400" baseline="30000" dirty="0">
                <a:latin typeface="Arial" charset="0"/>
                <a:cs typeface="Arial" charset="0"/>
              </a:rPr>
              <a:t>0</a:t>
            </a:r>
            <a:r>
              <a:rPr lang="ru-RU" sz="2400" dirty="0">
                <a:latin typeface="Arial" charset="0"/>
                <a:cs typeface="Arial" charset="0"/>
              </a:rPr>
              <a:t>,   МЕ = 4 см,   ЕТ = 7 см. Найдите площадь параллелограмма.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3935974"/>
              </p:ext>
            </p:extLst>
          </p:nvPr>
        </p:nvGraphicFramePr>
        <p:xfrm>
          <a:off x="3887788" y="577146"/>
          <a:ext cx="38100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Формула" r:id="rId4" imgW="164957" imgH="152268" progId="Equation.3">
                  <p:embed/>
                </p:oleObj>
              </mc:Choice>
              <mc:Fallback>
                <p:oleObj name="Формула" r:id="rId4" imgW="164957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7788" y="577146"/>
                        <a:ext cx="381000" cy="350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142356"/>
              </p:ext>
            </p:extLst>
          </p:nvPr>
        </p:nvGraphicFramePr>
        <p:xfrm>
          <a:off x="5943600" y="577145"/>
          <a:ext cx="381000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Формула" r:id="rId6" imgW="164957" imgH="152268" progId="Equation.3">
                  <p:embed/>
                </p:oleObj>
              </mc:Choice>
              <mc:Fallback>
                <p:oleObj name="Формула" r:id="rId6" imgW="164957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77145"/>
                        <a:ext cx="381000" cy="350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9" name="Freeform 5"/>
          <p:cNvSpPr>
            <a:spLocks/>
          </p:cNvSpPr>
          <p:nvPr/>
        </p:nvSpPr>
        <p:spPr bwMode="auto">
          <a:xfrm>
            <a:off x="927100" y="2133600"/>
            <a:ext cx="6070600" cy="2590800"/>
          </a:xfrm>
          <a:custGeom>
            <a:avLst/>
            <a:gdLst>
              <a:gd name="T0" fmla="*/ 0 w 3824"/>
              <a:gd name="T1" fmla="*/ 2590800 h 1632"/>
              <a:gd name="T2" fmla="*/ 1600200 w 3824"/>
              <a:gd name="T3" fmla="*/ 0 h 1632"/>
              <a:gd name="T4" fmla="*/ 6070600 w 3824"/>
              <a:gd name="T5" fmla="*/ 0 h 1632"/>
              <a:gd name="T6" fmla="*/ 4445000 w 3824"/>
              <a:gd name="T7" fmla="*/ 2590800 h 1632"/>
              <a:gd name="T8" fmla="*/ 0 w 3824"/>
              <a:gd name="T9" fmla="*/ 2590800 h 16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24" h="1632">
                <a:moveTo>
                  <a:pt x="0" y="1632"/>
                </a:moveTo>
                <a:lnTo>
                  <a:pt x="1008" y="0"/>
                </a:lnTo>
                <a:lnTo>
                  <a:pt x="3824" y="0"/>
                </a:lnTo>
                <a:lnTo>
                  <a:pt x="2800" y="1632"/>
                </a:lnTo>
                <a:lnTo>
                  <a:pt x="0" y="163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57200" y="45720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М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057400" y="18288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Р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7010400" y="19050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К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410200" y="4648200"/>
            <a:ext cx="53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Т</a:t>
            </a:r>
          </a:p>
        </p:txBody>
      </p:sp>
      <p:grpSp>
        <p:nvGrpSpPr>
          <p:cNvPr id="21514" name="Group 11"/>
          <p:cNvGrpSpPr>
            <a:grpSpLocks/>
          </p:cNvGrpSpPr>
          <p:nvPr/>
        </p:nvGrpSpPr>
        <p:grpSpPr bwMode="auto">
          <a:xfrm>
            <a:off x="2286000" y="2133600"/>
            <a:ext cx="228600" cy="2590800"/>
            <a:chOff x="1248" y="1440"/>
            <a:chExt cx="144" cy="1488"/>
          </a:xfrm>
        </p:grpSpPr>
        <p:sp>
          <p:nvSpPr>
            <p:cNvPr id="21524" name="Line 12"/>
            <p:cNvSpPr>
              <a:spLocks noChangeShapeType="1"/>
            </p:cNvSpPr>
            <p:nvPr/>
          </p:nvSpPr>
          <p:spPr bwMode="auto">
            <a:xfrm>
              <a:off x="1392" y="1440"/>
              <a:ext cx="0" cy="14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25" name="Freeform 13"/>
            <p:cNvSpPr>
              <a:spLocks/>
            </p:cNvSpPr>
            <p:nvPr/>
          </p:nvSpPr>
          <p:spPr bwMode="auto">
            <a:xfrm>
              <a:off x="1248" y="2784"/>
              <a:ext cx="144" cy="144"/>
            </a:xfrm>
            <a:custGeom>
              <a:avLst/>
              <a:gdLst>
                <a:gd name="T0" fmla="*/ 144 w 144"/>
                <a:gd name="T1" fmla="*/ 0 h 144"/>
                <a:gd name="T2" fmla="*/ 0 w 144"/>
                <a:gd name="T3" fmla="*/ 0 h 144"/>
                <a:gd name="T4" fmla="*/ 0 w 144"/>
                <a:gd name="T5" fmla="*/ 144 h 14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4" h="144">
                  <a:moveTo>
                    <a:pt x="144" y="0"/>
                  </a:moveTo>
                  <a:lnTo>
                    <a:pt x="0" y="0"/>
                  </a:lnTo>
                  <a:lnTo>
                    <a:pt x="0" y="144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214" name="Text Box 14"/>
          <p:cNvSpPr txBox="1">
            <a:spLocks noChangeArrowheads="1"/>
          </p:cNvSpPr>
          <p:nvPr/>
        </p:nvSpPr>
        <p:spPr bwMode="auto">
          <a:xfrm>
            <a:off x="1522413" y="4648200"/>
            <a:ext cx="382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4</a:t>
            </a:r>
          </a:p>
        </p:txBody>
      </p:sp>
      <p:sp>
        <p:nvSpPr>
          <p:cNvPr id="307215" name="Text Box 15"/>
          <p:cNvSpPr txBox="1">
            <a:spLocks noChangeArrowheads="1"/>
          </p:cNvSpPr>
          <p:nvPr/>
        </p:nvSpPr>
        <p:spPr bwMode="auto">
          <a:xfrm>
            <a:off x="3886200" y="4648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7</a:t>
            </a:r>
          </a:p>
        </p:txBody>
      </p:sp>
      <p:sp>
        <p:nvSpPr>
          <p:cNvPr id="307220" name="Text Box 20"/>
          <p:cNvSpPr txBox="1">
            <a:spLocks noChangeArrowheads="1"/>
          </p:cNvSpPr>
          <p:nvPr/>
        </p:nvSpPr>
        <p:spPr bwMode="auto">
          <a:xfrm>
            <a:off x="2489200" y="2422525"/>
            <a:ext cx="55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/>
              <a:t>45</a:t>
            </a:r>
            <a:r>
              <a:rPr lang="ru-RU" sz="2000" b="1" baseline="30000"/>
              <a:t>0</a:t>
            </a:r>
            <a:endParaRPr lang="ru-RU" sz="2000" b="1"/>
          </a:p>
        </p:txBody>
      </p:sp>
      <p:sp>
        <p:nvSpPr>
          <p:cNvPr id="307223" name="Text Box 23"/>
          <p:cNvSpPr txBox="1">
            <a:spLocks noChangeArrowheads="1"/>
          </p:cNvSpPr>
          <p:nvPr/>
        </p:nvSpPr>
        <p:spPr bwMode="auto">
          <a:xfrm>
            <a:off x="4419600" y="5486400"/>
            <a:ext cx="2498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/>
              <a:t>S</a:t>
            </a:r>
            <a:r>
              <a:rPr lang="ru-RU" sz="2400" baseline="-25000"/>
              <a:t>МРКТ</a:t>
            </a:r>
            <a:r>
              <a:rPr lang="en-US" sz="2400"/>
              <a:t> = </a:t>
            </a:r>
            <a:r>
              <a:rPr lang="ru-RU" sz="2400"/>
              <a:t>МТ</a:t>
            </a:r>
            <a:r>
              <a:rPr lang="en-US" sz="2400"/>
              <a:t> * </a:t>
            </a:r>
            <a:r>
              <a:rPr lang="ru-RU" sz="2400"/>
              <a:t>РЕ</a:t>
            </a:r>
            <a:r>
              <a:rPr lang="en-US" sz="2400"/>
              <a:t> </a:t>
            </a:r>
            <a:endParaRPr lang="ru-RU" sz="2400"/>
          </a:p>
        </p:txBody>
      </p:sp>
      <p:sp>
        <p:nvSpPr>
          <p:cNvPr id="21519" name="Freeform 24"/>
          <p:cNvSpPr>
            <a:spLocks/>
          </p:cNvSpPr>
          <p:nvPr/>
        </p:nvSpPr>
        <p:spPr bwMode="auto">
          <a:xfrm>
            <a:off x="2514600" y="2133600"/>
            <a:ext cx="2857500" cy="2540000"/>
          </a:xfrm>
          <a:custGeom>
            <a:avLst/>
            <a:gdLst>
              <a:gd name="T0" fmla="*/ 0 w 1800"/>
              <a:gd name="T1" fmla="*/ 0 h 1600"/>
              <a:gd name="T2" fmla="*/ 2857500 w 1800"/>
              <a:gd name="T3" fmla="*/ 2540000 h 16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800" h="1600">
                <a:moveTo>
                  <a:pt x="0" y="0"/>
                </a:moveTo>
                <a:lnTo>
                  <a:pt x="1800" y="160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0" name="Text Box 25"/>
          <p:cNvSpPr txBox="1">
            <a:spLocks noChangeArrowheads="1"/>
          </p:cNvSpPr>
          <p:nvPr/>
        </p:nvSpPr>
        <p:spPr bwMode="auto">
          <a:xfrm>
            <a:off x="2362200" y="47244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Е</a:t>
            </a:r>
          </a:p>
        </p:txBody>
      </p:sp>
      <p:sp>
        <p:nvSpPr>
          <p:cNvPr id="307227" name="Text Box 27"/>
          <p:cNvSpPr txBox="1">
            <a:spLocks noChangeArrowheads="1"/>
          </p:cNvSpPr>
          <p:nvPr/>
        </p:nvSpPr>
        <p:spPr bwMode="auto">
          <a:xfrm>
            <a:off x="3886200" y="4648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7</a:t>
            </a:r>
          </a:p>
        </p:txBody>
      </p:sp>
      <p:sp>
        <p:nvSpPr>
          <p:cNvPr id="307228" name="Text Box 28"/>
          <p:cNvSpPr txBox="1">
            <a:spLocks noChangeArrowheads="1"/>
          </p:cNvSpPr>
          <p:nvPr/>
        </p:nvSpPr>
        <p:spPr bwMode="auto">
          <a:xfrm>
            <a:off x="2489200" y="4343400"/>
            <a:ext cx="55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/>
              <a:t>90</a:t>
            </a:r>
            <a:r>
              <a:rPr lang="ru-RU" sz="2000" b="1" baseline="30000"/>
              <a:t>0</a:t>
            </a:r>
            <a:endParaRPr lang="ru-RU" sz="2000" b="1"/>
          </a:p>
        </p:txBody>
      </p:sp>
      <p:sp>
        <p:nvSpPr>
          <p:cNvPr id="307229" name="Text Box 29"/>
          <p:cNvSpPr txBox="1">
            <a:spLocks noChangeArrowheads="1"/>
          </p:cNvSpPr>
          <p:nvPr/>
        </p:nvSpPr>
        <p:spPr bwMode="auto">
          <a:xfrm>
            <a:off x="2489200" y="2422525"/>
            <a:ext cx="55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/>
              <a:t>45</a:t>
            </a:r>
            <a:r>
              <a:rPr lang="ru-RU" sz="2000" b="1" baseline="30000"/>
              <a:t>0</a:t>
            </a:r>
            <a:endParaRPr lang="ru-RU" sz="2000" b="1"/>
          </a:p>
        </p:txBody>
      </p:sp>
    </p:spTree>
    <p:extLst>
      <p:ext uri="{BB962C8B-B14F-4D97-AF65-F5344CB8AC3E}">
        <p14:creationId xmlns:p14="http://schemas.microsoft.com/office/powerpoint/2010/main" val="311973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22222 0.2733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07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11" y="1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0.19583 -0.204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07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2" y="-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0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0" grpId="0"/>
      <p:bldP spid="307223" grpId="0"/>
      <p:bldP spid="307227" grpId="0"/>
      <p:bldP spid="307228" grpId="0"/>
      <p:bldP spid="307229" grpId="0"/>
      <p:bldP spid="30722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1" name="Text Box 3"/>
          <p:cNvSpPr txBox="1">
            <a:spLocks noChangeArrowheads="1"/>
          </p:cNvSpPr>
          <p:nvPr/>
        </p:nvSpPr>
        <p:spPr bwMode="auto">
          <a:xfrm rot="-1924471">
            <a:off x="1371600" y="2057400"/>
            <a:ext cx="1003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/>
              <a:t>10</a:t>
            </a:r>
            <a:r>
              <a:rPr lang="ru-RU" sz="2400" b="1"/>
              <a:t> см</a:t>
            </a:r>
          </a:p>
        </p:txBody>
      </p:sp>
      <p:sp>
        <p:nvSpPr>
          <p:cNvPr id="26627" name="Text Box 10"/>
          <p:cNvSpPr txBox="1">
            <a:spLocks noChangeArrowheads="1"/>
          </p:cNvSpPr>
          <p:nvPr/>
        </p:nvSpPr>
        <p:spPr bwMode="auto">
          <a:xfrm>
            <a:off x="2057400" y="5715000"/>
            <a:ext cx="55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/>
              <a:t>3</a:t>
            </a:r>
            <a:r>
              <a:rPr lang="ru-RU" sz="2000" b="1"/>
              <a:t>0</a:t>
            </a:r>
            <a:r>
              <a:rPr lang="ru-RU" sz="2000" b="1" baseline="30000"/>
              <a:t>0</a:t>
            </a:r>
            <a:endParaRPr lang="ru-RU" sz="2000" b="1"/>
          </a:p>
        </p:txBody>
      </p:sp>
      <p:sp>
        <p:nvSpPr>
          <p:cNvPr id="319499" name="Freeform 11"/>
          <p:cNvSpPr>
            <a:spLocks/>
          </p:cNvSpPr>
          <p:nvPr/>
        </p:nvSpPr>
        <p:spPr bwMode="auto">
          <a:xfrm rot="1622882" flipH="1">
            <a:off x="2806700" y="1547813"/>
            <a:ext cx="171450" cy="280987"/>
          </a:xfrm>
          <a:custGeom>
            <a:avLst/>
            <a:gdLst>
              <a:gd name="T0" fmla="*/ 66675 w 108"/>
              <a:gd name="T1" fmla="*/ 0 h 177"/>
              <a:gd name="T2" fmla="*/ 171450 w 108"/>
              <a:gd name="T3" fmla="*/ 171450 h 177"/>
              <a:gd name="T4" fmla="*/ 0 w 108"/>
              <a:gd name="T5" fmla="*/ 280987 h 17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8" h="177">
                <a:moveTo>
                  <a:pt x="42" y="0"/>
                </a:moveTo>
                <a:lnTo>
                  <a:pt x="108" y="108"/>
                </a:lnTo>
                <a:lnTo>
                  <a:pt x="0" y="177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9509" name="Freeform 21"/>
          <p:cNvSpPr>
            <a:spLocks/>
          </p:cNvSpPr>
          <p:nvPr/>
        </p:nvSpPr>
        <p:spPr bwMode="auto">
          <a:xfrm>
            <a:off x="393700" y="1714500"/>
            <a:ext cx="2692400" cy="1676400"/>
          </a:xfrm>
          <a:custGeom>
            <a:avLst/>
            <a:gdLst>
              <a:gd name="T0" fmla="*/ 2692400 w 1696"/>
              <a:gd name="T1" fmla="*/ 0 h 1056"/>
              <a:gd name="T2" fmla="*/ 0 w 1696"/>
              <a:gd name="T3" fmla="*/ 1676400 h 1056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696" h="1056">
                <a:moveTo>
                  <a:pt x="1696" y="0"/>
                </a:moveTo>
                <a:lnTo>
                  <a:pt x="0" y="105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9513" name="Text Box 25"/>
          <p:cNvSpPr txBox="1">
            <a:spLocks noChangeArrowheads="1"/>
          </p:cNvSpPr>
          <p:nvPr/>
        </p:nvSpPr>
        <p:spPr bwMode="auto">
          <a:xfrm>
            <a:off x="7315200" y="5842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latin typeface="Arial" charset="0"/>
                <a:cs typeface="Arial" charset="0"/>
              </a:rPr>
              <a:t>А</a:t>
            </a:r>
            <a:r>
              <a:rPr lang="en-US" sz="2400">
                <a:latin typeface="Arial" charset="0"/>
                <a:cs typeface="Arial" charset="0"/>
              </a:rPr>
              <a:t>DC</a:t>
            </a:r>
            <a:r>
              <a:rPr lang="ru-RU" sz="2400">
                <a:latin typeface="Arial" charset="0"/>
                <a:cs typeface="Arial" charset="0"/>
              </a:rPr>
              <a:t> = </a:t>
            </a:r>
            <a:r>
              <a:rPr lang="en-US" sz="2400">
                <a:latin typeface="Arial" charset="0"/>
                <a:cs typeface="Arial" charset="0"/>
              </a:rPr>
              <a:t>30</a:t>
            </a:r>
            <a:r>
              <a:rPr lang="en-US" sz="2400" baseline="30000">
                <a:latin typeface="Arial" charset="0"/>
                <a:cs typeface="Arial" charset="0"/>
              </a:rPr>
              <a:t>0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26631" name="Object 26"/>
          <p:cNvGraphicFramePr>
            <a:graphicFrameLocks noChangeAspect="1"/>
          </p:cNvGraphicFramePr>
          <p:nvPr/>
        </p:nvGraphicFramePr>
        <p:xfrm>
          <a:off x="7073900" y="614363"/>
          <a:ext cx="381000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Формула" r:id="rId4" imgW="164957" imgH="152268" progId="Equation.3">
                  <p:embed/>
                </p:oleObj>
              </mc:Choice>
              <mc:Fallback>
                <p:oleObj name="Формула" r:id="rId4" imgW="164957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3900" y="614363"/>
                        <a:ext cx="381000" cy="350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2" name="Text Box 27"/>
          <p:cNvSpPr txBox="1">
            <a:spLocks noChangeArrowheads="1"/>
          </p:cNvSpPr>
          <p:nvPr/>
        </p:nvSpPr>
        <p:spPr bwMode="auto">
          <a:xfrm>
            <a:off x="25400" y="2895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000099"/>
                </a:solidFill>
              </a:rPr>
              <a:t>А</a:t>
            </a:r>
          </a:p>
        </p:txBody>
      </p:sp>
      <p:sp>
        <p:nvSpPr>
          <p:cNvPr id="26633" name="Text Box 28"/>
          <p:cNvSpPr txBox="1">
            <a:spLocks noChangeArrowheads="1"/>
          </p:cNvSpPr>
          <p:nvPr/>
        </p:nvSpPr>
        <p:spPr bwMode="auto">
          <a:xfrm>
            <a:off x="1752600" y="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000099"/>
                </a:solidFill>
              </a:rPr>
              <a:t>В</a:t>
            </a:r>
          </a:p>
        </p:txBody>
      </p:sp>
      <p:sp>
        <p:nvSpPr>
          <p:cNvPr id="26634" name="Text Box 29"/>
          <p:cNvSpPr txBox="1">
            <a:spLocks noChangeArrowheads="1"/>
          </p:cNvSpPr>
          <p:nvPr/>
        </p:nvSpPr>
        <p:spPr bwMode="auto">
          <a:xfrm>
            <a:off x="4283075" y="31877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000099"/>
                </a:solidFill>
              </a:rPr>
              <a:t>С</a:t>
            </a:r>
          </a:p>
        </p:txBody>
      </p:sp>
      <p:sp>
        <p:nvSpPr>
          <p:cNvPr id="26635" name="Text Box 30"/>
          <p:cNvSpPr txBox="1">
            <a:spLocks noChangeArrowheads="1"/>
          </p:cNvSpPr>
          <p:nvPr/>
        </p:nvSpPr>
        <p:spPr bwMode="auto">
          <a:xfrm>
            <a:off x="2371725" y="61864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99"/>
                </a:solidFill>
              </a:rPr>
              <a:t>D</a:t>
            </a:r>
            <a:endParaRPr lang="ru-RU" sz="2800" b="1">
              <a:solidFill>
                <a:srgbClr val="000099"/>
              </a:solidFill>
            </a:endParaRPr>
          </a:p>
        </p:txBody>
      </p:sp>
      <p:sp>
        <p:nvSpPr>
          <p:cNvPr id="26636" name="AutoShape 31"/>
          <p:cNvSpPr>
            <a:spLocks noChangeArrowheads="1"/>
          </p:cNvSpPr>
          <p:nvPr/>
        </p:nvSpPr>
        <p:spPr bwMode="auto">
          <a:xfrm rot="-52590">
            <a:off x="379413" y="379413"/>
            <a:ext cx="3808412" cy="5942012"/>
          </a:xfrm>
          <a:prstGeom prst="diamond">
            <a:avLst/>
          </a:prstGeom>
          <a:noFill/>
          <a:ln w="28575">
            <a:solidFill>
              <a:srgbClr val="0000FF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319520" name="Text Box 32"/>
          <p:cNvSpPr txBox="1">
            <a:spLocks noChangeArrowheads="1"/>
          </p:cNvSpPr>
          <p:nvPr/>
        </p:nvSpPr>
        <p:spPr bwMode="auto">
          <a:xfrm>
            <a:off x="2057400" y="5715000"/>
            <a:ext cx="55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 b="1"/>
              <a:t>3</a:t>
            </a:r>
            <a:r>
              <a:rPr lang="ru-RU" sz="2000" b="1"/>
              <a:t>0</a:t>
            </a:r>
            <a:r>
              <a:rPr lang="ru-RU" sz="2000" b="1" baseline="30000"/>
              <a:t>0</a:t>
            </a:r>
            <a:endParaRPr lang="ru-RU" sz="2000" b="1"/>
          </a:p>
        </p:txBody>
      </p:sp>
      <p:sp>
        <p:nvSpPr>
          <p:cNvPr id="319510" name="Freeform 22" descr="Дуб"/>
          <p:cNvSpPr>
            <a:spLocks/>
          </p:cNvSpPr>
          <p:nvPr/>
        </p:nvSpPr>
        <p:spPr bwMode="auto">
          <a:xfrm>
            <a:off x="152400" y="1752600"/>
            <a:ext cx="4337050" cy="2108200"/>
          </a:xfrm>
          <a:custGeom>
            <a:avLst/>
            <a:gdLst>
              <a:gd name="T0" fmla="*/ 12700 w 2732"/>
              <a:gd name="T1" fmla="*/ 1839913 h 1328"/>
              <a:gd name="T2" fmla="*/ 2965450 w 2732"/>
              <a:gd name="T3" fmla="*/ 0 h 1328"/>
              <a:gd name="T4" fmla="*/ 2849563 w 2732"/>
              <a:gd name="T5" fmla="*/ 401638 h 1328"/>
              <a:gd name="T6" fmla="*/ 3671888 w 2732"/>
              <a:gd name="T7" fmla="*/ 1736725 h 1328"/>
              <a:gd name="T8" fmla="*/ 4337050 w 2732"/>
              <a:gd name="T9" fmla="*/ 2108200 h 1328"/>
              <a:gd name="T10" fmla="*/ 3689350 w 2732"/>
              <a:gd name="T11" fmla="*/ 1741488 h 1328"/>
              <a:gd name="T12" fmla="*/ 960438 w 2732"/>
              <a:gd name="T13" fmla="*/ 1601788 h 1328"/>
              <a:gd name="T14" fmla="*/ 0 w 2732"/>
              <a:gd name="T15" fmla="*/ 1841500 h 1328"/>
              <a:gd name="T16" fmla="*/ 963613 w 2732"/>
              <a:gd name="T17" fmla="*/ 1585913 h 1328"/>
              <a:gd name="T18" fmla="*/ 2863850 w 2732"/>
              <a:gd name="T19" fmla="*/ 407988 h 1328"/>
              <a:gd name="T20" fmla="*/ 2954338 w 2732"/>
              <a:gd name="T21" fmla="*/ 0 h 1328"/>
              <a:gd name="T22" fmla="*/ 4311650 w 2732"/>
              <a:gd name="T23" fmla="*/ 2082800 h 1328"/>
              <a:gd name="T24" fmla="*/ 4260850 w 2732"/>
              <a:gd name="T25" fmla="*/ 2057400 h 1328"/>
              <a:gd name="T26" fmla="*/ 4268788 w 2732"/>
              <a:gd name="T27" fmla="*/ 2093913 h 1328"/>
              <a:gd name="T28" fmla="*/ 12700 w 2732"/>
              <a:gd name="T29" fmla="*/ 1839913 h 13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732" h="1328">
                <a:moveTo>
                  <a:pt x="8" y="1159"/>
                </a:moveTo>
                <a:lnTo>
                  <a:pt x="1868" y="0"/>
                </a:lnTo>
                <a:lnTo>
                  <a:pt x="1795" y="253"/>
                </a:lnTo>
                <a:lnTo>
                  <a:pt x="2313" y="1094"/>
                </a:lnTo>
                <a:lnTo>
                  <a:pt x="2732" y="1328"/>
                </a:lnTo>
                <a:lnTo>
                  <a:pt x="2324" y="1097"/>
                </a:lnTo>
                <a:lnTo>
                  <a:pt x="605" y="1009"/>
                </a:lnTo>
                <a:lnTo>
                  <a:pt x="0" y="1160"/>
                </a:lnTo>
                <a:lnTo>
                  <a:pt x="607" y="999"/>
                </a:lnTo>
                <a:lnTo>
                  <a:pt x="1804" y="257"/>
                </a:lnTo>
                <a:lnTo>
                  <a:pt x="1861" y="0"/>
                </a:lnTo>
                <a:lnTo>
                  <a:pt x="2716" y="1312"/>
                </a:lnTo>
                <a:lnTo>
                  <a:pt x="2684" y="1296"/>
                </a:lnTo>
                <a:lnTo>
                  <a:pt x="2689" y="1319"/>
                </a:lnTo>
                <a:lnTo>
                  <a:pt x="8" y="1159"/>
                </a:lnTo>
                <a:close/>
              </a:path>
            </a:pathLst>
          </a:custGeom>
          <a:blipFill dpi="0" rotWithShape="1">
            <a:blip r:embed="rId6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grpSp>
        <p:nvGrpSpPr>
          <p:cNvPr id="319502" name="Group 14"/>
          <p:cNvGrpSpPr>
            <a:grpSpLocks/>
          </p:cNvGrpSpPr>
          <p:nvPr/>
        </p:nvGrpSpPr>
        <p:grpSpPr bwMode="auto">
          <a:xfrm rot="6867524" flipV="1">
            <a:off x="-482600" y="1701800"/>
            <a:ext cx="2260600" cy="990600"/>
            <a:chOff x="763" y="1945"/>
            <a:chExt cx="2019" cy="886"/>
          </a:xfrm>
        </p:grpSpPr>
        <p:sp>
          <p:nvSpPr>
            <p:cNvPr id="26643" name="Freeform 15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>
                <a:gd name="T0" fmla="*/ 0 w 1252"/>
                <a:gd name="T1" fmla="*/ 55 h 3125"/>
                <a:gd name="T2" fmla="*/ 154 w 1252"/>
                <a:gd name="T3" fmla="*/ 0 h 3125"/>
                <a:gd name="T4" fmla="*/ 802 w 1252"/>
                <a:gd name="T5" fmla="*/ 1552 h 3125"/>
                <a:gd name="T6" fmla="*/ 852 w 1252"/>
                <a:gd name="T7" fmla="*/ 1909 h 3125"/>
                <a:gd name="T8" fmla="*/ 648 w 1252"/>
                <a:gd name="T9" fmla="*/ 1607 h 3125"/>
                <a:gd name="T10" fmla="*/ 0 w 1252"/>
                <a:gd name="T11" fmla="*/ 55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9504" name="Freeform 16"/>
            <p:cNvSpPr>
              <a:spLocks/>
            </p:cNvSpPr>
            <p:nvPr/>
          </p:nvSpPr>
          <p:spPr bwMode="auto">
            <a:xfrm rot="-3316674">
              <a:off x="2483" y="2395"/>
              <a:ext cx="214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26645" name="Freeform 17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>
                <a:gd name="T0" fmla="*/ 58 w 121"/>
                <a:gd name="T1" fmla="*/ 0 h 230"/>
                <a:gd name="T2" fmla="*/ 0 w 121"/>
                <a:gd name="T3" fmla="*/ 15 h 230"/>
                <a:gd name="T4" fmla="*/ 82 w 121"/>
                <a:gd name="T5" fmla="*/ 141 h 230"/>
                <a:gd name="T6" fmla="*/ 58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6646" name="Group 18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26647" name="Freeform 19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>
                  <a:gd name="T0" fmla="*/ 590 w 1094"/>
                  <a:gd name="T1" fmla="*/ 1595 h 2612"/>
                  <a:gd name="T2" fmla="*/ 744 w 1094"/>
                  <a:gd name="T3" fmla="*/ 1540 h 2612"/>
                  <a:gd name="T4" fmla="*/ 691 w 1094"/>
                  <a:gd name="T5" fmla="*/ 1560 h 2612"/>
                  <a:gd name="T6" fmla="*/ 57 w 1094"/>
                  <a:gd name="T7" fmla="*/ 0 h 2612"/>
                  <a:gd name="T8" fmla="*/ 0 w 1094"/>
                  <a:gd name="T9" fmla="*/ 18 h 2612"/>
                  <a:gd name="T10" fmla="*/ 639 w 1094"/>
                  <a:gd name="T11" fmla="*/ 1578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48" name="Freeform 20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>
                  <a:gd name="T0" fmla="*/ 33 w 42"/>
                  <a:gd name="T1" fmla="*/ 0 h 155"/>
                  <a:gd name="T2" fmla="*/ 41 w 42"/>
                  <a:gd name="T3" fmla="*/ 48 h 155"/>
                  <a:gd name="T4" fmla="*/ 29 w 42"/>
                  <a:gd name="T5" fmla="*/ 116 h 155"/>
                  <a:gd name="T6" fmla="*/ 9 w 42"/>
                  <a:gd name="T7" fmla="*/ 152 h 155"/>
                  <a:gd name="T8" fmla="*/ 1 w 42"/>
                  <a:gd name="T9" fmla="*/ 96 h 155"/>
                  <a:gd name="T10" fmla="*/ 5 w 42"/>
                  <a:gd name="T11" fmla="*/ 52 h 155"/>
                  <a:gd name="T12" fmla="*/ 33 w 42"/>
                  <a:gd name="T13" fmla="*/ 0 h 1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319521" name="Text Box 33"/>
          <p:cNvSpPr txBox="1">
            <a:spLocks noChangeArrowheads="1"/>
          </p:cNvSpPr>
          <p:nvPr/>
        </p:nvSpPr>
        <p:spPr bwMode="auto">
          <a:xfrm>
            <a:off x="457200" y="1371600"/>
            <a:ext cx="1003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/>
              <a:t>20</a:t>
            </a:r>
            <a:r>
              <a:rPr lang="ru-RU" sz="2400" b="1"/>
              <a:t> см</a:t>
            </a:r>
          </a:p>
        </p:txBody>
      </p:sp>
      <p:sp>
        <p:nvSpPr>
          <p:cNvPr id="319522" name="Text Box 34"/>
          <p:cNvSpPr txBox="1">
            <a:spLocks noChangeArrowheads="1"/>
          </p:cNvSpPr>
          <p:nvPr/>
        </p:nvSpPr>
        <p:spPr bwMode="auto">
          <a:xfrm>
            <a:off x="3429000" y="1371600"/>
            <a:ext cx="1003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/>
              <a:t>20</a:t>
            </a:r>
            <a:r>
              <a:rPr lang="ru-RU" sz="2400" b="1"/>
              <a:t> см</a:t>
            </a:r>
          </a:p>
        </p:txBody>
      </p:sp>
      <p:sp>
        <p:nvSpPr>
          <p:cNvPr id="319523" name="Text Box 35"/>
          <p:cNvSpPr txBox="1">
            <a:spLocks noChangeArrowheads="1"/>
          </p:cNvSpPr>
          <p:nvPr/>
        </p:nvSpPr>
        <p:spPr bwMode="auto">
          <a:xfrm>
            <a:off x="3361267" y="228600"/>
            <a:ext cx="570653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latin typeface="Arial" charset="0"/>
                <a:cs typeface="Arial" charset="0"/>
              </a:rPr>
              <a:t>Задача №3. Найти </a:t>
            </a:r>
            <a:r>
              <a:rPr lang="ru-RU" sz="2400" dirty="0">
                <a:latin typeface="Arial" charset="0"/>
                <a:cs typeface="Arial" charset="0"/>
              </a:rPr>
              <a:t>площадь ромба, если его высота 10см  и 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56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9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9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9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9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0.3125 -0.2537 " pathEditMode="relative" rAng="0" ptsTypes="AA">
                                      <p:cBhvr>
                                        <p:cTn id="17" dur="3000" fill="hold"/>
                                        <p:tgtEl>
                                          <p:spTgt spid="319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25" y="-1268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319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19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1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19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9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9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94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L -0.01389 -0.7400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319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-3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9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9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19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95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1" grpId="0"/>
      <p:bldP spid="319499" grpId="0" animBg="1"/>
      <p:bldP spid="319509" grpId="0" animBg="1"/>
      <p:bldP spid="319520" grpId="0"/>
      <p:bldP spid="319510" grpId="0" animBg="1"/>
      <p:bldP spid="319510" grpId="1" animBg="1"/>
      <p:bldP spid="319521" grpId="0"/>
      <p:bldP spid="3195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0267"/>
            <a:ext cx="8229600" cy="6070600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Домашнее задание: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/>
              <a:t>подборка задач из сборника ОГЭ 2020 математика 36 вариантов под редакцией И.В. Ященко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Вариант </a:t>
            </a:r>
            <a:r>
              <a:rPr lang="ru-RU" sz="3600" dirty="0"/>
              <a:t>1,2- №18</a:t>
            </a:r>
            <a:br>
              <a:rPr lang="ru-RU" sz="3600" dirty="0"/>
            </a:br>
            <a:r>
              <a:rPr lang="ru-RU" sz="3600" dirty="0"/>
              <a:t>Вариант 3,4- №18</a:t>
            </a:r>
            <a:br>
              <a:rPr lang="ru-RU" sz="3600" dirty="0"/>
            </a:br>
            <a:r>
              <a:rPr lang="ru-RU" sz="3600" dirty="0"/>
              <a:t>Вариант 5,6- №19</a:t>
            </a:r>
            <a:br>
              <a:rPr lang="ru-RU" sz="3600" dirty="0"/>
            </a:br>
            <a:r>
              <a:rPr lang="ru-RU" sz="3600" dirty="0" smtClean="0"/>
              <a:t>Вариант </a:t>
            </a:r>
            <a:r>
              <a:rPr lang="ru-RU" sz="3600" dirty="0"/>
              <a:t>7,8 - №18</a:t>
            </a:r>
            <a:br>
              <a:rPr lang="ru-RU" sz="3600" dirty="0"/>
            </a:br>
            <a:r>
              <a:rPr lang="ru-RU" sz="3600" dirty="0" smtClean="0"/>
              <a:t>     Вариант </a:t>
            </a:r>
            <a:r>
              <a:rPr lang="ru-RU" sz="3600" dirty="0"/>
              <a:t>23,24 - №19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65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512709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Источники: 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Слайды №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6-9, №11-13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взяты из презентации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kern="10" dirty="0" smtClean="0">
                <a:ln w="254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чителя </a:t>
            </a:r>
            <a:r>
              <a:rPr lang="ru-RU" sz="2400" kern="10" dirty="0">
                <a:ln w="254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математики ГБОУ СОШ № 7 </a:t>
            </a:r>
            <a:r>
              <a:rPr lang="ru-RU" sz="2400" kern="10" dirty="0" err="1" smtClean="0">
                <a:ln w="254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Кислинской</a:t>
            </a:r>
            <a:r>
              <a:rPr lang="ru-RU" sz="2400" kern="10" dirty="0" smtClean="0">
                <a:ln w="254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Л.И.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352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2579216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задач на нахождение площади параллелограмма</a:t>
            </a:r>
            <a:endParaRPr lang="ru-RU" sz="6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49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2867"/>
            <a:ext cx="8229600" cy="31326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урока: совершенствовать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навыки решения задач по теме «Площадь параллелограмма»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33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199" y="321733"/>
            <a:ext cx="8629136" cy="45974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повторить основные понятия, необходимые для работы по данной теме</a:t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2.  закрепить умения и навыки  при решении задач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57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624666" y="30719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hlinkClick r:id="rId2"/>
              </a:rPr>
              <a:t>Свойства и признаки параллелограмма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26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6" name="Text Box 4"/>
          <p:cNvSpPr txBox="1">
            <a:spLocks noChangeArrowheads="1"/>
          </p:cNvSpPr>
          <p:nvPr/>
        </p:nvSpPr>
        <p:spPr bwMode="auto">
          <a:xfrm>
            <a:off x="152400" y="685800"/>
            <a:ext cx="883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latin typeface="Arial" charset="0"/>
                <a:cs typeface="Arial" charset="0"/>
              </a:rPr>
              <a:t>Найти площадь параллелограмма.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8195" name="Freeform 23"/>
          <p:cNvSpPr>
            <a:spLocks/>
          </p:cNvSpPr>
          <p:nvPr/>
        </p:nvSpPr>
        <p:spPr bwMode="auto">
          <a:xfrm>
            <a:off x="1905000" y="2057400"/>
            <a:ext cx="5257800" cy="2362200"/>
          </a:xfrm>
          <a:custGeom>
            <a:avLst/>
            <a:gdLst>
              <a:gd name="T0" fmla="*/ 0 w 3312"/>
              <a:gd name="T1" fmla="*/ 2362200 h 1488"/>
              <a:gd name="T2" fmla="*/ 1600200 w 3312"/>
              <a:gd name="T3" fmla="*/ 0 h 1488"/>
              <a:gd name="T4" fmla="*/ 5257800 w 3312"/>
              <a:gd name="T5" fmla="*/ 0 h 1488"/>
              <a:gd name="T6" fmla="*/ 3657600 w 3312"/>
              <a:gd name="T7" fmla="*/ 2362200 h 1488"/>
              <a:gd name="T8" fmla="*/ 0 w 3312"/>
              <a:gd name="T9" fmla="*/ 2362200 h 1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12" h="1488">
                <a:moveTo>
                  <a:pt x="0" y="1488"/>
                </a:moveTo>
                <a:lnTo>
                  <a:pt x="1008" y="0"/>
                </a:lnTo>
                <a:lnTo>
                  <a:pt x="3312" y="0"/>
                </a:lnTo>
                <a:lnTo>
                  <a:pt x="2304" y="1488"/>
                </a:lnTo>
                <a:lnTo>
                  <a:pt x="0" y="1488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6" name="Text Box 24"/>
          <p:cNvSpPr txBox="1">
            <a:spLocks noChangeArrowheads="1"/>
          </p:cNvSpPr>
          <p:nvPr/>
        </p:nvSpPr>
        <p:spPr bwMode="auto">
          <a:xfrm>
            <a:off x="1524000" y="4267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А</a:t>
            </a:r>
          </a:p>
        </p:txBody>
      </p:sp>
      <p:sp>
        <p:nvSpPr>
          <p:cNvPr id="8197" name="Text Box 25"/>
          <p:cNvSpPr txBox="1">
            <a:spLocks noChangeArrowheads="1"/>
          </p:cNvSpPr>
          <p:nvPr/>
        </p:nvSpPr>
        <p:spPr bwMode="auto">
          <a:xfrm>
            <a:off x="3048000" y="1600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В</a:t>
            </a:r>
          </a:p>
        </p:txBody>
      </p:sp>
      <p:sp>
        <p:nvSpPr>
          <p:cNvPr id="8198" name="Text Box 26"/>
          <p:cNvSpPr txBox="1">
            <a:spLocks noChangeArrowheads="1"/>
          </p:cNvSpPr>
          <p:nvPr/>
        </p:nvSpPr>
        <p:spPr bwMode="auto">
          <a:xfrm>
            <a:off x="7010400" y="1600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С</a:t>
            </a:r>
          </a:p>
        </p:txBody>
      </p:sp>
      <p:sp>
        <p:nvSpPr>
          <p:cNvPr id="8199" name="Text Box 27"/>
          <p:cNvSpPr txBox="1">
            <a:spLocks noChangeArrowheads="1"/>
          </p:cNvSpPr>
          <p:nvPr/>
        </p:nvSpPr>
        <p:spPr bwMode="auto">
          <a:xfrm>
            <a:off x="5273675" y="4343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/>
              <a:t>D</a:t>
            </a:r>
            <a:endParaRPr lang="ru-RU" sz="2800" b="1"/>
          </a:p>
        </p:txBody>
      </p:sp>
      <p:grpSp>
        <p:nvGrpSpPr>
          <p:cNvPr id="8200" name="Group 28"/>
          <p:cNvGrpSpPr>
            <a:grpSpLocks/>
          </p:cNvGrpSpPr>
          <p:nvPr/>
        </p:nvGrpSpPr>
        <p:grpSpPr bwMode="auto">
          <a:xfrm>
            <a:off x="3276600" y="2057400"/>
            <a:ext cx="441325" cy="2805113"/>
            <a:chOff x="2160" y="1488"/>
            <a:chExt cx="278" cy="1767"/>
          </a:xfrm>
        </p:grpSpPr>
        <p:grpSp>
          <p:nvGrpSpPr>
            <p:cNvPr id="8206" name="Group 29"/>
            <p:cNvGrpSpPr>
              <a:grpSpLocks/>
            </p:cNvGrpSpPr>
            <p:nvPr/>
          </p:nvGrpSpPr>
          <p:grpSpPr bwMode="auto">
            <a:xfrm>
              <a:off x="2160" y="1488"/>
              <a:ext cx="144" cy="1488"/>
              <a:chOff x="1248" y="1440"/>
              <a:chExt cx="144" cy="1488"/>
            </a:xfrm>
          </p:grpSpPr>
          <p:sp>
            <p:nvSpPr>
              <p:cNvPr id="8208" name="Line 30"/>
              <p:cNvSpPr>
                <a:spLocks noChangeShapeType="1"/>
              </p:cNvSpPr>
              <p:nvPr/>
            </p:nvSpPr>
            <p:spPr bwMode="auto">
              <a:xfrm>
                <a:off x="1392" y="1440"/>
                <a:ext cx="0" cy="1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9" name="Freeform 31"/>
              <p:cNvSpPr>
                <a:spLocks/>
              </p:cNvSpPr>
              <p:nvPr/>
            </p:nvSpPr>
            <p:spPr bwMode="auto">
              <a:xfrm>
                <a:off x="1248" y="2784"/>
                <a:ext cx="144" cy="144"/>
              </a:xfrm>
              <a:custGeom>
                <a:avLst/>
                <a:gdLst>
                  <a:gd name="T0" fmla="*/ 144 w 144"/>
                  <a:gd name="T1" fmla="*/ 0 h 144"/>
                  <a:gd name="T2" fmla="*/ 0 w 144"/>
                  <a:gd name="T3" fmla="*/ 0 h 144"/>
                  <a:gd name="T4" fmla="*/ 0 w 144"/>
                  <a:gd name="T5" fmla="*/ 144 h 1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07" name="Text Box 32"/>
            <p:cNvSpPr txBox="1">
              <a:spLocks noChangeArrowheads="1"/>
            </p:cNvSpPr>
            <p:nvPr/>
          </p:nvSpPr>
          <p:spPr bwMode="auto">
            <a:xfrm>
              <a:off x="2160" y="2928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2800" b="1"/>
                <a:t>H</a:t>
              </a:r>
              <a:endParaRPr lang="ru-RU" sz="2800" b="1"/>
            </a:p>
          </p:txBody>
        </p:sp>
      </p:grpSp>
      <p:sp>
        <p:nvSpPr>
          <p:cNvPr id="284705" name="Text Box 33"/>
          <p:cNvSpPr txBox="1">
            <a:spLocks noChangeArrowheads="1"/>
          </p:cNvSpPr>
          <p:nvPr/>
        </p:nvSpPr>
        <p:spPr bwMode="auto">
          <a:xfrm>
            <a:off x="76200" y="76200"/>
            <a:ext cx="883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Блиц-опрос</a:t>
            </a:r>
          </a:p>
        </p:txBody>
      </p:sp>
      <p:sp>
        <p:nvSpPr>
          <p:cNvPr id="8202" name="Text Box 34"/>
          <p:cNvSpPr txBox="1">
            <a:spLocks noChangeArrowheads="1"/>
          </p:cNvSpPr>
          <p:nvPr/>
        </p:nvSpPr>
        <p:spPr bwMode="auto">
          <a:xfrm>
            <a:off x="3505200" y="29718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2</a:t>
            </a:r>
          </a:p>
        </p:txBody>
      </p:sp>
      <p:sp>
        <p:nvSpPr>
          <p:cNvPr id="8203" name="Freeform 35"/>
          <p:cNvSpPr>
            <a:spLocks/>
          </p:cNvSpPr>
          <p:nvPr/>
        </p:nvSpPr>
        <p:spPr bwMode="auto">
          <a:xfrm>
            <a:off x="1905000" y="4419600"/>
            <a:ext cx="3657600" cy="533400"/>
          </a:xfrm>
          <a:custGeom>
            <a:avLst/>
            <a:gdLst>
              <a:gd name="T0" fmla="*/ 0 w 2304"/>
              <a:gd name="T1" fmla="*/ 0 h 336"/>
              <a:gd name="T2" fmla="*/ 1752600 w 2304"/>
              <a:gd name="T3" fmla="*/ 533400 h 336"/>
              <a:gd name="T4" fmla="*/ 3657600 w 2304"/>
              <a:gd name="T5" fmla="*/ 0 h 33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04" h="336">
                <a:moveTo>
                  <a:pt x="0" y="0"/>
                </a:moveTo>
                <a:cubicBezTo>
                  <a:pt x="360" y="168"/>
                  <a:pt x="720" y="336"/>
                  <a:pt x="1104" y="336"/>
                </a:cubicBezTo>
                <a:cubicBezTo>
                  <a:pt x="1488" y="336"/>
                  <a:pt x="1896" y="168"/>
                  <a:pt x="2304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4" name="Text Box 36"/>
          <p:cNvSpPr txBox="1">
            <a:spLocks noChangeArrowheads="1"/>
          </p:cNvSpPr>
          <p:nvPr/>
        </p:nvSpPr>
        <p:spPr bwMode="auto">
          <a:xfrm>
            <a:off x="3429000" y="49530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5</a:t>
            </a:r>
          </a:p>
        </p:txBody>
      </p:sp>
      <p:sp>
        <p:nvSpPr>
          <p:cNvPr id="284709" name="Text Box 37"/>
          <p:cNvSpPr txBox="1">
            <a:spLocks noChangeArrowheads="1"/>
          </p:cNvSpPr>
          <p:nvPr/>
        </p:nvSpPr>
        <p:spPr bwMode="auto">
          <a:xfrm>
            <a:off x="2819400" y="1524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latin typeface="Arial" charset="0"/>
                <a:cs typeface="Arial" charset="0"/>
              </a:rPr>
              <a:t>А</a:t>
            </a:r>
            <a:r>
              <a:rPr lang="en-US" sz="2400">
                <a:latin typeface="Arial" charset="0"/>
                <a:cs typeface="Arial" charset="0"/>
              </a:rPr>
              <a:t>BCD - </a:t>
            </a:r>
            <a:r>
              <a:rPr lang="ru-RU" sz="2400">
                <a:latin typeface="Arial" charset="0"/>
                <a:cs typeface="Arial" charset="0"/>
              </a:rPr>
              <a:t>параллелограмм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11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9" name="Text Box 3"/>
          <p:cNvSpPr txBox="1">
            <a:spLocks noChangeArrowheads="1"/>
          </p:cNvSpPr>
          <p:nvPr/>
        </p:nvSpPr>
        <p:spPr bwMode="auto">
          <a:xfrm rot="-1924471">
            <a:off x="2063750" y="2668588"/>
            <a:ext cx="862013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b="1"/>
              <a:t>2</a:t>
            </a:r>
            <a:r>
              <a:rPr lang="ru-RU" b="1"/>
              <a:t>,5 см</a:t>
            </a:r>
          </a:p>
        </p:txBody>
      </p:sp>
      <p:sp>
        <p:nvSpPr>
          <p:cNvPr id="321540" name="Text Box 4"/>
          <p:cNvSpPr txBox="1">
            <a:spLocks noChangeArrowheads="1"/>
          </p:cNvSpPr>
          <p:nvPr/>
        </p:nvSpPr>
        <p:spPr bwMode="auto">
          <a:xfrm>
            <a:off x="152400" y="228600"/>
            <a:ext cx="8839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 smtClean="0">
                <a:latin typeface="Arial" charset="0"/>
                <a:cs typeface="Arial" charset="0"/>
              </a:rPr>
              <a:t>Ромб – это параллелограмм. </a:t>
            </a:r>
            <a:endParaRPr lang="en-US" sz="2400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400" dirty="0" smtClean="0">
                <a:latin typeface="Arial" charset="0"/>
                <a:cs typeface="Arial" charset="0"/>
              </a:rPr>
              <a:t>Площадь </a:t>
            </a:r>
            <a:r>
              <a:rPr lang="ru-RU" sz="2400" dirty="0">
                <a:latin typeface="Arial" charset="0"/>
                <a:cs typeface="Arial" charset="0"/>
              </a:rPr>
              <a:t>ромба можно найти по формуле    </a:t>
            </a:r>
            <a:r>
              <a:rPr lang="en-US" sz="2400" dirty="0">
                <a:latin typeface="Arial" charset="0"/>
                <a:cs typeface="Arial" charset="0"/>
              </a:rPr>
              <a:t>S</a:t>
            </a:r>
            <a:r>
              <a:rPr lang="ru-RU" sz="2400" baseline="-25000" dirty="0">
                <a:latin typeface="Arial" charset="0"/>
                <a:cs typeface="Arial" charset="0"/>
              </a:rPr>
              <a:t>АВС</a:t>
            </a:r>
            <a:r>
              <a:rPr lang="en-US" sz="2400" baseline="-25000" dirty="0">
                <a:latin typeface="Arial" charset="0"/>
                <a:cs typeface="Arial" charset="0"/>
              </a:rPr>
              <a:t>D</a:t>
            </a:r>
            <a:r>
              <a:rPr lang="ru-RU" sz="2400" dirty="0">
                <a:latin typeface="Arial" charset="0"/>
                <a:cs typeface="Arial" charset="0"/>
              </a:rPr>
              <a:t> = ВС * А</a:t>
            </a:r>
            <a:r>
              <a:rPr lang="en-US" sz="2400" dirty="0">
                <a:latin typeface="Arial" charset="0"/>
                <a:cs typeface="Arial" charset="0"/>
              </a:rPr>
              <a:t>S</a:t>
            </a:r>
            <a:r>
              <a:rPr lang="ru-RU" sz="2400" dirty="0">
                <a:latin typeface="Arial" charset="0"/>
                <a:cs typeface="Arial" charset="0"/>
              </a:rPr>
              <a:t> 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073150" y="33543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000099"/>
                </a:solidFill>
              </a:rPr>
              <a:t>А</a:t>
            </a:r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2444750" y="10683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000099"/>
                </a:solidFill>
              </a:rPr>
              <a:t>В</a:t>
            </a:r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4273550" y="33401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000099"/>
                </a:solidFill>
              </a:rPr>
              <a:t>С</a:t>
            </a:r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2749550" y="57165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99"/>
                </a:solidFill>
              </a:rPr>
              <a:t>D</a:t>
            </a:r>
            <a:endParaRPr lang="ru-RU" sz="2800" b="1">
              <a:solidFill>
                <a:srgbClr val="000099"/>
              </a:solidFill>
            </a:endParaRPr>
          </a:p>
        </p:txBody>
      </p:sp>
      <p:sp>
        <p:nvSpPr>
          <p:cNvPr id="10248" name="AutoShape 9"/>
          <p:cNvSpPr>
            <a:spLocks noChangeArrowheads="1"/>
          </p:cNvSpPr>
          <p:nvPr/>
        </p:nvSpPr>
        <p:spPr bwMode="auto">
          <a:xfrm rot="-52590">
            <a:off x="1527175" y="1281113"/>
            <a:ext cx="2820988" cy="4510087"/>
          </a:xfrm>
          <a:prstGeom prst="diamond">
            <a:avLst/>
          </a:prstGeom>
          <a:noFill/>
          <a:ln w="28575">
            <a:solidFill>
              <a:srgbClr val="0000FF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321547" name="Freeform 11"/>
          <p:cNvSpPr>
            <a:spLocks/>
          </p:cNvSpPr>
          <p:nvPr/>
        </p:nvSpPr>
        <p:spPr bwMode="auto">
          <a:xfrm rot="1622882" flipH="1">
            <a:off x="3263900" y="2144713"/>
            <a:ext cx="171450" cy="280987"/>
          </a:xfrm>
          <a:custGeom>
            <a:avLst/>
            <a:gdLst>
              <a:gd name="T0" fmla="*/ 66675 w 108"/>
              <a:gd name="T1" fmla="*/ 0 h 177"/>
              <a:gd name="T2" fmla="*/ 171450 w 108"/>
              <a:gd name="T3" fmla="*/ 171450 h 177"/>
              <a:gd name="T4" fmla="*/ 0 w 108"/>
              <a:gd name="T5" fmla="*/ 280987 h 17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8" h="177">
                <a:moveTo>
                  <a:pt x="42" y="0"/>
                </a:moveTo>
                <a:lnTo>
                  <a:pt x="108" y="108"/>
                </a:lnTo>
                <a:lnTo>
                  <a:pt x="0" y="177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1548" name="Text Box 12"/>
          <p:cNvSpPr txBox="1">
            <a:spLocks noChangeArrowheads="1"/>
          </p:cNvSpPr>
          <p:nvPr/>
        </p:nvSpPr>
        <p:spPr bwMode="auto">
          <a:xfrm>
            <a:off x="3587750" y="18923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99"/>
                </a:solidFill>
              </a:rPr>
              <a:t>S</a:t>
            </a:r>
            <a:endParaRPr lang="ru-RU" sz="2800" b="1">
              <a:solidFill>
                <a:srgbClr val="000099"/>
              </a:solidFill>
            </a:endParaRPr>
          </a:p>
        </p:txBody>
      </p:sp>
      <p:grpSp>
        <p:nvGrpSpPr>
          <p:cNvPr id="321550" name="Group 14"/>
          <p:cNvGrpSpPr>
            <a:grpSpLocks/>
          </p:cNvGrpSpPr>
          <p:nvPr/>
        </p:nvGrpSpPr>
        <p:grpSpPr bwMode="auto">
          <a:xfrm rot="6867524" flipV="1">
            <a:off x="666750" y="1917700"/>
            <a:ext cx="2260600" cy="990600"/>
            <a:chOff x="763" y="1945"/>
            <a:chExt cx="2019" cy="886"/>
          </a:xfrm>
        </p:grpSpPr>
        <p:sp>
          <p:nvSpPr>
            <p:cNvPr id="10255" name="Freeform 15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>
                <a:gd name="T0" fmla="*/ 0 w 1252"/>
                <a:gd name="T1" fmla="*/ 55 h 3125"/>
                <a:gd name="T2" fmla="*/ 154 w 1252"/>
                <a:gd name="T3" fmla="*/ 0 h 3125"/>
                <a:gd name="T4" fmla="*/ 802 w 1252"/>
                <a:gd name="T5" fmla="*/ 1552 h 3125"/>
                <a:gd name="T6" fmla="*/ 852 w 1252"/>
                <a:gd name="T7" fmla="*/ 1909 h 3125"/>
                <a:gd name="T8" fmla="*/ 648 w 1252"/>
                <a:gd name="T9" fmla="*/ 1607 h 3125"/>
                <a:gd name="T10" fmla="*/ 0 w 1252"/>
                <a:gd name="T11" fmla="*/ 55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1552" name="Freeform 16"/>
            <p:cNvSpPr>
              <a:spLocks/>
            </p:cNvSpPr>
            <p:nvPr/>
          </p:nvSpPr>
          <p:spPr bwMode="auto">
            <a:xfrm rot="-3316674">
              <a:off x="2483" y="2395"/>
              <a:ext cx="214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>
                <a:gd name="T0" fmla="*/ 58 w 121"/>
                <a:gd name="T1" fmla="*/ 0 h 230"/>
                <a:gd name="T2" fmla="*/ 0 w 121"/>
                <a:gd name="T3" fmla="*/ 15 h 230"/>
                <a:gd name="T4" fmla="*/ 82 w 121"/>
                <a:gd name="T5" fmla="*/ 141 h 230"/>
                <a:gd name="T6" fmla="*/ 58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58" name="Group 18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10259" name="Freeform 19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>
                  <a:gd name="T0" fmla="*/ 590 w 1094"/>
                  <a:gd name="T1" fmla="*/ 1595 h 2612"/>
                  <a:gd name="T2" fmla="*/ 744 w 1094"/>
                  <a:gd name="T3" fmla="*/ 1540 h 2612"/>
                  <a:gd name="T4" fmla="*/ 691 w 1094"/>
                  <a:gd name="T5" fmla="*/ 1560 h 2612"/>
                  <a:gd name="T6" fmla="*/ 57 w 1094"/>
                  <a:gd name="T7" fmla="*/ 0 h 2612"/>
                  <a:gd name="T8" fmla="*/ 0 w 1094"/>
                  <a:gd name="T9" fmla="*/ 18 h 2612"/>
                  <a:gd name="T10" fmla="*/ 639 w 1094"/>
                  <a:gd name="T11" fmla="*/ 1578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0" name="Freeform 20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>
                  <a:gd name="T0" fmla="*/ 33 w 42"/>
                  <a:gd name="T1" fmla="*/ 0 h 155"/>
                  <a:gd name="T2" fmla="*/ 41 w 42"/>
                  <a:gd name="T3" fmla="*/ 48 h 155"/>
                  <a:gd name="T4" fmla="*/ 29 w 42"/>
                  <a:gd name="T5" fmla="*/ 116 h 155"/>
                  <a:gd name="T6" fmla="*/ 9 w 42"/>
                  <a:gd name="T7" fmla="*/ 152 h 155"/>
                  <a:gd name="T8" fmla="*/ 1 w 42"/>
                  <a:gd name="T9" fmla="*/ 96 h 155"/>
                  <a:gd name="T10" fmla="*/ 5 w 42"/>
                  <a:gd name="T11" fmla="*/ 52 h 155"/>
                  <a:gd name="T12" fmla="*/ 33 w 42"/>
                  <a:gd name="T13" fmla="*/ 0 h 1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321557" name="Freeform 21"/>
          <p:cNvSpPr>
            <a:spLocks/>
          </p:cNvSpPr>
          <p:nvPr/>
        </p:nvSpPr>
        <p:spPr bwMode="auto">
          <a:xfrm>
            <a:off x="1549400" y="2336800"/>
            <a:ext cx="2012950" cy="1231900"/>
          </a:xfrm>
          <a:custGeom>
            <a:avLst/>
            <a:gdLst>
              <a:gd name="T0" fmla="*/ 2012950 w 1268"/>
              <a:gd name="T1" fmla="*/ 0 h 776"/>
              <a:gd name="T2" fmla="*/ 0 w 1268"/>
              <a:gd name="T3" fmla="*/ 1231900 h 776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268" h="776">
                <a:moveTo>
                  <a:pt x="1268" y="0"/>
                </a:moveTo>
                <a:lnTo>
                  <a:pt x="0" y="77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1558" name="Freeform 22" descr="Дуб"/>
          <p:cNvSpPr>
            <a:spLocks/>
          </p:cNvSpPr>
          <p:nvPr/>
        </p:nvSpPr>
        <p:spPr bwMode="auto">
          <a:xfrm>
            <a:off x="609600" y="2362200"/>
            <a:ext cx="4337050" cy="2108200"/>
          </a:xfrm>
          <a:custGeom>
            <a:avLst/>
            <a:gdLst>
              <a:gd name="T0" fmla="*/ 12700 w 2732"/>
              <a:gd name="T1" fmla="*/ 1839913 h 1328"/>
              <a:gd name="T2" fmla="*/ 2965450 w 2732"/>
              <a:gd name="T3" fmla="*/ 0 h 1328"/>
              <a:gd name="T4" fmla="*/ 2849563 w 2732"/>
              <a:gd name="T5" fmla="*/ 401638 h 1328"/>
              <a:gd name="T6" fmla="*/ 3671888 w 2732"/>
              <a:gd name="T7" fmla="*/ 1736725 h 1328"/>
              <a:gd name="T8" fmla="*/ 4337050 w 2732"/>
              <a:gd name="T9" fmla="*/ 2108200 h 1328"/>
              <a:gd name="T10" fmla="*/ 3689350 w 2732"/>
              <a:gd name="T11" fmla="*/ 1741488 h 1328"/>
              <a:gd name="T12" fmla="*/ 960438 w 2732"/>
              <a:gd name="T13" fmla="*/ 1601788 h 1328"/>
              <a:gd name="T14" fmla="*/ 0 w 2732"/>
              <a:gd name="T15" fmla="*/ 1841500 h 1328"/>
              <a:gd name="T16" fmla="*/ 963613 w 2732"/>
              <a:gd name="T17" fmla="*/ 1585913 h 1328"/>
              <a:gd name="T18" fmla="*/ 2863850 w 2732"/>
              <a:gd name="T19" fmla="*/ 407988 h 1328"/>
              <a:gd name="T20" fmla="*/ 2954338 w 2732"/>
              <a:gd name="T21" fmla="*/ 0 h 1328"/>
              <a:gd name="T22" fmla="*/ 4311650 w 2732"/>
              <a:gd name="T23" fmla="*/ 2082800 h 1328"/>
              <a:gd name="T24" fmla="*/ 4260850 w 2732"/>
              <a:gd name="T25" fmla="*/ 2057400 h 1328"/>
              <a:gd name="T26" fmla="*/ 4268788 w 2732"/>
              <a:gd name="T27" fmla="*/ 2093913 h 1328"/>
              <a:gd name="T28" fmla="*/ 12700 w 2732"/>
              <a:gd name="T29" fmla="*/ 1839913 h 13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732" h="1328">
                <a:moveTo>
                  <a:pt x="8" y="1159"/>
                </a:moveTo>
                <a:lnTo>
                  <a:pt x="1868" y="0"/>
                </a:lnTo>
                <a:lnTo>
                  <a:pt x="1795" y="253"/>
                </a:lnTo>
                <a:lnTo>
                  <a:pt x="2313" y="1094"/>
                </a:lnTo>
                <a:lnTo>
                  <a:pt x="2732" y="1328"/>
                </a:lnTo>
                <a:lnTo>
                  <a:pt x="2324" y="1097"/>
                </a:lnTo>
                <a:lnTo>
                  <a:pt x="605" y="1009"/>
                </a:lnTo>
                <a:lnTo>
                  <a:pt x="0" y="1160"/>
                </a:lnTo>
                <a:lnTo>
                  <a:pt x="607" y="999"/>
                </a:lnTo>
                <a:lnTo>
                  <a:pt x="1804" y="257"/>
                </a:lnTo>
                <a:lnTo>
                  <a:pt x="1861" y="0"/>
                </a:lnTo>
                <a:lnTo>
                  <a:pt x="2716" y="1312"/>
                </a:lnTo>
                <a:lnTo>
                  <a:pt x="2684" y="1296"/>
                </a:lnTo>
                <a:lnTo>
                  <a:pt x="2689" y="1319"/>
                </a:lnTo>
                <a:lnTo>
                  <a:pt x="8" y="1159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54" name="Text Box 23"/>
          <p:cNvSpPr txBox="1">
            <a:spLocks noChangeArrowheads="1"/>
          </p:cNvSpPr>
          <p:nvPr/>
        </p:nvSpPr>
        <p:spPr bwMode="auto">
          <a:xfrm>
            <a:off x="1905000" y="457200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 b="1"/>
              <a:t>4</a:t>
            </a:r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185414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1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1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1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0.2125 -0.17593 " pathEditMode="relative" rAng="0" ptsTypes="AA">
                                      <p:cBhvr>
                                        <p:cTn id="17" dur="3000" fill="hold"/>
                                        <p:tgtEl>
                                          <p:spTgt spid="3215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-879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32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1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1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21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21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21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1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1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2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15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39" grpId="0" animBg="1"/>
      <p:bldP spid="321547" grpId="0" animBg="1"/>
      <p:bldP spid="321548" grpId="0"/>
      <p:bldP spid="321557" grpId="0" animBg="1"/>
      <p:bldP spid="321558" grpId="0" animBg="1"/>
      <p:bldP spid="32155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Text Box 2"/>
          <p:cNvSpPr txBox="1">
            <a:spLocks noChangeArrowheads="1"/>
          </p:cNvSpPr>
          <p:nvPr/>
        </p:nvSpPr>
        <p:spPr bwMode="auto">
          <a:xfrm>
            <a:off x="152400" y="685800"/>
            <a:ext cx="883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latin typeface="Arial" charset="0"/>
                <a:cs typeface="Arial" charset="0"/>
              </a:rPr>
              <a:t>Найти площадь параллелограмма.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92867" name="Text Box 3"/>
          <p:cNvSpPr txBox="1">
            <a:spLocks noChangeArrowheads="1"/>
          </p:cNvSpPr>
          <p:nvPr/>
        </p:nvSpPr>
        <p:spPr bwMode="auto">
          <a:xfrm>
            <a:off x="76200" y="76200"/>
            <a:ext cx="883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Блиц-опрос</a:t>
            </a:r>
          </a:p>
        </p:txBody>
      </p:sp>
      <p:sp>
        <p:nvSpPr>
          <p:cNvPr id="13316" name="Freeform 4"/>
          <p:cNvSpPr>
            <a:spLocks/>
          </p:cNvSpPr>
          <p:nvPr/>
        </p:nvSpPr>
        <p:spPr bwMode="auto">
          <a:xfrm>
            <a:off x="762000" y="2895600"/>
            <a:ext cx="8001000" cy="1752600"/>
          </a:xfrm>
          <a:custGeom>
            <a:avLst/>
            <a:gdLst>
              <a:gd name="T0" fmla="*/ 0 w 3312"/>
              <a:gd name="T1" fmla="*/ 1752600 h 1488"/>
              <a:gd name="T2" fmla="*/ 2435087 w 3312"/>
              <a:gd name="T3" fmla="*/ 0 h 1488"/>
              <a:gd name="T4" fmla="*/ 8001000 w 3312"/>
              <a:gd name="T5" fmla="*/ 0 h 1488"/>
              <a:gd name="T6" fmla="*/ 5565913 w 3312"/>
              <a:gd name="T7" fmla="*/ 1752600 h 1488"/>
              <a:gd name="T8" fmla="*/ 0 w 3312"/>
              <a:gd name="T9" fmla="*/ 1752600 h 1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12" h="1488">
                <a:moveTo>
                  <a:pt x="0" y="1488"/>
                </a:moveTo>
                <a:lnTo>
                  <a:pt x="1008" y="0"/>
                </a:lnTo>
                <a:lnTo>
                  <a:pt x="3312" y="0"/>
                </a:lnTo>
                <a:lnTo>
                  <a:pt x="2304" y="1488"/>
                </a:lnTo>
                <a:lnTo>
                  <a:pt x="0" y="1488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04800" y="45100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А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971800" y="2362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В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8534400" y="2362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С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6324600" y="45100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/>
              <a:t>D</a:t>
            </a:r>
            <a:endParaRPr lang="ru-RU" sz="2800" b="1"/>
          </a:p>
        </p:txBody>
      </p:sp>
      <p:sp>
        <p:nvSpPr>
          <p:cNvPr id="13321" name="Text Box 14"/>
          <p:cNvSpPr txBox="1">
            <a:spLocks noChangeArrowheads="1"/>
          </p:cNvSpPr>
          <p:nvPr/>
        </p:nvSpPr>
        <p:spPr bwMode="auto">
          <a:xfrm>
            <a:off x="1828800" y="32004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6</a:t>
            </a:r>
          </a:p>
        </p:txBody>
      </p:sp>
      <p:grpSp>
        <p:nvGrpSpPr>
          <p:cNvPr id="13322" name="Group 20"/>
          <p:cNvGrpSpPr>
            <a:grpSpLocks/>
          </p:cNvGrpSpPr>
          <p:nvPr/>
        </p:nvGrpSpPr>
        <p:grpSpPr bwMode="auto">
          <a:xfrm>
            <a:off x="2971800" y="2895600"/>
            <a:ext cx="441325" cy="2232025"/>
            <a:chOff x="2160" y="1488"/>
            <a:chExt cx="278" cy="1879"/>
          </a:xfrm>
        </p:grpSpPr>
        <p:grpSp>
          <p:nvGrpSpPr>
            <p:cNvPr id="13329" name="Group 21"/>
            <p:cNvGrpSpPr>
              <a:grpSpLocks/>
            </p:cNvGrpSpPr>
            <p:nvPr/>
          </p:nvGrpSpPr>
          <p:grpSpPr bwMode="auto">
            <a:xfrm>
              <a:off x="2160" y="1488"/>
              <a:ext cx="144" cy="1488"/>
              <a:chOff x="1248" y="1440"/>
              <a:chExt cx="144" cy="1488"/>
            </a:xfrm>
          </p:grpSpPr>
          <p:sp>
            <p:nvSpPr>
              <p:cNvPr id="13331" name="Line 22"/>
              <p:cNvSpPr>
                <a:spLocks noChangeShapeType="1"/>
              </p:cNvSpPr>
              <p:nvPr/>
            </p:nvSpPr>
            <p:spPr bwMode="auto">
              <a:xfrm>
                <a:off x="1392" y="1440"/>
                <a:ext cx="0" cy="1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2" name="Freeform 23"/>
              <p:cNvSpPr>
                <a:spLocks/>
              </p:cNvSpPr>
              <p:nvPr/>
            </p:nvSpPr>
            <p:spPr bwMode="auto">
              <a:xfrm>
                <a:off x="1248" y="2784"/>
                <a:ext cx="144" cy="144"/>
              </a:xfrm>
              <a:custGeom>
                <a:avLst/>
                <a:gdLst>
                  <a:gd name="T0" fmla="*/ 144 w 144"/>
                  <a:gd name="T1" fmla="*/ 0 h 144"/>
                  <a:gd name="T2" fmla="*/ 0 w 144"/>
                  <a:gd name="T3" fmla="*/ 0 h 144"/>
                  <a:gd name="T4" fmla="*/ 0 w 144"/>
                  <a:gd name="T5" fmla="*/ 144 h 1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330" name="Text Box 24"/>
            <p:cNvSpPr txBox="1">
              <a:spLocks noChangeArrowheads="1"/>
            </p:cNvSpPr>
            <p:nvPr/>
          </p:nvSpPr>
          <p:spPr bwMode="auto">
            <a:xfrm>
              <a:off x="2160" y="2930"/>
              <a:ext cx="278" cy="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2800" b="1"/>
                <a:t>H</a:t>
              </a:r>
              <a:endParaRPr lang="ru-RU" sz="2800" b="1"/>
            </a:p>
          </p:txBody>
        </p:sp>
      </p:grpSp>
      <p:sp>
        <p:nvSpPr>
          <p:cNvPr id="13323" name="Text Box 25"/>
          <p:cNvSpPr txBox="1">
            <a:spLocks noChangeArrowheads="1"/>
          </p:cNvSpPr>
          <p:nvPr/>
        </p:nvSpPr>
        <p:spPr bwMode="auto">
          <a:xfrm>
            <a:off x="990600" y="4343400"/>
            <a:ext cx="5222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b="1"/>
              <a:t>30</a:t>
            </a:r>
            <a:r>
              <a:rPr lang="ru-RU" b="1" baseline="30000"/>
              <a:t>0</a:t>
            </a:r>
            <a:endParaRPr lang="ru-RU" b="1"/>
          </a:p>
        </p:txBody>
      </p:sp>
      <p:sp>
        <p:nvSpPr>
          <p:cNvPr id="13324" name="Text Box 26"/>
          <p:cNvSpPr txBox="1">
            <a:spLocks noChangeArrowheads="1"/>
          </p:cNvSpPr>
          <p:nvPr/>
        </p:nvSpPr>
        <p:spPr bwMode="auto">
          <a:xfrm>
            <a:off x="5715000" y="2362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8</a:t>
            </a:r>
          </a:p>
        </p:txBody>
      </p:sp>
      <p:sp>
        <p:nvSpPr>
          <p:cNvPr id="292891" name="Text Box 27"/>
          <p:cNvSpPr txBox="1">
            <a:spLocks noChangeArrowheads="1"/>
          </p:cNvSpPr>
          <p:nvPr/>
        </p:nvSpPr>
        <p:spPr bwMode="auto">
          <a:xfrm>
            <a:off x="5715000" y="2362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8</a:t>
            </a:r>
          </a:p>
        </p:txBody>
      </p:sp>
      <p:sp>
        <p:nvSpPr>
          <p:cNvPr id="292892" name="Freeform 28"/>
          <p:cNvSpPr>
            <a:spLocks/>
          </p:cNvSpPr>
          <p:nvPr/>
        </p:nvSpPr>
        <p:spPr bwMode="auto">
          <a:xfrm>
            <a:off x="762000" y="4648200"/>
            <a:ext cx="5486400" cy="609600"/>
          </a:xfrm>
          <a:custGeom>
            <a:avLst/>
            <a:gdLst>
              <a:gd name="T0" fmla="*/ 0 w 3456"/>
              <a:gd name="T1" fmla="*/ 0 h 384"/>
              <a:gd name="T2" fmla="*/ 2590800 w 3456"/>
              <a:gd name="T3" fmla="*/ 609600 h 384"/>
              <a:gd name="T4" fmla="*/ 5486400 w 3456"/>
              <a:gd name="T5" fmla="*/ 0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456" h="384">
                <a:moveTo>
                  <a:pt x="0" y="0"/>
                </a:moveTo>
                <a:cubicBezTo>
                  <a:pt x="528" y="192"/>
                  <a:pt x="1056" y="384"/>
                  <a:pt x="1632" y="384"/>
                </a:cubicBezTo>
                <a:cubicBezTo>
                  <a:pt x="2208" y="384"/>
                  <a:pt x="2832" y="192"/>
                  <a:pt x="3456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2893" name="Text Box 29"/>
          <p:cNvSpPr txBox="1">
            <a:spLocks noChangeArrowheads="1"/>
          </p:cNvSpPr>
          <p:nvPr/>
        </p:nvSpPr>
        <p:spPr bwMode="auto">
          <a:xfrm>
            <a:off x="3200400" y="35814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3</a:t>
            </a:r>
          </a:p>
        </p:txBody>
      </p:sp>
      <p:sp>
        <p:nvSpPr>
          <p:cNvPr id="292894" name="Text Box 30"/>
          <p:cNvSpPr txBox="1">
            <a:spLocks noChangeArrowheads="1"/>
          </p:cNvSpPr>
          <p:nvPr/>
        </p:nvSpPr>
        <p:spPr bwMode="auto">
          <a:xfrm>
            <a:off x="2819400" y="1524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latin typeface="Arial" charset="0"/>
                <a:cs typeface="Arial" charset="0"/>
              </a:rPr>
              <a:t>А</a:t>
            </a:r>
            <a:r>
              <a:rPr lang="en-US" sz="2400">
                <a:latin typeface="Arial" charset="0"/>
                <a:cs typeface="Arial" charset="0"/>
              </a:rPr>
              <a:t>BCD - </a:t>
            </a:r>
            <a:r>
              <a:rPr lang="ru-RU" sz="2400">
                <a:latin typeface="Arial" charset="0"/>
                <a:cs typeface="Arial" charset="0"/>
              </a:rPr>
              <a:t>параллелограмм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71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2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7.40741E-7 L -0.29166 0.44444 " pathEditMode="relative" ptsTypes="AA">
                                      <p:cBhvr>
                                        <p:cTn id="9" dur="2000" fill="hold"/>
                                        <p:tgtEl>
                                          <p:spTgt spid="2928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2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91" grpId="0"/>
      <p:bldP spid="292892" grpId="0" animBg="1"/>
      <p:bldP spid="2928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37" name="Text Box 25"/>
          <p:cNvSpPr txBox="1">
            <a:spLocks noChangeArrowheads="1"/>
          </p:cNvSpPr>
          <p:nvPr/>
        </p:nvSpPr>
        <p:spPr bwMode="auto">
          <a:xfrm>
            <a:off x="7543800" y="37338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/>
              <a:t> </a:t>
            </a:r>
            <a:r>
              <a:rPr lang="ru-RU" sz="2400"/>
              <a:t>8</a:t>
            </a:r>
            <a:r>
              <a:rPr lang="en-US" sz="2400"/>
              <a:t> </a:t>
            </a:r>
            <a:endParaRPr lang="ru-RU" sz="2400"/>
          </a:p>
        </p:txBody>
      </p:sp>
      <p:sp>
        <p:nvSpPr>
          <p:cNvPr id="294914" name="Text Box 2"/>
          <p:cNvSpPr txBox="1">
            <a:spLocks noChangeArrowheads="1"/>
          </p:cNvSpPr>
          <p:nvPr/>
        </p:nvSpPr>
        <p:spPr bwMode="auto">
          <a:xfrm>
            <a:off x="228600" y="533400"/>
            <a:ext cx="8839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latin typeface="Arial" charset="0"/>
                <a:cs typeface="Arial" charset="0"/>
              </a:rPr>
              <a:t>S</a:t>
            </a:r>
            <a:r>
              <a:rPr lang="en-US" sz="2400" baseline="-25000">
                <a:latin typeface="Arial" charset="0"/>
                <a:cs typeface="Arial" charset="0"/>
              </a:rPr>
              <a:t>ABCD</a:t>
            </a:r>
            <a:r>
              <a:rPr lang="en-US" sz="2400">
                <a:latin typeface="Arial" charset="0"/>
                <a:cs typeface="Arial" charset="0"/>
              </a:rPr>
              <a:t> = 2</a:t>
            </a:r>
            <a:r>
              <a:rPr lang="ru-RU" sz="2400">
                <a:latin typeface="Arial" charset="0"/>
                <a:cs typeface="Arial" charset="0"/>
              </a:rPr>
              <a:t>4     Найдите периметр параллелограмма, если его высоты 3 и 4.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94915" name="Text Box 3"/>
          <p:cNvSpPr txBox="1">
            <a:spLocks noChangeArrowheads="1"/>
          </p:cNvSpPr>
          <p:nvPr/>
        </p:nvSpPr>
        <p:spPr bwMode="auto">
          <a:xfrm>
            <a:off x="76200" y="76200"/>
            <a:ext cx="883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Блиц-опрос</a:t>
            </a:r>
          </a:p>
        </p:txBody>
      </p:sp>
      <p:sp>
        <p:nvSpPr>
          <p:cNvPr id="15365" name="AutoShape 4"/>
          <p:cNvSpPr>
            <a:spLocks noChangeArrowheads="1"/>
          </p:cNvSpPr>
          <p:nvPr/>
        </p:nvSpPr>
        <p:spPr bwMode="auto">
          <a:xfrm>
            <a:off x="685800" y="1905000"/>
            <a:ext cx="5257800" cy="2362200"/>
          </a:xfrm>
          <a:prstGeom prst="parallelogram">
            <a:avLst>
              <a:gd name="adj" fmla="val 67362"/>
            </a:avLst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304800" y="4114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А</a:t>
            </a:r>
          </a:p>
        </p:txBody>
      </p:sp>
      <p:sp>
        <p:nvSpPr>
          <p:cNvPr id="15367" name="Text Box 6"/>
          <p:cNvSpPr txBox="1">
            <a:spLocks noChangeArrowheads="1"/>
          </p:cNvSpPr>
          <p:nvPr/>
        </p:nvSpPr>
        <p:spPr bwMode="auto">
          <a:xfrm>
            <a:off x="1828800" y="1447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В</a:t>
            </a:r>
          </a:p>
        </p:txBody>
      </p:sp>
      <p:sp>
        <p:nvSpPr>
          <p:cNvPr id="15368" name="Text Box 7"/>
          <p:cNvSpPr txBox="1">
            <a:spLocks noChangeArrowheads="1"/>
          </p:cNvSpPr>
          <p:nvPr/>
        </p:nvSpPr>
        <p:spPr bwMode="auto">
          <a:xfrm>
            <a:off x="5791200" y="1447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С</a:t>
            </a:r>
          </a:p>
        </p:txBody>
      </p:sp>
      <p:grpSp>
        <p:nvGrpSpPr>
          <p:cNvPr id="15369" name="Group 8"/>
          <p:cNvGrpSpPr>
            <a:grpSpLocks/>
          </p:cNvGrpSpPr>
          <p:nvPr/>
        </p:nvGrpSpPr>
        <p:grpSpPr bwMode="auto">
          <a:xfrm>
            <a:off x="2070100" y="1890713"/>
            <a:ext cx="441325" cy="2805112"/>
            <a:chOff x="2160" y="1488"/>
            <a:chExt cx="278" cy="1767"/>
          </a:xfrm>
        </p:grpSpPr>
        <p:grpSp>
          <p:nvGrpSpPr>
            <p:cNvPr id="15387" name="Group 9"/>
            <p:cNvGrpSpPr>
              <a:grpSpLocks/>
            </p:cNvGrpSpPr>
            <p:nvPr/>
          </p:nvGrpSpPr>
          <p:grpSpPr bwMode="auto">
            <a:xfrm>
              <a:off x="2160" y="1488"/>
              <a:ext cx="144" cy="1488"/>
              <a:chOff x="1248" y="1440"/>
              <a:chExt cx="144" cy="1488"/>
            </a:xfrm>
          </p:grpSpPr>
          <p:sp>
            <p:nvSpPr>
              <p:cNvPr id="15389" name="Line 10"/>
              <p:cNvSpPr>
                <a:spLocks noChangeShapeType="1"/>
              </p:cNvSpPr>
              <p:nvPr/>
            </p:nvSpPr>
            <p:spPr bwMode="auto">
              <a:xfrm>
                <a:off x="1392" y="1440"/>
                <a:ext cx="0" cy="148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0" name="Freeform 11"/>
              <p:cNvSpPr>
                <a:spLocks/>
              </p:cNvSpPr>
              <p:nvPr/>
            </p:nvSpPr>
            <p:spPr bwMode="auto">
              <a:xfrm>
                <a:off x="1248" y="2784"/>
                <a:ext cx="144" cy="144"/>
              </a:xfrm>
              <a:custGeom>
                <a:avLst/>
                <a:gdLst>
                  <a:gd name="T0" fmla="*/ 144 w 144"/>
                  <a:gd name="T1" fmla="*/ 0 h 144"/>
                  <a:gd name="T2" fmla="*/ 0 w 144"/>
                  <a:gd name="T3" fmla="*/ 0 h 144"/>
                  <a:gd name="T4" fmla="*/ 0 w 144"/>
                  <a:gd name="T5" fmla="*/ 144 h 1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88" name="Text Box 12"/>
            <p:cNvSpPr txBox="1">
              <a:spLocks noChangeArrowheads="1"/>
            </p:cNvSpPr>
            <p:nvPr/>
          </p:nvSpPr>
          <p:spPr bwMode="auto">
            <a:xfrm>
              <a:off x="2160" y="2928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2800" b="1"/>
                <a:t>H</a:t>
              </a:r>
              <a:endParaRPr lang="ru-RU" sz="2800" b="1"/>
            </a:p>
          </p:txBody>
        </p:sp>
      </p:grpSp>
      <p:grpSp>
        <p:nvGrpSpPr>
          <p:cNvPr id="15370" name="Group 13"/>
          <p:cNvGrpSpPr>
            <a:grpSpLocks/>
          </p:cNvGrpSpPr>
          <p:nvPr/>
        </p:nvGrpSpPr>
        <p:grpSpPr bwMode="auto">
          <a:xfrm>
            <a:off x="2286000" y="1905000"/>
            <a:ext cx="2859088" cy="2043113"/>
            <a:chOff x="2304" y="1488"/>
            <a:chExt cx="1801" cy="1287"/>
          </a:xfrm>
        </p:grpSpPr>
        <p:sp>
          <p:nvSpPr>
            <p:cNvPr id="15384" name="Freeform 14"/>
            <p:cNvSpPr>
              <a:spLocks/>
            </p:cNvSpPr>
            <p:nvPr/>
          </p:nvSpPr>
          <p:spPr bwMode="auto">
            <a:xfrm>
              <a:off x="2304" y="1488"/>
              <a:ext cx="1592" cy="1064"/>
            </a:xfrm>
            <a:custGeom>
              <a:avLst/>
              <a:gdLst>
                <a:gd name="T0" fmla="*/ 0 w 1592"/>
                <a:gd name="T1" fmla="*/ 0 h 1064"/>
                <a:gd name="T2" fmla="*/ 1592 w 1592"/>
                <a:gd name="T3" fmla="*/ 1064 h 106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592" h="1064">
                  <a:moveTo>
                    <a:pt x="0" y="0"/>
                  </a:moveTo>
                  <a:lnTo>
                    <a:pt x="1592" y="106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5" name="Freeform 15"/>
            <p:cNvSpPr>
              <a:spLocks/>
            </p:cNvSpPr>
            <p:nvPr/>
          </p:nvSpPr>
          <p:spPr bwMode="auto">
            <a:xfrm>
              <a:off x="3765" y="2323"/>
              <a:ext cx="227" cy="126"/>
            </a:xfrm>
            <a:custGeom>
              <a:avLst/>
              <a:gdLst>
                <a:gd name="T0" fmla="*/ 227 w 227"/>
                <a:gd name="T1" fmla="*/ 85 h 126"/>
                <a:gd name="T2" fmla="*/ 80 w 227"/>
                <a:gd name="T3" fmla="*/ 0 h 126"/>
                <a:gd name="T4" fmla="*/ 0 w 227"/>
                <a:gd name="T5" fmla="*/ 126 h 12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7" h="126">
                  <a:moveTo>
                    <a:pt x="227" y="85"/>
                  </a:moveTo>
                  <a:lnTo>
                    <a:pt x="80" y="0"/>
                  </a:lnTo>
                  <a:lnTo>
                    <a:pt x="0" y="126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86" name="Text Box 16"/>
            <p:cNvSpPr txBox="1">
              <a:spLocks noChangeArrowheads="1"/>
            </p:cNvSpPr>
            <p:nvPr/>
          </p:nvSpPr>
          <p:spPr bwMode="auto">
            <a:xfrm>
              <a:off x="3840" y="2448"/>
              <a:ext cx="26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2800" b="1"/>
                <a:t>Р</a:t>
              </a:r>
            </a:p>
          </p:txBody>
        </p:sp>
      </p:grp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3594100" y="2424113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4</a:t>
            </a:r>
          </a:p>
        </p:txBody>
      </p:sp>
      <p:sp>
        <p:nvSpPr>
          <p:cNvPr id="294931" name="Freeform 19"/>
          <p:cNvSpPr>
            <a:spLocks/>
          </p:cNvSpPr>
          <p:nvPr/>
        </p:nvSpPr>
        <p:spPr bwMode="auto">
          <a:xfrm>
            <a:off x="723900" y="4278313"/>
            <a:ext cx="3632200" cy="403225"/>
          </a:xfrm>
          <a:custGeom>
            <a:avLst/>
            <a:gdLst>
              <a:gd name="T0" fmla="*/ 0 w 2288"/>
              <a:gd name="T1" fmla="*/ 0 h 254"/>
              <a:gd name="T2" fmla="*/ 1625600 w 2288"/>
              <a:gd name="T3" fmla="*/ 395288 h 254"/>
              <a:gd name="T4" fmla="*/ 3632200 w 2288"/>
              <a:gd name="T5" fmla="*/ 50800 h 25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88" h="254">
                <a:moveTo>
                  <a:pt x="0" y="0"/>
                </a:moveTo>
                <a:cubicBezTo>
                  <a:pt x="171" y="41"/>
                  <a:pt x="643" y="244"/>
                  <a:pt x="1024" y="249"/>
                </a:cubicBezTo>
                <a:cubicBezTo>
                  <a:pt x="1405" y="254"/>
                  <a:pt x="2025" y="77"/>
                  <a:pt x="2288" y="3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4932" name="Text Box 20"/>
          <p:cNvSpPr txBox="1">
            <a:spLocks noChangeArrowheads="1"/>
          </p:cNvSpPr>
          <p:nvPr/>
        </p:nvSpPr>
        <p:spPr bwMode="auto">
          <a:xfrm>
            <a:off x="6172200" y="20574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/>
              <a:t>S</a:t>
            </a:r>
            <a:r>
              <a:rPr lang="en-US" sz="2400" baseline="-25000"/>
              <a:t>ABCD</a:t>
            </a:r>
            <a:r>
              <a:rPr lang="en-US" sz="2400"/>
              <a:t> = </a:t>
            </a:r>
            <a:r>
              <a:rPr lang="ru-RU" sz="2400"/>
              <a:t>А</a:t>
            </a:r>
            <a:r>
              <a:rPr lang="en-US" sz="2400"/>
              <a:t>D * BH </a:t>
            </a:r>
            <a:endParaRPr lang="ru-RU" sz="2400"/>
          </a:p>
        </p:txBody>
      </p:sp>
      <p:sp>
        <p:nvSpPr>
          <p:cNvPr id="15374" name="Text Box 21"/>
          <p:cNvSpPr txBox="1">
            <a:spLocks noChangeArrowheads="1"/>
          </p:cNvSpPr>
          <p:nvPr/>
        </p:nvSpPr>
        <p:spPr bwMode="auto">
          <a:xfrm>
            <a:off x="4356100" y="4329113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800" b="1"/>
              <a:t>D</a:t>
            </a:r>
            <a:endParaRPr lang="ru-RU" sz="2800" b="1"/>
          </a:p>
        </p:txBody>
      </p:sp>
      <p:sp>
        <p:nvSpPr>
          <p:cNvPr id="294934" name="Text Box 22"/>
          <p:cNvSpPr txBox="1">
            <a:spLocks noChangeArrowheads="1"/>
          </p:cNvSpPr>
          <p:nvPr/>
        </p:nvSpPr>
        <p:spPr bwMode="auto">
          <a:xfrm>
            <a:off x="6629400" y="2895600"/>
            <a:ext cx="1835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/>
              <a:t>24</a:t>
            </a:r>
            <a:r>
              <a:rPr lang="en-US" sz="2400"/>
              <a:t> = AD * 3 </a:t>
            </a:r>
            <a:endParaRPr lang="ru-RU" sz="2400"/>
          </a:p>
        </p:txBody>
      </p:sp>
      <p:sp>
        <p:nvSpPr>
          <p:cNvPr id="294935" name="Text Box 23"/>
          <p:cNvSpPr txBox="1">
            <a:spLocks noChangeArrowheads="1"/>
          </p:cNvSpPr>
          <p:nvPr/>
        </p:nvSpPr>
        <p:spPr bwMode="auto">
          <a:xfrm>
            <a:off x="6858000" y="3733800"/>
            <a:ext cx="1208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/>
              <a:t>AD = </a:t>
            </a:r>
            <a:r>
              <a:rPr lang="ru-RU" sz="2400"/>
              <a:t>8</a:t>
            </a:r>
            <a:r>
              <a:rPr lang="en-US" sz="2400"/>
              <a:t> </a:t>
            </a:r>
            <a:endParaRPr lang="ru-RU" sz="2400"/>
          </a:p>
        </p:txBody>
      </p:sp>
      <p:sp>
        <p:nvSpPr>
          <p:cNvPr id="15377" name="Text Box 24"/>
          <p:cNvSpPr txBox="1">
            <a:spLocks noChangeArrowheads="1"/>
          </p:cNvSpPr>
          <p:nvPr/>
        </p:nvSpPr>
        <p:spPr bwMode="auto">
          <a:xfrm>
            <a:off x="2298700" y="2881313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/>
              <a:t>3</a:t>
            </a:r>
          </a:p>
        </p:txBody>
      </p:sp>
      <p:sp>
        <p:nvSpPr>
          <p:cNvPr id="294938" name="Text Box 26"/>
          <p:cNvSpPr txBox="1">
            <a:spLocks noChangeArrowheads="1"/>
          </p:cNvSpPr>
          <p:nvPr/>
        </p:nvSpPr>
        <p:spPr bwMode="auto">
          <a:xfrm>
            <a:off x="6019800" y="4572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/>
              <a:t>S</a:t>
            </a:r>
            <a:r>
              <a:rPr lang="en-US" sz="2400" baseline="-25000"/>
              <a:t>ABCD</a:t>
            </a:r>
            <a:r>
              <a:rPr lang="en-US" sz="2400"/>
              <a:t> = </a:t>
            </a:r>
            <a:r>
              <a:rPr lang="ru-RU" sz="2400"/>
              <a:t>С</a:t>
            </a:r>
            <a:r>
              <a:rPr lang="en-US" sz="2400"/>
              <a:t>D * B</a:t>
            </a:r>
            <a:r>
              <a:rPr lang="ru-RU" sz="2400"/>
              <a:t>Р</a:t>
            </a:r>
            <a:r>
              <a:rPr lang="en-US" sz="2400"/>
              <a:t> </a:t>
            </a:r>
            <a:endParaRPr lang="ru-RU" sz="2400"/>
          </a:p>
        </p:txBody>
      </p:sp>
      <p:sp>
        <p:nvSpPr>
          <p:cNvPr id="294939" name="Text Box 27"/>
          <p:cNvSpPr txBox="1">
            <a:spLocks noChangeArrowheads="1"/>
          </p:cNvSpPr>
          <p:nvPr/>
        </p:nvSpPr>
        <p:spPr bwMode="auto">
          <a:xfrm>
            <a:off x="6477000" y="5410200"/>
            <a:ext cx="1852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/>
              <a:t>24</a:t>
            </a:r>
            <a:r>
              <a:rPr lang="en-US" sz="2400"/>
              <a:t> = </a:t>
            </a:r>
            <a:r>
              <a:rPr lang="ru-RU" sz="2400"/>
              <a:t>С</a:t>
            </a:r>
            <a:r>
              <a:rPr lang="en-US" sz="2400"/>
              <a:t>D * </a:t>
            </a:r>
            <a:r>
              <a:rPr lang="ru-RU" sz="2400"/>
              <a:t>4</a:t>
            </a:r>
            <a:r>
              <a:rPr lang="en-US" sz="2400"/>
              <a:t> </a:t>
            </a:r>
            <a:endParaRPr lang="ru-RU" sz="2400"/>
          </a:p>
        </p:txBody>
      </p:sp>
      <p:sp>
        <p:nvSpPr>
          <p:cNvPr id="294940" name="Text Box 28"/>
          <p:cNvSpPr txBox="1">
            <a:spLocks noChangeArrowheads="1"/>
          </p:cNvSpPr>
          <p:nvPr/>
        </p:nvSpPr>
        <p:spPr bwMode="auto">
          <a:xfrm>
            <a:off x="6705600" y="6248400"/>
            <a:ext cx="1225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/>
              <a:t>С</a:t>
            </a:r>
            <a:r>
              <a:rPr lang="en-US" sz="2400"/>
              <a:t>D = </a:t>
            </a:r>
            <a:r>
              <a:rPr lang="ru-RU" sz="2400"/>
              <a:t>6</a:t>
            </a:r>
            <a:r>
              <a:rPr lang="en-US" sz="2400"/>
              <a:t> </a:t>
            </a:r>
            <a:endParaRPr lang="ru-RU" sz="2400"/>
          </a:p>
        </p:txBody>
      </p:sp>
      <p:sp>
        <p:nvSpPr>
          <p:cNvPr id="294941" name="Text Box 29"/>
          <p:cNvSpPr txBox="1">
            <a:spLocks noChangeArrowheads="1"/>
          </p:cNvSpPr>
          <p:nvPr/>
        </p:nvSpPr>
        <p:spPr bwMode="auto">
          <a:xfrm>
            <a:off x="7391400" y="6248400"/>
            <a:ext cx="52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/>
              <a:t> </a:t>
            </a:r>
            <a:r>
              <a:rPr lang="ru-RU" sz="2400"/>
              <a:t>6</a:t>
            </a:r>
            <a:r>
              <a:rPr lang="en-US" sz="2400"/>
              <a:t> </a:t>
            </a:r>
            <a:endParaRPr lang="ru-RU" sz="2400"/>
          </a:p>
        </p:txBody>
      </p:sp>
      <p:sp>
        <p:nvSpPr>
          <p:cNvPr id="294942" name="Text Box 30"/>
          <p:cNvSpPr txBox="1">
            <a:spLocks noChangeArrowheads="1"/>
          </p:cNvSpPr>
          <p:nvPr/>
        </p:nvSpPr>
        <p:spPr bwMode="auto">
          <a:xfrm>
            <a:off x="2819400" y="1524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Arial" charset="0"/>
                <a:cs typeface="Arial" charset="0"/>
              </a:rPr>
              <a:t>А</a:t>
            </a:r>
            <a:r>
              <a:rPr lang="en-US" sz="2400" dirty="0">
                <a:latin typeface="Arial" charset="0"/>
                <a:cs typeface="Arial" charset="0"/>
              </a:rPr>
              <a:t>BCD - </a:t>
            </a:r>
            <a:r>
              <a:rPr lang="ru-RU" sz="2400" dirty="0">
                <a:latin typeface="Arial" charset="0"/>
                <a:cs typeface="Arial" charset="0"/>
              </a:rPr>
              <a:t>параллелограмм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94943" name="Text Box 31"/>
          <p:cNvSpPr txBox="1">
            <a:spLocks noChangeArrowheads="1"/>
          </p:cNvSpPr>
          <p:nvPr/>
        </p:nvSpPr>
        <p:spPr bwMode="auto">
          <a:xfrm>
            <a:off x="1812925" y="5529263"/>
            <a:ext cx="1174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Р - ?</a:t>
            </a:r>
          </a:p>
        </p:txBody>
      </p:sp>
    </p:spTree>
    <p:extLst>
      <p:ext uri="{BB962C8B-B14F-4D97-AF65-F5344CB8AC3E}">
        <p14:creationId xmlns:p14="http://schemas.microsoft.com/office/powerpoint/2010/main" val="314471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4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4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4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4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94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4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94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94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4792 0.03333 -0.09583 0.06667 -0.19167 0.08889 C -0.2875 0.11111 -0.51111 0.12593 -0.575 0.13333 " pathEditMode="relative" ptsTypes="aaA">
                                      <p:cBhvr>
                                        <p:cTn id="32" dur="2000" fill="hold"/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2949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4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4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4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94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4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4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94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4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4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94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4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4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294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1.11111E-6 L -0.22501 -0.43333 " pathEditMode="relative" ptsTypes="AA">
                                      <p:cBhvr>
                                        <p:cTn id="67" dur="2000" fill="hold"/>
                                        <p:tgtEl>
                                          <p:spTgt spid="2949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000" fill="hold"/>
                                        <p:tgtEl>
                                          <p:spTgt spid="2949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4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4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94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37" grpId="0"/>
      <p:bldP spid="294937" grpId="1"/>
      <p:bldP spid="294937" grpId="2"/>
      <p:bldP spid="294931" grpId="0" animBg="1"/>
      <p:bldP spid="294932" grpId="0"/>
      <p:bldP spid="294934" grpId="0"/>
      <p:bldP spid="294935" grpId="0"/>
      <p:bldP spid="294938" grpId="0"/>
      <p:bldP spid="294939" grpId="0"/>
      <p:bldP spid="294940" grpId="0"/>
      <p:bldP spid="294941" grpId="0"/>
      <p:bldP spid="294941" grpId="1"/>
      <p:bldP spid="294941" grpId="2"/>
      <p:bldP spid="29494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419</Words>
  <Application>Microsoft Office PowerPoint</Application>
  <PresentationFormat>Экран (4:3)</PresentationFormat>
  <Paragraphs>110</Paragraphs>
  <Slides>15</Slides>
  <Notes>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Тема Office</vt:lpstr>
      <vt:lpstr>Формула</vt:lpstr>
      <vt:lpstr>Площадь параллелограмма      Подготовила: Метлякова Надежда Владимировна                    учитель математики    ГБОУ гимназия № 271         Красносельского района                    Санкт-Петербурга      </vt:lpstr>
      <vt:lpstr>Решение задач на нахождение площади параллелограмма</vt:lpstr>
      <vt:lpstr>Цель урока: совершенствовать навыки решения задач по теме «Площадь параллелограмма»  </vt:lpstr>
      <vt:lpstr>Задачи: 1.  повторить основные понятия, необходимые для работы по данной теме 2.  закрепить умения и навыки  при решении задач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  подборка задач из сборника ОГЭ 2020 математика 36 вариантов под редакцией И.В. Ященко  Вариант 1,2- №18 Вариант 3,4- №18 Вариант 5,6- №19 Вариант 7,8 - №18      Вариант 23,24 - №19</vt:lpstr>
      <vt:lpstr>Источники:   Слайды № 6-9, №11-13 взяты из презентации  учителя математики ГБОУ СОШ № 7 Кислинской Л.И.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Nikolya</dc:creator>
  <cp:lastModifiedBy>Дом</cp:lastModifiedBy>
  <cp:revision>24</cp:revision>
  <dcterms:modified xsi:type="dcterms:W3CDTF">2019-12-21T07:18:20Z</dcterms:modified>
</cp:coreProperties>
</file>