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75" r:id="rId4"/>
    <p:sldId id="258" r:id="rId5"/>
    <p:sldId id="259" r:id="rId6"/>
    <p:sldId id="265" r:id="rId7"/>
    <p:sldId id="260" r:id="rId8"/>
    <p:sldId id="261" r:id="rId9"/>
    <p:sldId id="287" r:id="rId10"/>
    <p:sldId id="263" r:id="rId11"/>
    <p:sldId id="264" r:id="rId12"/>
    <p:sldId id="266" r:id="rId13"/>
    <p:sldId id="267" r:id="rId14"/>
    <p:sldId id="268" r:id="rId15"/>
    <p:sldId id="269" r:id="rId16"/>
    <p:sldId id="288" r:id="rId17"/>
    <p:sldId id="289" r:id="rId18"/>
    <p:sldId id="290" r:id="rId19"/>
    <p:sldId id="270" r:id="rId20"/>
    <p:sldId id="271" r:id="rId21"/>
    <p:sldId id="281" r:id="rId22"/>
    <p:sldId id="283" r:id="rId23"/>
    <p:sldId id="282" r:id="rId24"/>
    <p:sldId id="284" r:id="rId25"/>
    <p:sldId id="285" r:id="rId26"/>
    <p:sldId id="272" r:id="rId27"/>
    <p:sldId id="291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08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2C3A852-7CFE-4A3B-AF8F-A61C39F14F9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BBB6606-EBBF-4681-BD11-6F37A8BBE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C3A852-7CFE-4A3B-AF8F-A61C39F14F9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BB6606-EBBF-4681-BD11-6F37A8BBE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C3A852-7CFE-4A3B-AF8F-A61C39F14F9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BB6606-EBBF-4681-BD11-6F37A8BBE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C3A852-7CFE-4A3B-AF8F-A61C39F14F9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BB6606-EBBF-4681-BD11-6F37A8BBE7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C3A852-7CFE-4A3B-AF8F-A61C39F14F9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BB6606-EBBF-4681-BD11-6F37A8BBE7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C3A852-7CFE-4A3B-AF8F-A61C39F14F9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BB6606-EBBF-4681-BD11-6F37A8BBE7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C3A852-7CFE-4A3B-AF8F-A61C39F14F9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BB6606-EBBF-4681-BD11-6F37A8BBE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C3A852-7CFE-4A3B-AF8F-A61C39F14F9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BB6606-EBBF-4681-BD11-6F37A8BBE7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C3A852-7CFE-4A3B-AF8F-A61C39F14F9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BB6606-EBBF-4681-BD11-6F37A8BBE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2C3A852-7CFE-4A3B-AF8F-A61C39F14F9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BBB6606-EBBF-4681-BD11-6F37A8BBE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2C3A852-7CFE-4A3B-AF8F-A61C39F14F9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BBB6606-EBBF-4681-BD11-6F37A8BBE7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2C3A852-7CFE-4A3B-AF8F-A61C39F14F90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BBB6606-EBBF-4681-BD11-6F37A8BBE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66.ru/blog/sovety_stilistov/zritelnye-illyuzii-v-odezhde.html" TargetMode="External"/><Relationship Id="rId7" Type="http://schemas.openxmlformats.org/officeDocument/2006/relationships/hyperlink" Target="https://ru.wikiquote.org/wiki/%D0%93%D0%B5%D0%BE%D0%BC%D0%B5%D1%82%D1%80%D0%B8%D1%8F" TargetMode="External"/><Relationship Id="rId2" Type="http://schemas.openxmlformats.org/officeDocument/2006/relationships/hyperlink" Target="http://frau-madam.com/tipy-figury-k-kakomu-tipu-otnosites-vy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chool-science.ru/5/7/35602" TargetMode="External"/><Relationship Id="rId5" Type="http://schemas.openxmlformats.org/officeDocument/2006/relationships/hyperlink" Target="https://znaytovar.ru/new3593.html" TargetMode="External"/><Relationship Id="rId4" Type="http://schemas.openxmlformats.org/officeDocument/2006/relationships/hyperlink" Target="http://old.prosv.ru/metod/chernyakova/6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214421"/>
            <a:ext cx="7772400" cy="9904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ПРОЕКТНО-ИССЛЕДОВАТЕЛЬСКАЯ РАБОТА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840178"/>
            <a:ext cx="6400800" cy="2088232"/>
          </a:xfrm>
        </p:spPr>
        <p:txBody>
          <a:bodyPr>
            <a:normAutofit fontScale="92500" lnSpcReduction="10000"/>
          </a:bodyPr>
          <a:lstStyle/>
          <a:p>
            <a:pPr algn="ctr"/>
            <a:endParaRPr lang="ru-RU" b="1" i="1" dirty="0" smtClean="0">
              <a:solidFill>
                <a:schemeClr val="tx1"/>
              </a:solidFill>
            </a:endParaRPr>
          </a:p>
          <a:p>
            <a:pPr algn="ctr"/>
            <a:r>
              <a:rPr lang="ru-RU" sz="3900" b="1" i="1" dirty="0" smtClean="0">
                <a:solidFill>
                  <a:schemeClr val="tx1"/>
                </a:solidFill>
              </a:rPr>
              <a:t>«ГЕОМЕТРИЯ </a:t>
            </a:r>
          </a:p>
          <a:p>
            <a:pPr algn="ctr"/>
            <a:r>
              <a:rPr lang="ru-RU" sz="3900" b="1" i="1" dirty="0" smtClean="0">
                <a:solidFill>
                  <a:schemeClr val="tx1"/>
                </a:solidFill>
              </a:rPr>
              <a:t>В МОДЕЛИРОВАНИИ ОДЕЖДЫ»</a:t>
            </a:r>
            <a:endParaRPr lang="ru-RU" sz="3900" b="1" i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03932" y="3059668"/>
            <a:ext cx="2952328" cy="17374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3717032"/>
            <a:ext cx="3456384" cy="108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3717032"/>
            <a:ext cx="3960440" cy="15121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611560" y="3717032"/>
            <a:ext cx="31683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Выполнили: </a:t>
            </a:r>
            <a:endParaRPr lang="ru-RU" b="1" dirty="0" smtClean="0"/>
          </a:p>
          <a:p>
            <a:r>
              <a:rPr lang="ru-RU" dirty="0" smtClean="0"/>
              <a:t>учащиеся 8-1 класса </a:t>
            </a:r>
          </a:p>
          <a:p>
            <a:r>
              <a:rPr lang="ru-RU" dirty="0" smtClean="0"/>
              <a:t>Кристина Молчанова</a:t>
            </a:r>
          </a:p>
          <a:p>
            <a:r>
              <a:rPr lang="ru-RU" dirty="0" smtClean="0"/>
              <a:t>Анастасия </a:t>
            </a:r>
            <a:r>
              <a:rPr lang="ru-RU" dirty="0" err="1" smtClean="0"/>
              <a:t>Батрунова</a:t>
            </a:r>
            <a:endParaRPr lang="ru-RU" dirty="0" smtClean="0"/>
          </a:p>
          <a:p>
            <a:r>
              <a:rPr lang="ru-RU" dirty="0" smtClean="0"/>
              <a:t>Варвара Комарова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803932" y="3809322"/>
            <a:ext cx="25922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09728" indent="0">
              <a:buNone/>
            </a:pPr>
            <a:r>
              <a:rPr lang="ru-RU" b="1" dirty="0" smtClean="0"/>
              <a:t>Руководитель  </a:t>
            </a:r>
            <a:r>
              <a:rPr lang="ru-RU" dirty="0"/>
              <a:t>учитель </a:t>
            </a:r>
            <a:r>
              <a:rPr lang="ru-RU" dirty="0" smtClean="0"/>
              <a:t>математики</a:t>
            </a:r>
            <a:endParaRPr lang="ru-RU" dirty="0"/>
          </a:p>
          <a:p>
            <a:pPr marL="109728" indent="0">
              <a:buNone/>
            </a:pPr>
            <a:r>
              <a:rPr lang="ru-RU" dirty="0" err="1"/>
              <a:t>Метлякова</a:t>
            </a:r>
            <a:r>
              <a:rPr lang="ru-RU" dirty="0"/>
              <a:t> Надежда Владимировна</a:t>
            </a:r>
          </a:p>
          <a:p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683568" y="764705"/>
            <a:ext cx="7772400" cy="1440160"/>
          </a:xfrm>
          <a:prstGeom prst="rect">
            <a:avLst/>
          </a:prstGeom>
        </p:spPr>
        <p:txBody>
          <a:bodyPr vert="horz" anchor="b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ПРОЕКТНО-ИССЛЕДОВАТЕЛЬСКАЯ РАБОТА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785786" y="214290"/>
            <a:ext cx="7772400" cy="785818"/>
          </a:xfrm>
          <a:prstGeom prst="rect">
            <a:avLst/>
          </a:prstGeom>
        </p:spPr>
        <p:txBody>
          <a:bodyPr vert="horz" anchor="b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214414" y="214290"/>
            <a:ext cx="671517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Государственное общеобразовательное учреждение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гимназия 271 Красносельского района Санкт Петербурга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имени П.И. Федулова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940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endParaRPr lang="ru-RU" dirty="0" smtClean="0"/>
          </a:p>
          <a:p>
            <a:pPr marL="109728" indent="0" algn="just">
              <a:buNone/>
            </a:pPr>
            <a:r>
              <a:rPr lang="ru-RU" dirty="0"/>
              <a:t>Геометрические узоры были частью национальных костюмов. Рассмотрим некоторые геометрические фигуры, которые присутствуют на национальных русских </a:t>
            </a:r>
            <a:r>
              <a:rPr lang="ru-RU" dirty="0" smtClean="0"/>
              <a:t>костюмах</a:t>
            </a:r>
          </a:p>
          <a:p>
            <a:pPr marL="109728" indent="0">
              <a:buNone/>
            </a:pPr>
            <a:r>
              <a:rPr lang="ru-RU" dirty="0" smtClean="0"/>
              <a:t>- ромб</a:t>
            </a:r>
          </a:p>
          <a:p>
            <a:pPr marL="109728" indent="0">
              <a:buNone/>
            </a:pPr>
            <a:r>
              <a:rPr lang="ru-RU" dirty="0" smtClean="0"/>
              <a:t>- треугольник</a:t>
            </a:r>
          </a:p>
          <a:p>
            <a:pPr marL="109728" indent="0">
              <a:buNone/>
            </a:pPr>
            <a:r>
              <a:rPr lang="ru-RU" dirty="0" smtClean="0"/>
              <a:t>- квадрат</a:t>
            </a:r>
          </a:p>
          <a:p>
            <a:pPr marL="109728" indent="0">
              <a:buNone/>
            </a:pPr>
            <a:r>
              <a:rPr lang="ru-RU" dirty="0" smtClean="0"/>
              <a:t>- круг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4150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Глава 3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Геометрические узоры</a:t>
            </a:r>
            <a:endParaRPr lang="ru-RU" sz="3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90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pPr algn="just"/>
            <a:r>
              <a:rPr lang="ru-RU" dirty="0" smtClean="0"/>
              <a:t>Ромб </a:t>
            </a:r>
            <a:r>
              <a:rPr lang="ru-RU" dirty="0"/>
              <a:t>– это </a:t>
            </a:r>
            <a:r>
              <a:rPr lang="ru-RU" dirty="0" smtClean="0"/>
              <a:t>параллелограмм</a:t>
            </a:r>
            <a:r>
              <a:rPr lang="ru-RU" dirty="0"/>
              <a:t>, у которого все стороны равны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6430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Глава 3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Г</a:t>
            </a:r>
            <a:r>
              <a:rPr lang="ru-RU" sz="3600" dirty="0" smtClean="0">
                <a:solidFill>
                  <a:schemeClr val="tx1"/>
                </a:solidFill>
              </a:rPr>
              <a:t>еометрические узоры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 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e6fH05eeR8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3071810"/>
            <a:ext cx="2876550" cy="288578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Ромб 4"/>
          <p:cNvSpPr/>
          <p:nvPr/>
        </p:nvSpPr>
        <p:spPr>
          <a:xfrm>
            <a:off x="1714480" y="3143248"/>
            <a:ext cx="1785950" cy="235745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337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pPr algn="just"/>
            <a:r>
              <a:rPr lang="ru-RU" dirty="0" smtClean="0"/>
              <a:t>Треугольник- </a:t>
            </a:r>
            <a:r>
              <a:rPr lang="ru-RU" dirty="0"/>
              <a:t>это геометрическая фигура, состоящая из трех точек, которые не лежат на одной прямой, и трех отрезков, которые соединяют эти </a:t>
            </a:r>
            <a:r>
              <a:rPr lang="ru-RU" dirty="0" smtClean="0"/>
              <a:t>точки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Глава 3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Г</a:t>
            </a:r>
            <a:r>
              <a:rPr lang="ru-RU" sz="3600" dirty="0" smtClean="0">
                <a:solidFill>
                  <a:schemeClr val="tx1"/>
                </a:solidFill>
              </a:rPr>
              <a:t>еометрические узоры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643042" y="4000504"/>
            <a:ext cx="1785950" cy="157163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190" y="3571876"/>
            <a:ext cx="3000375" cy="227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105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just"/>
            <a:r>
              <a:rPr lang="ru-RU" dirty="0"/>
              <a:t>Квадрат- </a:t>
            </a:r>
            <a:r>
              <a:rPr lang="ru-RU" dirty="0" smtClean="0"/>
              <a:t>это геометрическая фигура, </a:t>
            </a:r>
            <a:r>
              <a:rPr lang="ru-RU" dirty="0"/>
              <a:t>у которого все стороны и углы равны между </a:t>
            </a:r>
            <a:r>
              <a:rPr lang="ru-RU" dirty="0" smtClean="0"/>
              <a:t>собой</a:t>
            </a:r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64307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Глава 3 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Геометрические узоры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818" y="3214686"/>
            <a:ext cx="2357454" cy="214314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57356" y="3357562"/>
            <a:ext cx="1714512" cy="1785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590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just"/>
            <a:r>
              <a:rPr lang="ru-RU" dirty="0"/>
              <a:t>Круг- это геометрическая фигура, которая состоит из всех точек плоскости, находящиеся внутри </a:t>
            </a:r>
            <a:r>
              <a:rPr lang="ru-RU" dirty="0" smtClean="0"/>
              <a:t>окружности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Глава 3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Геометрические узоры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4" name="Овал 3"/>
          <p:cNvSpPr/>
          <p:nvPr/>
        </p:nvSpPr>
        <p:spPr>
          <a:xfrm>
            <a:off x="1500166" y="3571876"/>
            <a:ext cx="1714512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818" y="3429000"/>
            <a:ext cx="2143140" cy="2000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876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/>
              <a:t>Геометрические узоры были частью национальных костюмов уже давно, и не удивительно, что они плавно перешли и в мир современной моды. Вот уже много лет одежда с геометрическими фигурами и просто линиями не выходит из </a:t>
            </a:r>
            <a:r>
              <a:rPr lang="ru-RU" dirty="0" smtClean="0"/>
              <a:t>моды</a:t>
            </a:r>
          </a:p>
          <a:p>
            <a:pPr marL="109728" indent="0">
              <a:buNone/>
            </a:pP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Глава 3 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Современные геометрические узоры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31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Клетка на ткани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" name="Объект 3" descr="C:\Users\Дом\Desktop\image-05-12-19-10-38-1.jpe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1142984"/>
            <a:ext cx="1785950" cy="2143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Дом\Desktop\image-05-12-19-10-38-2.jpe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18" y="4000504"/>
            <a:ext cx="1714512" cy="228601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Дом\Desktop\image-05-12-19-10-38-4.jpe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1071546"/>
            <a:ext cx="1800622" cy="292895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Дом\Desktop\image-05-12-19-10-38-3.jpe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2214554"/>
            <a:ext cx="1770066" cy="24437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9316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Вертикальные и горизонтальные линии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4" name="Рисунок 3" descr="C:\Users\Дом\Desktop\image-05-12-19-10-38-1.jpe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3312368" cy="439248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Дом\Desktop\image-05-12-19-10-38.jpe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844824"/>
            <a:ext cx="3024336" cy="288031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9316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Горошек (круг)</a:t>
            </a:r>
            <a:br>
              <a:rPr lang="ru-RU" sz="3200" dirty="0" smtClean="0">
                <a:solidFill>
                  <a:schemeClr val="tx1"/>
                </a:solidFill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" name="Объект 3" descr="C:\Users\Дом\Downloads\attachment.jpe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700808"/>
            <a:ext cx="3096344" cy="358370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Дом\Downloads\attachment (1)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698144"/>
            <a:ext cx="2940784" cy="37518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9316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ru-RU" b="1" i="1" u="sng" dirty="0" smtClean="0"/>
          </a:p>
          <a:p>
            <a:pPr marL="109728" indent="0" algn="just">
              <a:buNone/>
            </a:pPr>
            <a:r>
              <a:rPr lang="ru-RU" b="1" i="1" u="sng" dirty="0" smtClean="0"/>
              <a:t>При </a:t>
            </a:r>
            <a:r>
              <a:rPr lang="ru-RU" b="1" i="1" u="sng" dirty="0"/>
              <a:t>изучении данного материала, мы пришли к </a:t>
            </a:r>
            <a:r>
              <a:rPr lang="ru-RU" b="1" i="1" u="sng" dirty="0" smtClean="0"/>
              <a:t>выводам</a:t>
            </a:r>
            <a:r>
              <a:rPr lang="ru-RU" b="1" i="1" u="sng" dirty="0"/>
              <a:t>, </a:t>
            </a:r>
            <a:r>
              <a:rPr lang="ru-RU" b="1" i="1" u="sng" dirty="0" smtClean="0"/>
              <a:t>что…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0" dirty="0" smtClean="0">
                <a:solidFill>
                  <a:schemeClr val="tx1"/>
                </a:solidFill>
                <a:effectLst/>
              </a:rPr>
              <a:t>Глава 4</a:t>
            </a:r>
            <a:r>
              <a:rPr lang="ru-RU" sz="3100" b="0" dirty="0">
                <a:solidFill>
                  <a:schemeClr val="tx1"/>
                </a:solidFill>
                <a:effectLst/>
              </a:rPr>
              <a:t>. Практическая часть</a:t>
            </a:r>
            <a:br>
              <a:rPr lang="ru-RU" sz="3100" b="0" dirty="0">
                <a:solidFill>
                  <a:schemeClr val="tx1"/>
                </a:solidFill>
                <a:effectLst/>
              </a:rPr>
            </a:br>
            <a:r>
              <a:rPr lang="ru-RU" sz="3100" b="0" dirty="0" smtClean="0">
                <a:solidFill>
                  <a:schemeClr val="tx1"/>
                </a:solidFill>
                <a:effectLst/>
              </a:rPr>
              <a:t>Использование </a:t>
            </a:r>
            <a:r>
              <a:rPr lang="ru-RU" sz="3100" b="0" dirty="0">
                <a:solidFill>
                  <a:schemeClr val="tx1"/>
                </a:solidFill>
                <a:effectLst/>
              </a:rPr>
              <a:t>геометрических иллюзий при моделировании </a:t>
            </a:r>
            <a:r>
              <a:rPr lang="ru-RU" sz="3100" b="0" dirty="0" smtClean="0">
                <a:solidFill>
                  <a:schemeClr val="tx1"/>
                </a:solidFill>
                <a:effectLst/>
              </a:rPr>
              <a:t>одежды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759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882547"/>
          </a:xfrm>
        </p:spPr>
        <p:txBody>
          <a:bodyPr>
            <a:normAutofit/>
          </a:bodyPr>
          <a:lstStyle/>
          <a:p>
            <a:endParaRPr lang="ru-RU" sz="5500" b="1" i="1" dirty="0" smtClean="0"/>
          </a:p>
          <a:p>
            <a:pPr algn="just"/>
            <a:r>
              <a:rPr lang="ru-RU" sz="5500" dirty="0" smtClean="0"/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выяснить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, как геометрия связана в нашей жизни с моделированием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одежды</a:t>
            </a:r>
          </a:p>
          <a:p>
            <a:endParaRPr lang="ru-RU" sz="2400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ЦЕЛЬ РАБОТЫ 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89276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14290"/>
            <a:ext cx="8219256" cy="1774550"/>
          </a:xfrm>
        </p:spPr>
        <p:txBody>
          <a:bodyPr>
            <a:noAutofit/>
          </a:bodyPr>
          <a:lstStyle/>
          <a:p>
            <a:pPr marL="365760" lvl="0" indent="-256032" algn="just">
              <a:spcBef>
                <a:spcPts val="400"/>
              </a:spcBef>
            </a:pPr>
            <a:r>
              <a:rPr lang="ru-RU" sz="2400" dirty="0" smtClean="0">
                <a:solidFill>
                  <a:prstClr val="black"/>
                </a:solidFill>
                <a:effectLst/>
                <a:ea typeface="+mn-ea"/>
                <a:cs typeface="+mn-cs"/>
              </a:rPr>
              <a:t>	</a:t>
            </a:r>
            <a:br>
              <a:rPr lang="ru-RU" sz="2400" dirty="0" smtClean="0">
                <a:solidFill>
                  <a:prstClr val="black"/>
                </a:solidFill>
                <a:effectLst/>
                <a:ea typeface="+mn-ea"/>
                <a:cs typeface="+mn-cs"/>
              </a:rPr>
            </a:br>
            <a:r>
              <a:rPr lang="ru-RU" sz="2400" dirty="0" smtClean="0">
                <a:solidFill>
                  <a:prstClr val="black"/>
                </a:solidFill>
                <a:effectLst/>
                <a:ea typeface="+mn-ea"/>
                <a:cs typeface="+mn-cs"/>
              </a:rPr>
              <a:t/>
            </a:r>
            <a:br>
              <a:rPr lang="ru-RU" sz="2400" dirty="0" smtClean="0">
                <a:solidFill>
                  <a:prstClr val="black"/>
                </a:solidFill>
                <a:effectLst/>
                <a:ea typeface="+mn-ea"/>
                <a:cs typeface="+mn-cs"/>
              </a:rPr>
            </a:br>
            <a:r>
              <a:rPr lang="ru-RU" sz="2400" dirty="0" smtClean="0">
                <a:solidFill>
                  <a:prstClr val="black"/>
                </a:solidFill>
                <a:effectLst/>
                <a:ea typeface="+mn-ea"/>
                <a:cs typeface="+mn-cs"/>
              </a:rPr>
              <a:t>Выбирая </a:t>
            </a:r>
            <a:r>
              <a:rPr lang="ru-RU" sz="2400" dirty="0">
                <a:solidFill>
                  <a:prstClr val="black"/>
                </a:solidFill>
                <a:effectLst/>
                <a:ea typeface="+mn-ea"/>
                <a:cs typeface="+mn-cs"/>
              </a:rPr>
              <a:t>платье или другой цельный наряд с таким </a:t>
            </a:r>
            <a:r>
              <a:rPr lang="ru-RU" sz="2400" dirty="0" err="1">
                <a:solidFill>
                  <a:prstClr val="black"/>
                </a:solidFill>
                <a:effectLst/>
                <a:ea typeface="+mn-ea"/>
                <a:cs typeface="+mn-cs"/>
              </a:rPr>
              <a:t>принтом</a:t>
            </a:r>
            <a:r>
              <a:rPr lang="ru-RU" sz="2400" dirty="0">
                <a:solidFill>
                  <a:prstClr val="black"/>
                </a:solidFill>
                <a:effectLst/>
                <a:ea typeface="+mn-ea"/>
                <a:cs typeface="+mn-cs"/>
              </a:rPr>
              <a:t> в горох, нужно помнить, что чем объемнее фигура, тем мельче должен быть </a:t>
            </a:r>
            <a:r>
              <a:rPr lang="ru-RU" sz="2400" dirty="0" smtClean="0">
                <a:solidFill>
                  <a:prstClr val="black"/>
                </a:solidFill>
                <a:effectLst/>
                <a:ea typeface="+mn-ea"/>
                <a:cs typeface="+mn-cs"/>
              </a:rPr>
              <a:t>рисунок</a:t>
            </a:r>
            <a:r>
              <a:rPr lang="ru-RU" sz="2400" dirty="0">
                <a:solidFill>
                  <a:prstClr val="black"/>
                </a:solidFill>
                <a:effectLst/>
                <a:ea typeface="+mn-ea"/>
                <a:cs typeface="+mn-cs"/>
              </a:rPr>
              <a:t/>
            </a:r>
            <a:br>
              <a:rPr lang="ru-RU" sz="2400" dirty="0">
                <a:solidFill>
                  <a:prstClr val="black"/>
                </a:solidFill>
                <a:effectLst/>
                <a:ea typeface="+mn-ea"/>
                <a:cs typeface="+mn-cs"/>
              </a:rPr>
            </a:b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2071678"/>
            <a:ext cx="5476875" cy="346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2071678"/>
            <a:ext cx="3220851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0095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2000240"/>
            <a:ext cx="5162550" cy="326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000240"/>
            <a:ext cx="3417962" cy="3984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3648" y="476672"/>
            <a:ext cx="70260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Мелкий </a:t>
            </a:r>
            <a:r>
              <a:rPr lang="ru-RU" sz="2400" dirty="0" err="1"/>
              <a:t>принт</a:t>
            </a:r>
            <a:r>
              <a:rPr lang="ru-RU" sz="2400" dirty="0"/>
              <a:t> визуально уменьшит фигуру. в то время как крупный ее </a:t>
            </a:r>
            <a:r>
              <a:rPr lang="ru-RU" sz="2400" dirty="0" smtClean="0"/>
              <a:t>увеличит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003575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571612"/>
            <a:ext cx="5334000" cy="337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2" y="1643050"/>
            <a:ext cx="3600399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476672"/>
            <a:ext cx="6984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Широкая вертикальная полоска зрительно расширит</a:t>
            </a:r>
          </a:p>
        </p:txBody>
      </p:sp>
    </p:spTree>
    <p:extLst>
      <p:ext uri="{BB962C8B-B14F-4D97-AF65-F5344CB8AC3E}">
        <p14:creationId xmlns:p14="http://schemas.microsoft.com/office/powerpoint/2010/main" val="561570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2143116"/>
            <a:ext cx="5476875" cy="346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2214554"/>
            <a:ext cx="3368427" cy="416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28662" y="714356"/>
            <a:ext cx="75009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+mj-lt"/>
              </a:rPr>
              <a:t>Полоски, благодаря своим геометрическим свойствам визуально улучшают фигуру. Вертикально расположенный узкий рисунок, делает фигуру </a:t>
            </a:r>
            <a:r>
              <a:rPr lang="ru-RU" sz="2000" dirty="0" smtClean="0">
                <a:latin typeface="+mj-lt"/>
              </a:rPr>
              <a:t>стройнее </a:t>
            </a:r>
            <a:endParaRPr lang="ru-RU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17636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695450"/>
            <a:ext cx="5476875" cy="346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714488"/>
            <a:ext cx="3456384" cy="4546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1538" y="642918"/>
            <a:ext cx="75009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err="1"/>
              <a:t>Принт</a:t>
            </a:r>
            <a:r>
              <a:rPr lang="ru-RU" sz="2400" dirty="0"/>
              <a:t> в форме квадрат добавит объем </a:t>
            </a:r>
            <a:r>
              <a:rPr lang="ru-RU" sz="2400" dirty="0" smtClean="0"/>
              <a:t>месту, </a:t>
            </a:r>
            <a:r>
              <a:rPr lang="ru-RU" sz="2400" dirty="0"/>
              <a:t>где он </a:t>
            </a:r>
            <a:r>
              <a:rPr lang="ru-RU" sz="2400" dirty="0" smtClean="0"/>
              <a:t>расположен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52789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857364"/>
            <a:ext cx="54102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1928802"/>
            <a:ext cx="3147925" cy="4536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85786" y="714356"/>
            <a:ext cx="77426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/>
              <a:t>Расположив треугольники в форме «песочные часы», можно подчеркнуть тонкую талию, при этом расширит верхнюю и нижнюю часть </a:t>
            </a:r>
            <a:r>
              <a:rPr lang="ru-RU" sz="2000" dirty="0" smtClean="0"/>
              <a:t>фигуры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907727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/>
              <a:t>Поставленная цель – выяснить, как геометрия связана в нашей жизни с моделированием одежды, достигнута, а выдвинутая гипотеза в том, что если есть взаимосвязь между геометрическими фигурами и фигурой человека, то это необходимо учитывать и применять при моделировании одежды нашла свое подтверждение.</a:t>
            </a:r>
          </a:p>
          <a:p>
            <a:pPr algn="just"/>
            <a:r>
              <a:rPr lang="ru-RU" dirty="0" smtClean="0"/>
              <a:t>Великий французский архитектор Корбюзье как-то воскликнул: «Всё вокруг геометрия!» </a:t>
            </a:r>
          </a:p>
          <a:p>
            <a:pPr algn="just"/>
            <a:r>
              <a:rPr lang="ru-RU" dirty="0" smtClean="0"/>
              <a:t>Мы поняли, что геометрия так же популярна в самовыражении обычного человека, как и в высокой моде. Бесспорно – геометрия это тренд сезона!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Заключение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0431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14974"/>
          </a:xfrm>
        </p:spPr>
        <p:txBody>
          <a:bodyPr>
            <a:normAutofit fontScale="47500" lnSpcReduction="20000"/>
          </a:bodyPr>
          <a:lstStyle/>
          <a:p>
            <a:pPr lvl="0" algn="just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Атанасян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Л.С., Бутузов В.Ф. и др. Геометрия: учебник. - М.: Просвещение, 2018 г.</a:t>
            </a:r>
          </a:p>
          <a:p>
            <a:pPr lvl="0" algn="just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Комацу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М. Многообразие геометрии. - М.: Знание, 1981 г.</a:t>
            </a:r>
          </a:p>
          <a:p>
            <a:pPr algn="just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3.  Блохина И.В., Всемирная история костюма, моды и стиля,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Харвест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, 2009г., 400 страниц.</a:t>
            </a:r>
          </a:p>
          <a:p>
            <a:pPr algn="just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Вардугин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В., Русская одежда. История народного костюма от скифских до советских времён,       	Саратов, 2001 г., 352 страницы.</a:t>
            </a:r>
          </a:p>
          <a:p>
            <a:pPr algn="just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5.  Бланк А.Ф., Фомина З.М. Практическая книга по моделированию женской одежды. М.: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Легпромбытиздат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, 1992 год.</a:t>
            </a:r>
          </a:p>
          <a:p>
            <a:pPr algn="just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6.  Кох Э. Идеальная талия для вашего типа фигуры. Изд. «Феникс»,2004 год.</a:t>
            </a:r>
          </a:p>
          <a:p>
            <a:pPr lvl="0" algn="just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7.  Козлов В.Н. Основы художественного оформления текстильных изделий. – М.: Легкая и пищевая промышленность, 1981. – 260 с.</a:t>
            </a:r>
          </a:p>
          <a:p>
            <a:pPr lvl="0" algn="just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8.  Орлова Л. Азбука моды. Москва «Просвещение», 1988г.</a:t>
            </a:r>
          </a:p>
          <a:p>
            <a:pPr algn="just"/>
            <a:r>
              <a:rPr lang="ru-RU" sz="2900" i="1" dirty="0" smtClean="0">
                <a:latin typeface="Times New Roman" pitchFamily="18" charset="0"/>
                <a:cs typeface="Times New Roman" pitchFamily="18" charset="0"/>
              </a:rPr>
              <a:t>Интернет – ресурсы: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woman.ru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›Мода›Тренды›Геометрия</a:t>
            </a:r>
          </a:p>
          <a:p>
            <a:pPr lvl="0" algn="just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2. "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http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en-US" sz="2900" dirty="0" err="1" smtClean="0">
                <a:latin typeface="Times New Roman" pitchFamily="18" charset="0"/>
                <a:cs typeface="Times New Roman" pitchFamily="18" charset="0"/>
              </a:rPr>
              <a:t>dressort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com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900" dirty="0" err="1" smtClean="0">
                <a:latin typeface="Times New Roman" pitchFamily="18" charset="0"/>
                <a:cs typeface="Times New Roman" pitchFamily="18" charset="0"/>
              </a:rPr>
              <a:t>modno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/7-</a:t>
            </a:r>
            <a:r>
              <a:rPr lang="en-US" sz="2900" dirty="0" err="1" smtClean="0">
                <a:latin typeface="Times New Roman" pitchFamily="18" charset="0"/>
                <a:cs typeface="Times New Roman" pitchFamily="18" charset="0"/>
              </a:rPr>
              <a:t>geometria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900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900" dirty="0" err="1" smtClean="0">
                <a:latin typeface="Times New Roman" pitchFamily="18" charset="0"/>
                <a:cs typeface="Times New Roman" pitchFamily="18" charset="0"/>
              </a:rPr>
              <a:t>odezhde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"-</a:t>
            </a:r>
            <a:r>
              <a:rPr lang="en-US" sz="2900" dirty="0" err="1" smtClean="0">
                <a:latin typeface="Times New Roman" pitchFamily="18" charset="0"/>
                <a:cs typeface="Times New Roman" pitchFamily="18" charset="0"/>
              </a:rPr>
              <a:t>odezhde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3.  </a:t>
            </a:r>
            <a:r>
              <a:rPr lang="en-US" sz="29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://</a:t>
            </a:r>
            <a:r>
              <a:rPr lang="en-US" sz="29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frau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-</a:t>
            </a:r>
            <a:r>
              <a:rPr lang="en-US" sz="29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madam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sz="29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com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r>
              <a:rPr lang="en-US" sz="29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tipy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-</a:t>
            </a:r>
            <a:r>
              <a:rPr lang="en-US" sz="29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figury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-</a:t>
            </a:r>
            <a:r>
              <a:rPr lang="en-US" sz="29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k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-</a:t>
            </a:r>
            <a:r>
              <a:rPr lang="en-US" sz="29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kakomu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-</a:t>
            </a:r>
            <a:r>
              <a:rPr lang="en-US" sz="29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tipu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-</a:t>
            </a:r>
            <a:r>
              <a:rPr lang="en-US" sz="29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otnosites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-</a:t>
            </a:r>
            <a:r>
              <a:rPr lang="en-US" sz="29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vy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sz="29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html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4.  </a:t>
            </a:r>
            <a:r>
              <a:rPr lang="en-US" sz="29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://</a:t>
            </a:r>
            <a:r>
              <a:rPr lang="en-US" sz="29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image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66.</a:t>
            </a:r>
            <a:r>
              <a:rPr lang="en-US" sz="2900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en-US" sz="29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blog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en-US" sz="2900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sovety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_</a:t>
            </a:r>
            <a:r>
              <a:rPr lang="en-US" sz="2900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stilistov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en-US" sz="2900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zritelnye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2900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illyuzii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29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v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2900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odezhde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29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html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900" u="sng" dirty="0" smtClean="0">
                <a:latin typeface="Times New Roman" pitchFamily="18" charset="0"/>
                <a:cs typeface="Times New Roman" pitchFamily="18" charset="0"/>
              </a:rPr>
              <a:t>5.  </a:t>
            </a:r>
            <a:r>
              <a:rPr lang="en-US" sz="29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://</a:t>
            </a:r>
            <a:r>
              <a:rPr lang="en-US" sz="29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old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2900" u="sng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prosv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.</a:t>
            </a:r>
            <a:r>
              <a:rPr lang="en-US" sz="2900" u="sng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ru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en-US" sz="2900" u="sng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metod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en-US" sz="2900" u="sng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chernyakova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/6.</a:t>
            </a:r>
            <a:r>
              <a:rPr lang="en-US" sz="29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html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900" u="sng" dirty="0" smtClean="0"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https://znaytovar.ru/new3593.html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900" u="sng" dirty="0" smtClean="0"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https://school-science.ru/5/7/35602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8. 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  <a:hlinkClick r:id="rId7"/>
              </a:rPr>
              <a:t>https://ru.wikiquote.org/wiki/%D0%93%D0%B5%D0%BE%D0%BC%D0%B5%D1%82%D1%80%D0%B8%D1%8F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pPr algn="ctr"/>
            <a:r>
              <a:rPr lang="ru-RU" dirty="0" smtClean="0"/>
              <a:t>Литература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043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 algn="just">
              <a:buClr>
                <a:srgbClr val="2DA2BF"/>
              </a:buClr>
              <a:buNone/>
            </a:pPr>
            <a:r>
              <a:rPr lang="ru-RU" sz="2400" b="1" i="1" dirty="0">
                <a:solidFill>
                  <a:prstClr val="black"/>
                </a:solidFill>
              </a:rPr>
              <a:t>Для достижения цели исследования поставили следующие задачи:</a:t>
            </a:r>
          </a:p>
          <a:p>
            <a:pPr lvl="0" algn="just">
              <a:buClr>
                <a:srgbClr val="2DA2BF"/>
              </a:buClr>
            </a:pPr>
            <a:r>
              <a:rPr lang="ru-RU" sz="2400" dirty="0" smtClean="0">
                <a:solidFill>
                  <a:prstClr val="black"/>
                </a:solidFill>
              </a:rPr>
              <a:t>изучить </a:t>
            </a:r>
            <a:r>
              <a:rPr lang="ru-RU" sz="2400" dirty="0">
                <a:solidFill>
                  <a:prstClr val="black"/>
                </a:solidFill>
              </a:rPr>
              <a:t>типы фигур в моде;</a:t>
            </a:r>
          </a:p>
          <a:p>
            <a:pPr lvl="0" algn="just">
              <a:buClr>
                <a:srgbClr val="2DA2BF"/>
              </a:buClr>
            </a:pPr>
            <a:r>
              <a:rPr lang="ru-RU" sz="2400" dirty="0" smtClean="0">
                <a:solidFill>
                  <a:prstClr val="black"/>
                </a:solidFill>
              </a:rPr>
              <a:t>показать</a:t>
            </a:r>
            <a:r>
              <a:rPr lang="ru-RU" sz="2400" dirty="0">
                <a:solidFill>
                  <a:prstClr val="black"/>
                </a:solidFill>
              </a:rPr>
              <a:t>, что геометрия – наука, без которой невозможно представить нашу жизнь в мире моделирования одежды;</a:t>
            </a:r>
          </a:p>
          <a:p>
            <a:pPr lvl="0" algn="just">
              <a:buClr>
                <a:srgbClr val="2DA2BF"/>
              </a:buClr>
            </a:pPr>
            <a:r>
              <a:rPr lang="ru-RU" sz="2400" dirty="0" smtClean="0">
                <a:solidFill>
                  <a:prstClr val="black"/>
                </a:solidFill>
              </a:rPr>
              <a:t>собрать </a:t>
            </a:r>
            <a:r>
              <a:rPr lang="ru-RU" sz="2400" dirty="0">
                <a:solidFill>
                  <a:prstClr val="black"/>
                </a:solidFill>
              </a:rPr>
              <a:t>информацию о тканях с геометрическими узорами;</a:t>
            </a:r>
          </a:p>
          <a:p>
            <a:pPr lvl="0" algn="just">
              <a:buClr>
                <a:srgbClr val="2DA2BF"/>
              </a:buClr>
            </a:pPr>
            <a:r>
              <a:rPr lang="ru-RU" sz="2400" dirty="0" smtClean="0">
                <a:solidFill>
                  <a:prstClr val="black"/>
                </a:solidFill>
              </a:rPr>
              <a:t>исследовать </a:t>
            </a:r>
            <a:r>
              <a:rPr lang="ru-RU" sz="2400" dirty="0">
                <a:solidFill>
                  <a:prstClr val="black"/>
                </a:solidFill>
              </a:rPr>
              <a:t>взаимосвязь между: геометрическими фигурами и типом фигуры; использованием геометрических иллюзий при конструировании, моделировании одежды и визуальной коррекции внешнего вида.</a:t>
            </a:r>
          </a:p>
          <a:p>
            <a:pPr lvl="0" algn="just">
              <a:buClr>
                <a:srgbClr val="2DA2BF"/>
              </a:buClr>
            </a:pPr>
            <a:r>
              <a:rPr lang="ru-RU" sz="2400" dirty="0" smtClean="0">
                <a:solidFill>
                  <a:prstClr val="black"/>
                </a:solidFill>
              </a:rPr>
              <a:t>показать </a:t>
            </a:r>
            <a:r>
              <a:rPr lang="ru-RU" sz="2400" dirty="0">
                <a:solidFill>
                  <a:prstClr val="black"/>
                </a:solidFill>
              </a:rPr>
              <a:t>на платье, как влияет геометрический узор на фигуру человека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>
                <a:solidFill>
                  <a:schemeClr val="tx1"/>
                </a:solidFill>
              </a:rPr>
              <a:t>ЗАДАЧИ ИССЛЕДОВАНИЯ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5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/>
              <a:t>Гипотеза исследования: </a:t>
            </a:r>
            <a:endParaRPr lang="ru-RU" b="1" i="1" dirty="0" smtClean="0"/>
          </a:p>
          <a:p>
            <a:pPr marL="109728" indent="0" algn="just">
              <a:buNone/>
            </a:pPr>
            <a:r>
              <a:rPr lang="ru-RU" dirty="0" smtClean="0"/>
              <a:t>Если </a:t>
            </a:r>
            <a:r>
              <a:rPr lang="ru-RU" dirty="0"/>
              <a:t>есть взаимосвязь между геометрическими фигурами и фигурой человека, то это необходимо учитывать и применять при моделировании одежды</a:t>
            </a:r>
          </a:p>
          <a:p>
            <a:r>
              <a:rPr lang="ru-RU" b="1" i="1" dirty="0"/>
              <a:t>Актуальность темы: </a:t>
            </a:r>
            <a:endParaRPr lang="ru-RU" b="1" i="1" dirty="0" smtClean="0"/>
          </a:p>
          <a:p>
            <a:pPr marL="109728" indent="0">
              <a:buNone/>
            </a:pPr>
            <a:r>
              <a:rPr lang="ru-RU" dirty="0" smtClean="0"/>
              <a:t>Геометрия </a:t>
            </a:r>
            <a:r>
              <a:rPr lang="ru-RU" dirty="0"/>
              <a:t>это тренд сезона в моде. Геометрия всегда была и будет популярна в высокой моде и в жизни обычного </a:t>
            </a:r>
            <a:r>
              <a:rPr lang="ru-RU" dirty="0" smtClean="0"/>
              <a:t>человека</a:t>
            </a:r>
            <a:endParaRPr lang="ru-RU" dirty="0"/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ГИПОТЕЗА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45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256584"/>
          </a:xfrm>
        </p:spPr>
        <p:txBody>
          <a:bodyPr>
            <a:normAutofit fontScale="92500" lnSpcReduction="20000"/>
          </a:bodyPr>
          <a:lstStyle/>
          <a:p>
            <a:endParaRPr lang="ru-RU" b="1" i="1" dirty="0" smtClean="0"/>
          </a:p>
          <a:p>
            <a:pPr algn="just"/>
            <a:r>
              <a:rPr lang="ru-RU" sz="2800" b="1" dirty="0" smtClean="0"/>
              <a:t>Введение</a:t>
            </a:r>
            <a:endParaRPr lang="ru-RU" sz="2400" dirty="0" smtClean="0"/>
          </a:p>
          <a:p>
            <a:pPr lvl="0" algn="just"/>
            <a:r>
              <a:rPr lang="ru-RU" sz="2800" b="1" dirty="0" smtClean="0"/>
              <a:t>Виды фигур</a:t>
            </a:r>
            <a:endParaRPr lang="ru-RU" sz="2400" dirty="0" smtClean="0"/>
          </a:p>
          <a:p>
            <a:pPr lvl="1" algn="just"/>
            <a:r>
              <a:rPr lang="ru-RU" sz="2400" dirty="0" smtClean="0"/>
              <a:t>Геометрия и женская фигура</a:t>
            </a:r>
            <a:endParaRPr lang="ru-RU" sz="2000" dirty="0" smtClean="0"/>
          </a:p>
          <a:p>
            <a:pPr lvl="0" algn="just"/>
            <a:r>
              <a:rPr lang="ru-RU" sz="2800" b="1" dirty="0" smtClean="0"/>
              <a:t>Конструирование и моделирование одежды</a:t>
            </a:r>
            <a:endParaRPr lang="ru-RU" sz="2400" dirty="0" smtClean="0"/>
          </a:p>
          <a:p>
            <a:pPr lvl="0" algn="just"/>
            <a:r>
              <a:rPr lang="ru-RU" sz="2800" b="1" dirty="0" smtClean="0"/>
              <a:t>Геометрические узоры на тканях</a:t>
            </a:r>
            <a:endParaRPr lang="ru-RU" sz="2400" dirty="0" smtClean="0"/>
          </a:p>
          <a:p>
            <a:pPr lvl="1" algn="just"/>
            <a:r>
              <a:rPr lang="ru-RU" sz="2400" dirty="0" smtClean="0"/>
              <a:t>	Геометрические узоры – часть национальных костюмов</a:t>
            </a:r>
            <a:endParaRPr lang="ru-RU" sz="2000" dirty="0" smtClean="0"/>
          </a:p>
          <a:p>
            <a:pPr lvl="1" algn="just"/>
            <a:r>
              <a:rPr lang="ru-RU" sz="2400" dirty="0" smtClean="0"/>
              <a:t>	Модные  геометрические узоры</a:t>
            </a:r>
            <a:endParaRPr lang="ru-RU" sz="2000" dirty="0" smtClean="0"/>
          </a:p>
          <a:p>
            <a:pPr lvl="0" algn="just"/>
            <a:r>
              <a:rPr lang="ru-RU" sz="2800" b="1" dirty="0" smtClean="0"/>
              <a:t>Практическая часть</a:t>
            </a:r>
            <a:endParaRPr lang="ru-RU" sz="2400" dirty="0" smtClean="0"/>
          </a:p>
          <a:p>
            <a:pPr lvl="2" algn="just">
              <a:buNone/>
            </a:pPr>
            <a:r>
              <a:rPr lang="ru-RU" sz="2400" dirty="0" smtClean="0"/>
              <a:t>	Использование геометрических иллюзий при моделировании платья</a:t>
            </a:r>
            <a:endParaRPr lang="ru-RU" sz="2000" dirty="0" smtClean="0"/>
          </a:p>
          <a:p>
            <a:pPr algn="just"/>
            <a:r>
              <a:rPr lang="ru-RU" sz="2800" b="1" dirty="0" smtClean="0"/>
              <a:t>Заключение</a:t>
            </a:r>
            <a:endParaRPr lang="ru-RU" sz="2400" dirty="0" smtClean="0"/>
          </a:p>
          <a:p>
            <a:pPr algn="just"/>
            <a:r>
              <a:rPr lang="ru-RU" sz="2800" b="1" dirty="0" smtClean="0"/>
              <a:t>Литература</a:t>
            </a:r>
            <a:endParaRPr lang="ru-RU" sz="24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0" dirty="0" smtClean="0">
                <a:solidFill>
                  <a:srgbClr val="000000"/>
                </a:solidFill>
                <a:effectLst/>
                <a:latin typeface="Times New Roman"/>
              </a:rPr>
              <a:t/>
            </a:r>
            <a:br>
              <a:rPr lang="ru-RU" b="0" dirty="0" smtClean="0">
                <a:solidFill>
                  <a:srgbClr val="000000"/>
                </a:solidFill>
                <a:effectLst/>
                <a:latin typeface="Times New Roman"/>
              </a:rPr>
            </a:br>
            <a:r>
              <a:rPr lang="ru-RU" sz="4400" dirty="0" smtClean="0">
                <a:solidFill>
                  <a:schemeClr val="tx1"/>
                </a:solidFill>
              </a:rPr>
              <a:t>Содержание</a:t>
            </a:r>
            <a:br>
              <a:rPr lang="ru-RU" sz="4400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60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endParaRPr lang="ru-RU" dirty="0" smtClean="0"/>
          </a:p>
          <a:p>
            <a:pPr algn="just"/>
            <a:r>
              <a:rPr lang="ru-RU" sz="2900" dirty="0" smtClean="0"/>
              <a:t>Геометрия </a:t>
            </a:r>
            <a:r>
              <a:rPr lang="ru-RU" sz="2900" dirty="0"/>
              <a:t>- наука о пространстве, точнее - наука о формах, размерах и границах тех частей пространства, которые в нем занимают вещественные тела; раздел математики, изучающий пространственные отношения и их обобщения</a:t>
            </a:r>
            <a:r>
              <a:rPr lang="ru-RU" sz="2900" dirty="0" smtClean="0"/>
              <a:t>.</a:t>
            </a:r>
          </a:p>
          <a:p>
            <a:pPr algn="just"/>
            <a:endParaRPr lang="ru-RU" sz="2900" dirty="0"/>
          </a:p>
          <a:p>
            <a:pPr algn="just"/>
            <a:endParaRPr lang="ru-RU" sz="2900" dirty="0" smtClean="0"/>
          </a:p>
          <a:p>
            <a:pPr marL="109728" indent="0">
              <a:buNone/>
            </a:pPr>
            <a:endParaRPr lang="ru-RU" sz="2900" dirty="0" smtClean="0"/>
          </a:p>
          <a:p>
            <a:pPr marL="109728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0" dirty="0" smtClean="0">
                <a:solidFill>
                  <a:schemeClr val="tx1"/>
                </a:solidFill>
                <a:effectLst/>
                <a:latin typeface="Times New Roman"/>
              </a:rPr>
              <a:t>ВВЕДЕНИЕ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32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/>
              <a:t>Ответить на вопрос, кто и когда решил сделать геометрию частью моды, </a:t>
            </a:r>
            <a:r>
              <a:rPr lang="ru-RU" dirty="0" smtClean="0"/>
              <a:t>невозможно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Геометрические узоры были частью национальных костюмов уже давно, и не удивительно, что они плавно перешли и в мир современно </a:t>
            </a:r>
            <a:r>
              <a:rPr lang="ru-RU" dirty="0" smtClean="0"/>
              <a:t>моды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ВВЕДЕНИЕ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63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b="1" i="1" dirty="0" smtClean="0"/>
              <a:t>типы фигуры:</a:t>
            </a:r>
          </a:p>
          <a:p>
            <a:pPr marL="109728" indent="0">
              <a:buNone/>
            </a:pPr>
            <a:r>
              <a:rPr lang="ru-RU" dirty="0" smtClean="0"/>
              <a:t>американская</a:t>
            </a:r>
          </a:p>
          <a:p>
            <a:pPr marL="109728" indent="0">
              <a:buNone/>
            </a:pPr>
            <a:r>
              <a:rPr lang="ru-RU" dirty="0" smtClean="0"/>
              <a:t>итальянская</a:t>
            </a:r>
          </a:p>
          <a:p>
            <a:pPr marL="109728" indent="0">
              <a:buNone/>
            </a:pPr>
            <a:r>
              <a:rPr lang="ru-RU" dirty="0" smtClean="0"/>
              <a:t>французская</a:t>
            </a:r>
          </a:p>
          <a:p>
            <a:pPr marL="109728" indent="0">
              <a:buNone/>
            </a:pPr>
            <a:r>
              <a:rPr lang="ru-RU" dirty="0" smtClean="0"/>
              <a:t>восточная</a:t>
            </a:r>
          </a:p>
          <a:p>
            <a:pPr marL="109728" indent="0">
              <a:buNone/>
            </a:pPr>
            <a:r>
              <a:rPr lang="ru-RU" dirty="0" smtClean="0"/>
              <a:t>немецкая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ГЛАВА 1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ВИДЫ ФИГУР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772817"/>
            <a:ext cx="5472608" cy="419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6956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507117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 smtClean="0"/>
              <a:t>Конструирование</a:t>
            </a:r>
            <a:r>
              <a:rPr lang="ru-RU" dirty="0" smtClean="0"/>
              <a:t> одежды заключается в разработке чертежей деталей изделия и изготовлении выкроек для раскроя ткани и пошива одежды </a:t>
            </a:r>
          </a:p>
          <a:p>
            <a:pPr algn="just"/>
            <a:r>
              <a:rPr lang="ru-RU" b="1" dirty="0" smtClean="0"/>
              <a:t>Моделирование</a:t>
            </a:r>
            <a:r>
              <a:rPr lang="ru-RU" dirty="0" smtClean="0"/>
              <a:t> — разработка или выбор фасона, который воплощается в эскизах и моделях одежды  </a:t>
            </a:r>
          </a:p>
          <a:p>
            <a:pPr algn="just"/>
            <a:r>
              <a:rPr lang="ru-RU" b="1" dirty="0" smtClean="0"/>
              <a:t>Задачей моделирования </a:t>
            </a:r>
            <a:r>
              <a:rPr lang="ru-RU" dirty="0" smtClean="0"/>
              <a:t>является создание удобной, изящной, красивой, а также гигиеничной одежды разнообразных фасонов, отвечающей направлению моды и требованиям потребителей </a:t>
            </a:r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41508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ГЛАВА 2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Конструирование и моделирование одежды</a:t>
            </a:r>
            <a:endParaRPr lang="ru-RU" sz="3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907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481</TotalTime>
  <Words>660</Words>
  <Application>Microsoft Office PowerPoint</Application>
  <PresentationFormat>Экран (4:3)</PresentationFormat>
  <Paragraphs>132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Lucida Sans Unicode</vt:lpstr>
      <vt:lpstr>Times New Roman</vt:lpstr>
      <vt:lpstr>Verdana</vt:lpstr>
      <vt:lpstr>Wingdings 2</vt:lpstr>
      <vt:lpstr>Wingdings 3</vt:lpstr>
      <vt:lpstr>Открытая</vt:lpstr>
      <vt:lpstr>ПРОЕКТНО-ИССЛЕДОВАТЕЛЬСКАЯ РАБОТА</vt:lpstr>
      <vt:lpstr>ЦЕЛЬ РАБОТЫ </vt:lpstr>
      <vt:lpstr>ЗАДАЧИ ИССЛЕДОВАНИЯ</vt:lpstr>
      <vt:lpstr>ГИПОТЕЗА</vt:lpstr>
      <vt:lpstr> Содержание </vt:lpstr>
      <vt:lpstr>ВВЕДЕНИЕ</vt:lpstr>
      <vt:lpstr>ВВЕДЕНИЕ</vt:lpstr>
      <vt:lpstr>ГЛАВА 1  ВИДЫ ФИГУР</vt:lpstr>
      <vt:lpstr>ГЛАВА 2 Конструирование и моделирование одежды</vt:lpstr>
      <vt:lpstr>Глава 3 Геометрические узоры</vt:lpstr>
      <vt:lpstr>Глава 3 Геометрические узоры  </vt:lpstr>
      <vt:lpstr>Глава 3 Геометрические узоры </vt:lpstr>
      <vt:lpstr>Глава 3  Геометрические узоры </vt:lpstr>
      <vt:lpstr>Глава 3 Геометрические узоры </vt:lpstr>
      <vt:lpstr>Глава 3  Современные геометрические узоры</vt:lpstr>
      <vt:lpstr>Клетка на ткани</vt:lpstr>
      <vt:lpstr>Вертикальные и горизонтальные линии </vt:lpstr>
      <vt:lpstr>Горошек (круг) </vt:lpstr>
      <vt:lpstr>Глава 4. Практическая часть Использование геометрических иллюзий при моделировании одежды</vt:lpstr>
      <vt:lpstr>   Выбирая платье или другой цельный наряд с таким принтом в горох, нужно помнить, что чем объемнее фигура, тем мельче должен быть рисунок </vt:lpstr>
      <vt:lpstr>  </vt:lpstr>
      <vt:lpstr>  </vt:lpstr>
      <vt:lpstr>  </vt:lpstr>
      <vt:lpstr> </vt:lpstr>
      <vt:lpstr> </vt:lpstr>
      <vt:lpstr>Заключение</vt:lpstr>
      <vt:lpstr>Литература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</dc:title>
  <dc:creator>Admin</dc:creator>
  <cp:lastModifiedBy>Дом</cp:lastModifiedBy>
  <cp:revision>53</cp:revision>
  <dcterms:created xsi:type="dcterms:W3CDTF">2020-01-26T17:36:48Z</dcterms:created>
  <dcterms:modified xsi:type="dcterms:W3CDTF">2020-09-12T16:31:13Z</dcterms:modified>
</cp:coreProperties>
</file>