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1020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Documents%20and%20Settings\Nikolas\&#1056;&#1072;&#1073;&#1086;&#1095;&#1080;&#1081;%20&#1089;&#1090;&#1086;&#1083;\&#1052;&#1091;&#1079;&#1099;&#1082;&#1072;%20&#1076;&#1083;&#1103;%20&#1084;&#1072;&#1083;&#1099;&#1096;&#1077;&#1081;%20-%20&#1042;&#1089;&#1077;%20&#1087;&#1090;&#1080;&#1095;&#1082;&#1080;%20&#1087;&#1088;&#1077;&#1083;&#1080;&#1090;&#1077;&#1083;&#1080;%20&#1082;%20&#1085;&#1072;&#1084;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allpapershd1080p.com/BestHDWallpapersImagesPics/images/Best%20HD%20Wallpapers%20Images%20-%2011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2060"/>
                </a:solidFill>
                <a:latin typeface="Monotype Corsiva" pitchFamily="66" charset="0"/>
              </a:rPr>
              <a:t>Птицы – наши друзья !</a:t>
            </a:r>
            <a:endParaRPr lang="ru-RU" sz="60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4" name="Музыка для малышей - Все птички прелители к нам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76400" y="5715000"/>
            <a:ext cx="678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Цветаева Виктория Александровна, </a:t>
            </a:r>
          </a:p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ГБДОУ детский сад №94 Фрунзенского района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Tm="1729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6199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кормушек</a:t>
            </a:r>
            <a:endParaRPr lang="ru-RU" dirty="0"/>
          </a:p>
        </p:txBody>
      </p:sp>
      <p:pic>
        <p:nvPicPr>
          <p:cNvPr id="1026" name="Picture 2" descr="http://advice4you.ru/wp-content/uploads/2014/10/kormushka-dlya-ptic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1295400"/>
            <a:ext cx="2663825" cy="193317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2" descr="https://avatars.mds.yandex.net/get-afishanew/35821/1020a07cbaa4b27bf76c5dd784a189a9/ori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17410">
            <a:off x="4218842" y="1659573"/>
            <a:ext cx="4318766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2" descr="http://meadowblog.net/wp-content/uploads/2015/10/Bird_Feeder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3505200"/>
            <a:ext cx="3516086" cy="2590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2" descr="http://advice4you.ru/wp-content/uploads/2014/10/kormushka-dlya-ptic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447800"/>
            <a:ext cx="2663825" cy="193317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2" descr="https://avatars.mds.yandex.net/get-afishanew/35821/1020a07cbaa4b27bf76c5dd784a189a9/ori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17410">
            <a:off x="4371242" y="1811973"/>
            <a:ext cx="4318766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4800" y="304800"/>
            <a:ext cx="59436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CC0099"/>
                </a:solidFill>
                <a:latin typeface="Monotype Corsiva" pitchFamily="66" charset="0"/>
              </a:rPr>
              <a:t>Всюду только снег да снег.</a:t>
            </a:r>
            <a:br>
              <a:rPr lang="ru-RU" sz="4400" b="1" dirty="0" smtClean="0">
                <a:solidFill>
                  <a:srgbClr val="CC0099"/>
                </a:solidFill>
                <a:latin typeface="Monotype Corsiva" pitchFamily="66" charset="0"/>
              </a:rPr>
            </a:br>
            <a:r>
              <a:rPr lang="ru-RU" sz="4400" b="1" dirty="0" smtClean="0">
                <a:solidFill>
                  <a:srgbClr val="CC0099"/>
                </a:solidFill>
                <a:latin typeface="Monotype Corsiva" pitchFamily="66" charset="0"/>
              </a:rPr>
              <a:t>Хорошо,</a:t>
            </a:r>
            <a:br>
              <a:rPr lang="ru-RU" sz="4400" b="1" dirty="0" smtClean="0">
                <a:solidFill>
                  <a:srgbClr val="CC0099"/>
                </a:solidFill>
                <a:latin typeface="Monotype Corsiva" pitchFamily="66" charset="0"/>
              </a:rPr>
            </a:br>
            <a:r>
              <a:rPr lang="ru-RU" sz="4400" b="1" dirty="0" smtClean="0">
                <a:solidFill>
                  <a:srgbClr val="CC0099"/>
                </a:solidFill>
                <a:latin typeface="Monotype Corsiva" pitchFamily="66" charset="0"/>
              </a:rPr>
              <a:t>Что нам кормушки</a:t>
            </a:r>
            <a:br>
              <a:rPr lang="ru-RU" sz="4400" b="1" dirty="0" smtClean="0">
                <a:solidFill>
                  <a:srgbClr val="CC0099"/>
                </a:solidFill>
                <a:latin typeface="Monotype Corsiva" pitchFamily="66" charset="0"/>
              </a:rPr>
            </a:br>
            <a:r>
              <a:rPr lang="ru-RU" sz="4400" b="1" dirty="0" smtClean="0">
                <a:solidFill>
                  <a:srgbClr val="CC0099"/>
                </a:solidFill>
                <a:latin typeface="Monotype Corsiva" pitchFamily="66" charset="0"/>
              </a:rPr>
              <a:t>Сделал добрый человек !».</a:t>
            </a:r>
            <a:endParaRPr lang="ru-RU" sz="4400" b="1" dirty="0">
              <a:solidFill>
                <a:srgbClr val="CC0099"/>
              </a:solidFill>
              <a:latin typeface="Monotype Corsiva" pitchFamily="66" charset="0"/>
            </a:endParaRPr>
          </a:p>
        </p:txBody>
      </p:sp>
      <p:sp>
        <p:nvSpPr>
          <p:cNvPr id="1026" name="AutoShape 2" descr="http://%D0%B2%D0%B5%D0%BA%D0%B7%D0%BE%D0%BB%D0%BE%D1%82%D0%BE%D0%B9.%D1%80%D1%84/images/phocagallery/priroda/thumbs/phoca_thumb_l_p-15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Picture 2" descr="http://www.playcast.ru/uploads/2014/11/16/10659667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8600" y="3048000"/>
            <a:ext cx="3822357" cy="3038475"/>
          </a:xfrm>
          <a:prstGeom prst="rect">
            <a:avLst/>
          </a:prstGeom>
          <a:noFill/>
        </p:spPr>
      </p:pic>
      <p:pic>
        <p:nvPicPr>
          <p:cNvPr id="2" name="Picture 2" descr="http://fs00.infourok.ru/images/doc/176/202509/hello_html_m6015711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4807300"/>
            <a:ext cx="3048000" cy="2050700"/>
          </a:xfrm>
          <a:prstGeom prst="rect">
            <a:avLst/>
          </a:prstGeom>
          <a:noFill/>
        </p:spPr>
      </p:pic>
      <p:pic>
        <p:nvPicPr>
          <p:cNvPr id="5" name="Picture 2" descr="http://img-fotki.yandex.ru/get/9515/47407354.ca6/0_133d2a_5336077_orig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3000" y="0"/>
            <a:ext cx="3975652" cy="2819400"/>
          </a:xfrm>
          <a:prstGeom prst="rect">
            <a:avLst/>
          </a:prstGeom>
          <a:noFill/>
        </p:spPr>
      </p:pic>
      <p:pic>
        <p:nvPicPr>
          <p:cNvPr id="6" name="Picture 2" descr="http://img-fotki.yandex.ru/get/9510/135713194.405/0_eda80_e480fe56_XL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51265" y="3352800"/>
            <a:ext cx="3654585" cy="2369895"/>
          </a:xfrm>
          <a:prstGeom prst="rect">
            <a:avLst/>
          </a:prstGeom>
          <a:noFill/>
        </p:spPr>
      </p:pic>
    </p:spTree>
  </p:cSld>
  <p:clrMapOvr>
    <a:masterClrMapping/>
  </p:clrMapOvr>
  <p:transition advTm="47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161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     Много разных птиц живет в нашей местности: дятлы и синицы, дрозды и воробьи, поползни и совы, журавли и лебеди...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http://img-fotki.yandex.ru/get/4117/47407354.a62/0_110e51_b422face_ori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667000"/>
            <a:ext cx="8105775" cy="3400426"/>
          </a:xfrm>
          <a:prstGeom prst="rect">
            <a:avLst/>
          </a:prstGeom>
          <a:noFill/>
        </p:spPr>
      </p:pic>
    </p:spTree>
  </p:cSld>
  <p:clrMapOvr>
    <a:masterClrMapping/>
  </p:clrMapOvr>
  <p:transition advTm="10438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Строение птицы: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0366" y="1524000"/>
            <a:ext cx="7705165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228600" y="304800"/>
            <a:ext cx="8686800" cy="6324600"/>
            <a:chOff x="108112179" y="110636925"/>
            <a:chExt cx="4138991" cy="2865599"/>
          </a:xfrm>
        </p:grpSpPr>
        <p:sp>
          <p:nvSpPr>
            <p:cNvPr id="1027" name="AutoShape 3"/>
            <p:cNvSpPr>
              <a:spLocks noChangeArrowheads="1" noChangeShapeType="1"/>
            </p:cNvSpPr>
            <p:nvPr/>
          </p:nvSpPr>
          <p:spPr bwMode="auto">
            <a:xfrm flipH="1">
              <a:off x="111926605" y="110929452"/>
              <a:ext cx="324565" cy="2573072"/>
            </a:xfrm>
            <a:prstGeom prst="rtTriangle">
              <a:avLst/>
            </a:prstGeom>
            <a:solidFill>
              <a:srgbClr val="6633CC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8" name="AutoShape 4"/>
            <p:cNvSpPr>
              <a:spLocks noChangeArrowheads="1" noChangeShapeType="1"/>
            </p:cNvSpPr>
            <p:nvPr/>
          </p:nvSpPr>
          <p:spPr bwMode="auto">
            <a:xfrm flipH="1" flipV="1">
              <a:off x="108424757" y="110636925"/>
              <a:ext cx="3826413" cy="292527"/>
            </a:xfrm>
            <a:prstGeom prst="rtTriangle">
              <a:avLst/>
            </a:prstGeom>
            <a:solidFill>
              <a:srgbClr val="FF00FF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9" name="AutoShape 5"/>
            <p:cNvSpPr>
              <a:spLocks noChangeArrowheads="1" noChangeShapeType="1"/>
            </p:cNvSpPr>
            <p:nvPr/>
          </p:nvSpPr>
          <p:spPr bwMode="auto">
            <a:xfrm flipV="1">
              <a:off x="108112179" y="110636925"/>
              <a:ext cx="312578" cy="2575057"/>
            </a:xfrm>
            <a:prstGeom prst="rtTriangle">
              <a:avLst/>
            </a:prstGeom>
            <a:solidFill>
              <a:srgbClr val="6633CC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0" name="AutoShape 6"/>
            <p:cNvSpPr>
              <a:spLocks noChangeArrowheads="1" noChangeShapeType="1"/>
            </p:cNvSpPr>
            <p:nvPr/>
          </p:nvSpPr>
          <p:spPr bwMode="auto">
            <a:xfrm>
              <a:off x="108112179" y="113211983"/>
              <a:ext cx="3814425" cy="290541"/>
            </a:xfrm>
            <a:prstGeom prst="rtTriangle">
              <a:avLst/>
            </a:prstGeom>
            <a:solidFill>
              <a:srgbClr val="FF00FF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</p:cSld>
  <p:clrMapOvr>
    <a:masterClrMapping/>
  </p:clrMapOvr>
  <p:transition advTm="10625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" y="152400"/>
            <a:ext cx="8037513" cy="22733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Птиц можно разделить на:</a:t>
            </a:r>
          </a:p>
          <a:p>
            <a:pPr algn="ctr"/>
            <a:r>
              <a:rPr lang="ru-RU" u="sng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перелетных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  - птицы, которые с наступлением холодных дней улетают в места богатые пищей;</a:t>
            </a:r>
          </a:p>
          <a:p>
            <a:pPr algn="ctr"/>
            <a:r>
              <a:rPr lang="ru-RU" u="sng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зимующих (оседлых)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  - те наши пернатые друзья, которые остаются с нами зимовать.</a:t>
            </a:r>
          </a:p>
          <a:p>
            <a:endParaRPr lang="ru-RU" dirty="0"/>
          </a:p>
        </p:txBody>
      </p:sp>
      <p:pic>
        <p:nvPicPr>
          <p:cNvPr id="2050" name="Picture 2" descr="http://i.allday.ru/uploads/posts/2008-08/1219225773_bird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2209800"/>
            <a:ext cx="7772400" cy="3960000"/>
          </a:xfrm>
          <a:prstGeom prst="rect">
            <a:avLst/>
          </a:prstGeom>
          <a:noFill/>
        </p:spPr>
      </p:pic>
    </p:spTree>
  </p:cSld>
  <p:clrMapOvr>
    <a:masterClrMapping/>
  </p:clrMapOvr>
  <p:transition advTm="10234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look.com.ua/download.php?file=201209/1920x1200/look.com.ua-3566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2" descr="https://photo4.ask.fm/712/278/304/-199996968-1t4code-cr4ff8936hbnakp/original/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799" y="1295400"/>
            <a:ext cx="1972331" cy="2438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Волна 3"/>
          <p:cNvSpPr/>
          <p:nvPr/>
        </p:nvSpPr>
        <p:spPr>
          <a:xfrm>
            <a:off x="914400" y="304800"/>
            <a:ext cx="6781800" cy="914400"/>
          </a:xfrm>
          <a:prstGeom prst="wave">
            <a:avLst>
              <a:gd name="adj1" fmla="val 12500"/>
              <a:gd name="adj2" fmla="val 0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Monotype Corsiva" pitchFamily="66" charset="0"/>
              </a:rPr>
              <a:t>Зимующие птицы</a:t>
            </a:r>
            <a:endParaRPr lang="ru-RU" sz="3200" b="1" dirty="0"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" y="3657600"/>
            <a:ext cx="2057400" cy="304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Большой пестрый дятел</a:t>
            </a:r>
            <a:endParaRPr lang="ru-RU" sz="1200" dirty="0"/>
          </a:p>
        </p:txBody>
      </p:sp>
      <p:pic>
        <p:nvPicPr>
          <p:cNvPr id="3" name="Picture 2" descr="http://www.wildlife.by/sites/default/files/photoistorii/kuropatka/13.%20%D1%81%D0%B5%D1%80%D0%B0%D1%8F%20%D0%B2%D0%BE%D1%80%D0%BE%D0%BD%D0%B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4114800"/>
            <a:ext cx="2218894" cy="1752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152400" y="5715000"/>
            <a:ext cx="2286000" cy="304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Серая ворона</a:t>
            </a:r>
          </a:p>
          <a:p>
            <a:pPr algn="ctr"/>
            <a:endParaRPr lang="ru-RU" dirty="0"/>
          </a:p>
        </p:txBody>
      </p:sp>
      <p:pic>
        <p:nvPicPr>
          <p:cNvPr id="6" name="Picture 2" descr="http://www.foto-tula.ru/files/p005256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0800" y="4114800"/>
            <a:ext cx="2083117" cy="15647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2514600" y="5715000"/>
            <a:ext cx="2209800" cy="304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mtClean="0"/>
              <a:t>Свиристель </a:t>
            </a:r>
            <a:endParaRPr lang="ru-RU"/>
          </a:p>
        </p:txBody>
      </p:sp>
      <p:pic>
        <p:nvPicPr>
          <p:cNvPr id="8" name="Picture 2" descr="http://two-worlds.ru/wp-content/uploads/2014/10/kmj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0" y="4114800"/>
            <a:ext cx="1893194" cy="152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4800600" y="5715000"/>
            <a:ext cx="1905000" cy="304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Большая синица</a:t>
            </a:r>
          </a:p>
          <a:p>
            <a:pPr algn="ctr"/>
            <a:endParaRPr lang="ru-RU" dirty="0"/>
          </a:p>
        </p:txBody>
      </p:sp>
      <p:pic>
        <p:nvPicPr>
          <p:cNvPr id="10" name="Picture 2" descr="http://forum.na-svyazi.ru/uploads/217/post-78947-1357217015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0" y="4114800"/>
            <a:ext cx="2054225" cy="15406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Прямоугольник 12"/>
          <p:cNvSpPr/>
          <p:nvPr/>
        </p:nvSpPr>
        <p:spPr>
          <a:xfrm>
            <a:off x="6858000" y="5715000"/>
            <a:ext cx="2057400" cy="304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Снегирь</a:t>
            </a:r>
          </a:p>
          <a:p>
            <a:pPr algn="ctr"/>
            <a:endParaRPr lang="ru-RU" dirty="0"/>
          </a:p>
        </p:txBody>
      </p:sp>
      <p:pic>
        <p:nvPicPr>
          <p:cNvPr id="12" name="Picture 2" descr="http://s3.fotokto.ru/photo/full/131/1313598.jpg?r147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4600" y="1295400"/>
            <a:ext cx="1917291" cy="228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Прямоугольник 14"/>
          <p:cNvSpPr/>
          <p:nvPr/>
        </p:nvSpPr>
        <p:spPr>
          <a:xfrm>
            <a:off x="2514600" y="3657600"/>
            <a:ext cx="1981200" cy="304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Обыкновенный клест</a:t>
            </a:r>
            <a:endParaRPr lang="ru-RU" sz="1400" dirty="0"/>
          </a:p>
        </p:txBody>
      </p:sp>
      <p:pic>
        <p:nvPicPr>
          <p:cNvPr id="5122" name="Picture 2" descr="http://img-b.photosight.ru/541/4106044_large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1295400"/>
            <a:ext cx="1905000" cy="228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7" name="Прямоугольник 16"/>
          <p:cNvSpPr/>
          <p:nvPr/>
        </p:nvSpPr>
        <p:spPr>
          <a:xfrm>
            <a:off x="4648200" y="3657600"/>
            <a:ext cx="1905000" cy="304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Домовый воробей</a:t>
            </a:r>
            <a:endParaRPr lang="ru-RU" sz="1600" dirty="0"/>
          </a:p>
        </p:txBody>
      </p:sp>
      <p:pic>
        <p:nvPicPr>
          <p:cNvPr id="14" name="Picture 2" descr="http://s1.fotokto.ru/photo/full/274/2741843.jpg?r154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4200" y="1295400"/>
            <a:ext cx="1828800" cy="2252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9" name="Прямоугольник 18"/>
          <p:cNvSpPr/>
          <p:nvPr/>
        </p:nvSpPr>
        <p:spPr>
          <a:xfrm>
            <a:off x="6934200" y="3657600"/>
            <a:ext cx="1905000" cy="304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Поползень </a:t>
            </a:r>
            <a:endParaRPr lang="ru-RU" sz="1600" dirty="0"/>
          </a:p>
        </p:txBody>
      </p:sp>
      <p:pic>
        <p:nvPicPr>
          <p:cNvPr id="23" name="Picture 2" descr="http://img-b.photosight.ru/541/4106044_large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0" y="1447800"/>
            <a:ext cx="1905000" cy="228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Tm="12297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ramki-vsem.ru/fon/zheltyj-fon2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Волна 2"/>
          <p:cNvSpPr/>
          <p:nvPr/>
        </p:nvSpPr>
        <p:spPr>
          <a:xfrm>
            <a:off x="685800" y="228600"/>
            <a:ext cx="7848600" cy="1219200"/>
          </a:xfrm>
          <a:prstGeom prst="wav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Перелетные птицы</a:t>
            </a:r>
            <a:endParaRPr lang="ru-RU" sz="4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http://cartman.tv/img_139996.jpe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1" y="1524000"/>
            <a:ext cx="1676400" cy="23710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381000" y="3962400"/>
            <a:ext cx="1752600" cy="228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Черный стриж</a:t>
            </a:r>
            <a:endParaRPr lang="ru-RU" dirty="0"/>
          </a:p>
        </p:txBody>
      </p:sp>
      <p:pic>
        <p:nvPicPr>
          <p:cNvPr id="4" name="Picture 2" descr="http://tri-stihii.ucoz.ru/_nw/0/s9950588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1" y="1524001"/>
            <a:ext cx="1782096" cy="23621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2362200" y="3962400"/>
            <a:ext cx="1752600" cy="228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Соловей</a:t>
            </a:r>
            <a:endParaRPr lang="ru-RU" dirty="0"/>
          </a:p>
        </p:txBody>
      </p:sp>
      <p:sp>
        <p:nvSpPr>
          <p:cNvPr id="5" name="AutoShape 2" descr="http://%D0%B8%D1%81%D1%82%D0%BE%D1%80%D0%B8%D1%87%D0%B5%D1%81%D0%BA%D0%B0%D1%8F-%D1%81%D0%B0%D0%BC%D0%B0%D1%80%D0%B0.%D1%80%D1%84/i/priroda/Aves/13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://%D0%B8%D1%81%D1%82%D0%BE%D1%80%D0%B8%D1%87%D0%B5%D1%81%D0%BA%D0%B0%D1%8F-%D1%81%D0%B0%D0%BC%D0%B0%D1%80%D0%B0.%D1%80%D1%84/i/priroda/Aves/13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://bird-ukraine.pp.ua/images/slideshow/Sturnus%20vulgaris/Sturnus%20vulgaris1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3400" y="1524000"/>
            <a:ext cx="1714500" cy="2362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4343400" y="3962400"/>
            <a:ext cx="1752600" cy="228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Скворец</a:t>
            </a:r>
            <a:endParaRPr lang="ru-RU" dirty="0"/>
          </a:p>
        </p:txBody>
      </p:sp>
      <p:pic>
        <p:nvPicPr>
          <p:cNvPr id="6" name="Picture 2" descr="http://nature.doublea.ru/pix/lastochka207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8400" y="1524000"/>
            <a:ext cx="1752600" cy="2362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Прямоугольник 14"/>
          <p:cNvSpPr/>
          <p:nvPr/>
        </p:nvSpPr>
        <p:spPr>
          <a:xfrm>
            <a:off x="6248400" y="3962400"/>
            <a:ext cx="1752600" cy="228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Ласточка</a:t>
            </a:r>
          </a:p>
          <a:p>
            <a:pPr algn="ctr"/>
            <a:endParaRPr lang="ru-RU" dirty="0"/>
          </a:p>
        </p:txBody>
      </p:sp>
      <p:pic>
        <p:nvPicPr>
          <p:cNvPr id="9" name="Picture 2" descr="http://www.arconahouse.com/bibliothek/enten_1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4343400"/>
            <a:ext cx="2182519" cy="16573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Прямоугольник 15"/>
          <p:cNvSpPr/>
          <p:nvPr/>
        </p:nvSpPr>
        <p:spPr>
          <a:xfrm>
            <a:off x="152400" y="6096000"/>
            <a:ext cx="2209800" cy="228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Кряква</a:t>
            </a:r>
            <a:endParaRPr lang="ru-RU" dirty="0"/>
          </a:p>
        </p:txBody>
      </p:sp>
      <p:pic>
        <p:nvPicPr>
          <p:cNvPr id="10" name="Picture 2" descr="http://www.ptushki.org/files/pictures/%D0%BB%D0%B5%D0%B1%D0%B5%D0%B4%D1%8C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0800" y="4343400"/>
            <a:ext cx="2130425" cy="1676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" name="Прямоугольник 17"/>
          <p:cNvSpPr/>
          <p:nvPr/>
        </p:nvSpPr>
        <p:spPr>
          <a:xfrm>
            <a:off x="2514600" y="6096000"/>
            <a:ext cx="2209800" cy="228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Лебедь - шипун</a:t>
            </a:r>
            <a:endParaRPr lang="ru-RU" dirty="0"/>
          </a:p>
        </p:txBody>
      </p:sp>
      <p:pic>
        <p:nvPicPr>
          <p:cNvPr id="11" name="Picture 2" descr="http://naturelight.ru/photo/2009-05-05/20625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6800" y="4343400"/>
            <a:ext cx="2133600" cy="1676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0" name="Прямоугольник 19"/>
          <p:cNvSpPr/>
          <p:nvPr/>
        </p:nvSpPr>
        <p:spPr>
          <a:xfrm>
            <a:off x="4800600" y="6096000"/>
            <a:ext cx="2209800" cy="228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Серая цапля</a:t>
            </a:r>
            <a:endParaRPr lang="ru-RU" dirty="0"/>
          </a:p>
        </p:txBody>
      </p:sp>
    </p:spTree>
  </p:cSld>
  <p:clrMapOvr>
    <a:masterClrMapping/>
  </p:clrMapOvr>
  <p:transition advTm="12437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el13.com.ua/wp-content/uploads/2013/10/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4496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Зимой птицам особенно нужна поддержка человека, но нужно знать кого и чем лучше кормить, что бы не навредить пернатым.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advTm="8859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iles.distrodoc.com/content/htmldoc/2015-07-26/507878/bg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Не страшна зима птицам, если есть корм.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" y="1219200"/>
            <a:ext cx="6096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latin typeface="Arial Black" pitchFamily="34" charset="0"/>
            </a:endParaRPr>
          </a:p>
          <a:p>
            <a:endParaRPr lang="ru-RU" b="1" dirty="0" smtClean="0">
              <a:latin typeface="Arial Black" pitchFamily="34" charset="0"/>
            </a:endParaRPr>
          </a:p>
          <a:p>
            <a:endParaRPr lang="ru-RU" b="1" dirty="0" smtClean="0">
              <a:latin typeface="Arial Black" pitchFamily="34" charset="0"/>
            </a:endParaRPr>
          </a:p>
          <a:p>
            <a:r>
              <a:rPr lang="ru-RU" b="1" u="sng" dirty="0" smtClean="0">
                <a:solidFill>
                  <a:srgbClr val="FF0000"/>
                </a:solidFill>
                <a:latin typeface="Arial Black" pitchFamily="34" charset="0"/>
              </a:rPr>
              <a:t>Можно кормить:</a:t>
            </a:r>
            <a:endParaRPr lang="ru-RU" u="sng" dirty="0" smtClean="0">
              <a:solidFill>
                <a:srgbClr val="FF0000"/>
              </a:solidFill>
              <a:latin typeface="Arial Black" pitchFamily="34" charset="0"/>
            </a:endParaRPr>
          </a:p>
          <a:p>
            <a:endParaRPr lang="ru-RU" u="sng" dirty="0" smtClean="0">
              <a:latin typeface="Arial Black" pitchFamily="34" charset="0"/>
            </a:endParaRPr>
          </a:p>
          <a:p>
            <a:r>
              <a:rPr lang="ru-RU" dirty="0" smtClean="0">
                <a:latin typeface="Arial Black" pitchFamily="34" charset="0"/>
              </a:rPr>
              <a:t>Пшеном, просом, овсом, пшеницей. </a:t>
            </a:r>
          </a:p>
          <a:p>
            <a:r>
              <a:rPr lang="ru-RU" dirty="0" smtClean="0">
                <a:latin typeface="Arial Black" pitchFamily="34" charset="0"/>
              </a:rPr>
              <a:t>Семенами подсолнечника (нежареными!). </a:t>
            </a:r>
          </a:p>
          <a:p>
            <a:r>
              <a:rPr lang="ru-RU" dirty="0" smtClean="0">
                <a:latin typeface="Arial Black" pitchFamily="34" charset="0"/>
              </a:rPr>
              <a:t>Салом, мясом (нежареным и несолёным!). </a:t>
            </a:r>
          </a:p>
          <a:p>
            <a:r>
              <a:rPr lang="ru-RU" dirty="0" smtClean="0">
                <a:latin typeface="Arial Black" pitchFamily="34" charset="0"/>
              </a:rPr>
              <a:t>Сушеной рябиной и боярышником. </a:t>
            </a:r>
          </a:p>
          <a:p>
            <a:r>
              <a:rPr lang="ru-RU" dirty="0" smtClean="0">
                <a:latin typeface="Arial Black" pitchFamily="34" charset="0"/>
              </a:rPr>
              <a:t>Семенами клена и ясеня. </a:t>
            </a:r>
          </a:p>
          <a:p>
            <a:r>
              <a:rPr lang="ru-RU" dirty="0" smtClean="0">
                <a:latin typeface="Arial Black" pitchFamily="34" charset="0"/>
              </a:rPr>
              <a:t>Шишками. </a:t>
            </a:r>
          </a:p>
          <a:p>
            <a:r>
              <a:rPr lang="ru-RU" dirty="0" smtClean="0">
                <a:latin typeface="Arial Black" pitchFamily="34" charset="0"/>
              </a:rPr>
              <a:t>Желудями </a:t>
            </a:r>
          </a:p>
          <a:p>
            <a:r>
              <a:rPr lang="ru-RU" dirty="0" smtClean="0">
                <a:latin typeface="Arial Black" pitchFamily="34" charset="0"/>
              </a:rPr>
              <a:t>Орехами.</a:t>
            </a:r>
          </a:p>
          <a:p>
            <a:r>
              <a:rPr lang="ru-RU" dirty="0" smtClean="0">
                <a:latin typeface="Arial Black" pitchFamily="34" charset="0"/>
              </a:rPr>
              <a:t> 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19400" y="3429000"/>
            <a:ext cx="60960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latin typeface="Arial Black" pitchFamily="34" charset="0"/>
            </a:endParaRPr>
          </a:p>
          <a:p>
            <a:endParaRPr lang="ru-RU" b="1" dirty="0" smtClean="0">
              <a:latin typeface="Arial Black" pitchFamily="34" charset="0"/>
            </a:endParaRPr>
          </a:p>
          <a:p>
            <a:endParaRPr lang="ru-RU" b="1" dirty="0" smtClean="0">
              <a:latin typeface="Arial Black" pitchFamily="34" charset="0"/>
            </a:endParaRPr>
          </a:p>
          <a:p>
            <a:r>
              <a:rPr lang="ru-RU" b="1" u="sng" dirty="0" smtClean="0">
                <a:solidFill>
                  <a:srgbClr val="FF0000"/>
                </a:solidFill>
                <a:latin typeface="Arial Black" pitchFamily="34" charset="0"/>
              </a:rPr>
              <a:t>Нельзя  кормить:</a:t>
            </a:r>
            <a:r>
              <a:rPr lang="ru-RU" u="sng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</a:p>
          <a:p>
            <a:r>
              <a:rPr lang="ru-RU" dirty="0" smtClean="0">
                <a:latin typeface="Arial Black" pitchFamily="34" charset="0"/>
              </a:rPr>
              <a:t>солеными, острыми, жареными, кислыми продуктами.</a:t>
            </a:r>
          </a:p>
          <a:p>
            <a:r>
              <a:rPr lang="ru-RU" dirty="0" smtClean="0">
                <a:latin typeface="Arial Black" pitchFamily="34" charset="0"/>
              </a:rPr>
              <a:t>Птицам нельзя есть цитрусовые (апельсины и лимоны), кожуру бананов.</a:t>
            </a:r>
          </a:p>
          <a:p>
            <a:r>
              <a:rPr lang="ru-RU" dirty="0" smtClean="0">
                <a:latin typeface="Arial Black" pitchFamily="34" charset="0"/>
              </a:rPr>
              <a:t>Нежелательно кормить их рисом и гречкой. </a:t>
            </a:r>
          </a:p>
          <a:p>
            <a:endParaRPr lang="ru-RU" b="1" dirty="0" smtClean="0">
              <a:latin typeface="Arial Black" pitchFamily="34" charset="0"/>
            </a:endParaRPr>
          </a:p>
          <a:p>
            <a:endParaRPr lang="ru-RU" dirty="0" smtClean="0">
              <a:latin typeface="Arial Black" pitchFamily="34" charset="0"/>
            </a:endParaRPr>
          </a:p>
          <a:p>
            <a:r>
              <a:rPr lang="ru-RU" dirty="0" smtClean="0">
                <a:latin typeface="Arial Black" pitchFamily="34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 advTm="12921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353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Кормушка является спасением для птиц в зимние месяцы, когда они вынуждены спасаться не только от мороза, но и голода. Смастерить кормушку для птиц своими руками можно из дерева, фанеры, пластиковых бутылок, пакетов из-под молока, соков и круп и прочих подручных материалов. </a:t>
            </a:r>
            <a:endParaRPr lang="ru-RU" sz="3600" dirty="0"/>
          </a:p>
        </p:txBody>
      </p:sp>
    </p:spTree>
  </p:cSld>
  <p:clrMapOvr>
    <a:masterClrMapping/>
  </p:clrMapOvr>
  <p:transition advTm="12781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166</Words>
  <Application>Microsoft Office PowerPoint</Application>
  <PresentationFormat>Экран (4:3)</PresentationFormat>
  <Paragraphs>58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Птицы – наши друзья !</vt:lpstr>
      <vt:lpstr>        Много разных птиц живет в нашей местности: дятлы и синицы, дрозды и воробьи, поползни и совы, журавли и лебеди... </vt:lpstr>
      <vt:lpstr>Строение птицы: </vt:lpstr>
      <vt:lpstr>Презентация PowerPoint</vt:lpstr>
      <vt:lpstr>Презентация PowerPoint</vt:lpstr>
      <vt:lpstr>Презентация PowerPoint</vt:lpstr>
      <vt:lpstr>  Зимой птицам особенно нужна поддержка человека, но нужно знать кого и чем лучше кормить, что бы не навредить пернатым.</vt:lpstr>
      <vt:lpstr> Не страшна зима птицам, если есть корм.  </vt:lpstr>
      <vt:lpstr>  Кормушка является спасением для птиц в зимние месяцы, когда они вынуждены спасаться не только от мороза, но и голода. Смастерить кормушку для птиц своими руками можно из дерева, фанеры, пластиковых бутылок, пакетов из-под молока, соков и круп и прочих подручных материалов. </vt:lpstr>
      <vt:lpstr>Виды кормушек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Денис Тайбарей</dc:creator>
  <cp:lastModifiedBy>Денис</cp:lastModifiedBy>
  <cp:revision>60</cp:revision>
  <dcterms:modified xsi:type="dcterms:W3CDTF">2020-09-12T08:05:43Z</dcterms:modified>
</cp:coreProperties>
</file>