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3" r:id="rId18"/>
    <p:sldId id="272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42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EFDC86-5D1E-4AEE-A405-D872018E6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E7169F3-29DF-480F-B24F-C4769552B7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3B458D-8575-4533-AB57-7C16E3F32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31F704-6CC7-44A1-97C7-7BC5486C1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F7EDE5-C627-4EE2-AA06-C8C6FBA2C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171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533B6C-14CD-41B5-9DEF-D12D2B7DE5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8F50796-A262-4595-8CF6-F615542924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C3F902-83CE-46E4-8D69-34E3A65F5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A948F5-7D5D-4A8A-9DDD-620649E8D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71D088-4A4D-48EA-9988-3AE264253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53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BFEA1F0-0BFE-4FAA-B5C7-EFC136514A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472663-B1C0-4B19-9504-31BE26DE31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1D4365-F7CF-4969-91F1-39F509E34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F1EF74-0DD2-440E-8538-71A6C6573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B65B37-790C-44DC-B0EF-1CEE9EA9D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605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130D8-A29C-4E04-BD66-CCB7946F1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862BC9-A36D-4EF6-A0CC-FAEB11BFC5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25B72C-7C68-431E-A993-0AB947C69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81DD6A-9F9A-4C03-95FE-185EEFE5D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0CAB04-E7EB-452D-BF66-2B271D7BE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33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F78289-DF61-427F-AE84-3D8F1048F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031CE7B-780E-46F9-9D03-312BF78C5B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05E49D-3B6D-428F-9F5D-41E381AE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615CB5-632E-4EE6-871B-3D8FC011F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34E3C0-418F-4E52-A570-43617D063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40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06FE9-7BF2-4F33-B006-8D0593002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AEEF8E-23D8-4F38-961D-95847BEE6D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3CFA016-8ACA-4F7E-8C5E-400F7303ED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0A677B-E257-400C-9E14-73E337518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A1F62C6-6D7C-4A26-B58D-0D78A52A3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3F73508-C8E8-4979-8C13-75575EB6F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2712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BDE7C1-7304-42E0-BC02-FA5E58E25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F3260B0-2255-4253-A0D4-C9CB4C2C14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11FD95E-AE34-4D26-8C96-45CB945FFA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F3F1E7B-0472-4BE0-896C-F150662ADA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B12A0DC-C214-4DF4-BB50-65BE76E314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179AFC7-2B5B-4730-B35E-927354CB2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DC22629-BB6A-4854-B232-21B2F4F4D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B4ECE66-4886-4BB9-A638-33D1636B6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093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594893-A608-4748-BCD4-E878CE0DB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72A2D7F-274D-42FB-8CE3-B2A3F6C2E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3521E97-2F5B-466C-9AA6-10C8F67FB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981239E-534D-43E5-8002-61F63A60B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100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CB2F489-E5E9-4F52-8E1C-143E82D89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5A2FDE9-864C-4F40-8474-4FC6D3086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7D0DCD6-C13F-407A-B8D8-EC2FEDD5C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49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6F8754-2833-437C-9040-DFDA57EF0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F51312-CCFD-4CF3-A3F5-61257C20BF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E7F38E-5FE4-4D7D-99FC-877D94620B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DC15A0C-6587-4E69-96BC-269061CA5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F5D1677-1801-46C6-A6B2-717EE133B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3E58720-00D9-40EB-B315-CE5CBB222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02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904447-AF54-4A86-9858-B09D591B7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5E2E4F4-AB68-4E29-ABA8-69E191D688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30FCE1-912D-4B5C-BAF7-79FAF61D24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2BF91B-77A1-452D-8AF6-E1A20259C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C22D0E1-49D0-4EDC-8161-8E5D21CA0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4C0229-1467-4E09-A7C2-CAC3372A2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978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2E6B74-A563-4D39-BB1F-0A135587CB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6E82F4-67CC-4FF6-A718-EA5B129E90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16D77E-4749-41C3-81AF-D9DE650EAD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65056-F311-4A73-B245-2263438DFFDF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7F68EB-A00C-469A-97B6-3D25F3542A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C12524C-1061-4FBD-B908-34FD9AAA13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0CD4B-5B84-4038-B89C-592FB463C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68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DE70C-B001-458B-8B75-499CB40C17CE}"/>
              </a:ext>
            </a:extLst>
          </p:cNvPr>
          <p:cNvSpPr txBox="1"/>
          <p:nvPr/>
        </p:nvSpPr>
        <p:spPr>
          <a:xfrm>
            <a:off x="1128889" y="485422"/>
            <a:ext cx="933591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60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Брейн</a:t>
            </a:r>
            <a:r>
              <a:rPr lang="ru-RU" sz="6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ринг </a:t>
            </a:r>
          </a:p>
          <a:p>
            <a:pPr algn="ctr"/>
            <a:r>
              <a:rPr lang="ru-RU" sz="8000" b="1" i="1" dirty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«Финансы - это интересно и увлекательно!»</a:t>
            </a:r>
          </a:p>
        </p:txBody>
      </p:sp>
      <p:pic>
        <p:nvPicPr>
          <p:cNvPr id="1026" name="Picture 2" descr="https://im0-tub-ru.yandex.net/i?id=8310890cf90dc591e86f1f59d16c2df2-l&amp;n=13">
            <a:extLst>
              <a:ext uri="{FF2B5EF4-FFF2-40B4-BE49-F238E27FC236}">
                <a16:creationId xmlns:a16="http://schemas.microsoft.com/office/drawing/2014/main" id="{58CF1F77-F8AC-4FD9-A072-185D1209D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36609">
            <a:off x="8625245" y="4878319"/>
            <a:ext cx="2894449" cy="1626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inarena.ru/_bd/66/21695387.jpg">
            <a:extLst>
              <a:ext uri="{FF2B5EF4-FFF2-40B4-BE49-F238E27FC236}">
                <a16:creationId xmlns:a16="http://schemas.microsoft.com/office/drawing/2014/main" id="{1589D159-2EC4-40DD-91EA-3B0DCD911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21410">
            <a:off x="491715" y="2557902"/>
            <a:ext cx="1582284" cy="105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http://333v.ru/uploads/c0/c0c25e405cc5db7c3480270bf399463a.jpg">
            <a:extLst>
              <a:ext uri="{FF2B5EF4-FFF2-40B4-BE49-F238E27FC236}">
                <a16:creationId xmlns:a16="http://schemas.microsoft.com/office/drawing/2014/main" id="{8D185A0F-2444-4B50-9504-CFDB61A74A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lomonosovsky.mos.ru/upload/medialibrary/3a5/valyuta.jpg">
            <a:extLst>
              <a:ext uri="{FF2B5EF4-FFF2-40B4-BE49-F238E27FC236}">
                <a16:creationId xmlns:a16="http://schemas.microsoft.com/office/drawing/2014/main" id="{92BB990C-335C-4C6C-9C77-67C023CF7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8573">
            <a:off x="9633327" y="438896"/>
            <a:ext cx="1930400" cy="128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6564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82C3C7-7DAF-460B-A62E-8B81ADED389A}"/>
              </a:ext>
            </a:extLst>
          </p:cNvPr>
          <p:cNvSpPr txBox="1"/>
          <p:nvPr/>
        </p:nvSpPr>
        <p:spPr>
          <a:xfrm>
            <a:off x="508000" y="496711"/>
            <a:ext cx="97987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1. Какое «удобрение» увеличивало урожайность золотых монет на Поле Чудес в Стране дураков?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C1AA6B-02A6-46FC-8188-DB3382B7B542}"/>
              </a:ext>
            </a:extLst>
          </p:cNvPr>
          <p:cNvSpPr txBox="1"/>
          <p:nvPr/>
        </p:nvSpPr>
        <p:spPr>
          <a:xfrm>
            <a:off x="1219201" y="2967335"/>
            <a:ext cx="9922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Заклинание «</a:t>
            </a:r>
            <a:r>
              <a:rPr lang="ru-RU" sz="5400" b="1" dirty="0" err="1">
                <a:solidFill>
                  <a:schemeClr val="accent6">
                    <a:lumMod val="50000"/>
                  </a:schemeClr>
                </a:solidFill>
              </a:rPr>
              <a:t>Крекс-фекс-пекс</a:t>
            </a:r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»</a:t>
            </a:r>
          </a:p>
        </p:txBody>
      </p:sp>
      <p:pic>
        <p:nvPicPr>
          <p:cNvPr id="2050" name="Picture 2" descr="https://cs5.pikabu.ru/post_img/2015/12/23/8/og_og_1450874764286796269.jpg">
            <a:extLst>
              <a:ext uri="{FF2B5EF4-FFF2-40B4-BE49-F238E27FC236}">
                <a16:creationId xmlns:a16="http://schemas.microsoft.com/office/drawing/2014/main" id="{EDC9F909-9B5E-485D-883F-0625543F9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154" y="4097105"/>
            <a:ext cx="4326467" cy="2264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2980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40C23E0-206F-44B8-816E-3D08DA59D30C}"/>
              </a:ext>
            </a:extLst>
          </p:cNvPr>
          <p:cNvSpPr txBox="1"/>
          <p:nvPr/>
        </p:nvSpPr>
        <p:spPr>
          <a:xfrm>
            <a:off x="609599" y="440267"/>
            <a:ext cx="85005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2. На чем разбогател сказочный коротышка Пончик на Луне?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10380E-85B8-4097-B340-8DDFF9947F36}"/>
              </a:ext>
            </a:extLst>
          </p:cNvPr>
          <p:cNvSpPr txBox="1"/>
          <p:nvPr/>
        </p:nvSpPr>
        <p:spPr>
          <a:xfrm>
            <a:off x="6524978" y="3070578"/>
            <a:ext cx="2280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Соль</a:t>
            </a:r>
          </a:p>
        </p:txBody>
      </p:sp>
      <p:pic>
        <p:nvPicPr>
          <p:cNvPr id="3074" name="Picture 2" descr="http://fandea.ru/upload/000/u1/001/1e10c44c.png">
            <a:extLst>
              <a:ext uri="{FF2B5EF4-FFF2-40B4-BE49-F238E27FC236}">
                <a16:creationId xmlns:a16="http://schemas.microsoft.com/office/drawing/2014/main" id="{F60AB24C-360C-4967-8412-84FD87231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642" y="3880380"/>
            <a:ext cx="591502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714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C77092C-5C51-4573-A6B1-EE73F3643040}"/>
              </a:ext>
            </a:extLst>
          </p:cNvPr>
          <p:cNvSpPr txBox="1"/>
          <p:nvPr/>
        </p:nvSpPr>
        <p:spPr>
          <a:xfrm>
            <a:off x="654756" y="462844"/>
            <a:ext cx="965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3. Героине, какой сказки удалось за нетрудовую денежную единицу сделать выгодную покупку к своим именинам?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273E85-10BB-4BDE-928B-9F21D146BBD4}"/>
              </a:ext>
            </a:extLst>
          </p:cNvPr>
          <p:cNvSpPr txBox="1"/>
          <p:nvPr/>
        </p:nvSpPr>
        <p:spPr>
          <a:xfrm>
            <a:off x="6096000" y="2810933"/>
            <a:ext cx="5633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Муха-Цокотуха</a:t>
            </a:r>
          </a:p>
        </p:txBody>
      </p:sp>
      <p:pic>
        <p:nvPicPr>
          <p:cNvPr id="4098" name="Picture 2" descr="http://b1.culture.ru/c/684014.jpg">
            <a:extLst>
              <a:ext uri="{FF2B5EF4-FFF2-40B4-BE49-F238E27FC236}">
                <a16:creationId xmlns:a16="http://schemas.microsoft.com/office/drawing/2014/main" id="{FBD3FF79-1DE9-4C7B-A6D0-EA6A5C618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466" y="3856227"/>
            <a:ext cx="4406019" cy="280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3693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ABBD31-6ABF-45D7-B5F6-98D78D46E3A4}"/>
              </a:ext>
            </a:extLst>
          </p:cNvPr>
          <p:cNvSpPr txBox="1"/>
          <p:nvPr/>
        </p:nvSpPr>
        <p:spPr>
          <a:xfrm>
            <a:off x="530578" y="451556"/>
            <a:ext cx="83537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4. Какой сказочный персонаж периодически нёс золотые яйца?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D79281-58C7-4AC3-BC47-FC62C0A5445C}"/>
              </a:ext>
            </a:extLst>
          </p:cNvPr>
          <p:cNvSpPr txBox="1"/>
          <p:nvPr/>
        </p:nvSpPr>
        <p:spPr>
          <a:xfrm>
            <a:off x="4222046" y="2505670"/>
            <a:ext cx="44591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Курочка Ряба</a:t>
            </a:r>
          </a:p>
        </p:txBody>
      </p:sp>
      <p:pic>
        <p:nvPicPr>
          <p:cNvPr id="5122" name="Picture 2" descr="http://www.v3toys.ru/kiwi-public-data/Kiwi_Img/59d9447fda246.jpg">
            <a:extLst>
              <a:ext uri="{FF2B5EF4-FFF2-40B4-BE49-F238E27FC236}">
                <a16:creationId xmlns:a16="http://schemas.microsoft.com/office/drawing/2014/main" id="{F7650AE5-F96C-4E8A-B253-0BC02FD0E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755" y="3642504"/>
            <a:ext cx="5802489" cy="28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213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57B2DC3-9183-43BD-8084-2F55D0D1686E}"/>
              </a:ext>
            </a:extLst>
          </p:cNvPr>
          <p:cNvSpPr/>
          <p:nvPr/>
        </p:nvSpPr>
        <p:spPr>
          <a:xfrm>
            <a:off x="-203199" y="1207898"/>
            <a:ext cx="12169422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i="1" dirty="0">
                <a:solidFill>
                  <a:srgbClr val="70AD47">
                    <a:lumMod val="75000"/>
                  </a:srgbClr>
                </a:solidFill>
              </a:rPr>
              <a:t>3-й раунд </a:t>
            </a:r>
          </a:p>
          <a:p>
            <a:pPr lvl="0" algn="ctr"/>
            <a:r>
              <a:rPr lang="ru-RU" sz="11500" b="1" i="1" dirty="0">
                <a:solidFill>
                  <a:srgbClr val="70AD47">
                    <a:lumMod val="50000"/>
                  </a:srgbClr>
                </a:solidFill>
              </a:rPr>
              <a:t>«Собирай-ка»</a:t>
            </a:r>
          </a:p>
        </p:txBody>
      </p:sp>
    </p:spTree>
    <p:extLst>
      <p:ext uri="{BB962C8B-B14F-4D97-AF65-F5344CB8AC3E}">
        <p14:creationId xmlns:p14="http://schemas.microsoft.com/office/powerpoint/2010/main" val="26671128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80DDDD-EC40-43F1-9A5E-C4BD49DC0207}"/>
              </a:ext>
            </a:extLst>
          </p:cNvPr>
          <p:cNvSpPr txBox="1"/>
          <p:nvPr/>
        </p:nvSpPr>
        <p:spPr>
          <a:xfrm>
            <a:off x="587023" y="0"/>
            <a:ext cx="1074702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>
                <a:solidFill>
                  <a:srgbClr val="70AD47">
                    <a:lumMod val="50000"/>
                  </a:srgbClr>
                </a:solidFill>
              </a:rPr>
              <a:t>Конкурс</a:t>
            </a:r>
            <a:r>
              <a:rPr lang="ru-RU" sz="11500" b="1" i="1" dirty="0">
                <a:solidFill>
                  <a:srgbClr val="70AD47">
                    <a:lumMod val="50000"/>
                  </a:srgbClr>
                </a:solidFill>
              </a:rPr>
              <a:t> </a:t>
            </a:r>
            <a:r>
              <a:rPr lang="ru-RU" sz="11500" b="1" i="1" dirty="0">
                <a:solidFill>
                  <a:schemeClr val="accent6">
                    <a:lumMod val="75000"/>
                  </a:schemeClr>
                </a:solidFill>
                <a:latin typeface="Arial Black" panose="020B0A04020102020204" pitchFamily="34" charset="0"/>
              </a:rPr>
              <a:t>КАПИТАНОВ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A2D96C-A800-4EA1-BC35-0D93771722F3}"/>
              </a:ext>
            </a:extLst>
          </p:cNvPr>
          <p:cNvSpPr txBox="1"/>
          <p:nvPr/>
        </p:nvSpPr>
        <p:spPr>
          <a:xfrm>
            <a:off x="643467" y="4534874"/>
            <a:ext cx="1063413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>
                <a:solidFill>
                  <a:schemeClr val="accent6">
                    <a:lumMod val="50000"/>
                  </a:schemeClr>
                </a:solidFill>
              </a:rPr>
              <a:t>«Назови наоборот»</a:t>
            </a:r>
          </a:p>
        </p:txBody>
      </p:sp>
    </p:spTree>
    <p:extLst>
      <p:ext uri="{BB962C8B-B14F-4D97-AF65-F5344CB8AC3E}">
        <p14:creationId xmlns:p14="http://schemas.microsoft.com/office/powerpoint/2010/main" val="37287832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1B8B57-602D-4779-82DC-1FFE07BC4EC0}"/>
              </a:ext>
            </a:extLst>
          </p:cNvPr>
          <p:cNvSpPr/>
          <p:nvPr/>
        </p:nvSpPr>
        <p:spPr>
          <a:xfrm>
            <a:off x="677334" y="903098"/>
            <a:ext cx="10679288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i="1" dirty="0">
                <a:solidFill>
                  <a:srgbClr val="70AD47">
                    <a:lumMod val="75000"/>
                  </a:srgbClr>
                </a:solidFill>
              </a:rPr>
              <a:t>4-й раунд </a:t>
            </a:r>
          </a:p>
          <a:p>
            <a:pPr lvl="0" algn="ctr"/>
            <a:r>
              <a:rPr lang="ru-RU" sz="11500" b="1" i="1" dirty="0">
                <a:solidFill>
                  <a:srgbClr val="70AD47">
                    <a:lumMod val="50000"/>
                  </a:srgbClr>
                </a:solidFill>
              </a:rPr>
              <a:t>«Потребности и  желания»</a:t>
            </a:r>
          </a:p>
        </p:txBody>
      </p:sp>
    </p:spTree>
    <p:extLst>
      <p:ext uri="{BB962C8B-B14F-4D97-AF65-F5344CB8AC3E}">
        <p14:creationId xmlns:p14="http://schemas.microsoft.com/office/powerpoint/2010/main" val="33943848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61B8B57-602D-4779-82DC-1FFE07BC4EC0}"/>
              </a:ext>
            </a:extLst>
          </p:cNvPr>
          <p:cNvSpPr/>
          <p:nvPr/>
        </p:nvSpPr>
        <p:spPr>
          <a:xfrm>
            <a:off x="677334" y="903098"/>
            <a:ext cx="10679288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i="1" dirty="0">
                <a:solidFill>
                  <a:srgbClr val="70AD47">
                    <a:lumMod val="75000"/>
                  </a:srgbClr>
                </a:solidFill>
              </a:rPr>
              <a:t>5-й раунд </a:t>
            </a:r>
          </a:p>
          <a:p>
            <a:pPr lvl="0" algn="ctr"/>
            <a:r>
              <a:rPr lang="ru-RU" sz="11500" b="1" i="1" dirty="0">
                <a:solidFill>
                  <a:srgbClr val="70AD47">
                    <a:lumMod val="50000"/>
                  </a:srgbClr>
                </a:solidFill>
              </a:rPr>
              <a:t>«Блиц - опрос»</a:t>
            </a:r>
          </a:p>
        </p:txBody>
      </p:sp>
    </p:spTree>
    <p:extLst>
      <p:ext uri="{BB962C8B-B14F-4D97-AF65-F5344CB8AC3E}">
        <p14:creationId xmlns:p14="http://schemas.microsoft.com/office/powerpoint/2010/main" val="9801573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45D46E2-F3E7-4C83-8F5D-8456E6C1D346}"/>
              </a:ext>
            </a:extLst>
          </p:cNvPr>
          <p:cNvSpPr txBox="1"/>
          <p:nvPr/>
        </p:nvSpPr>
        <p:spPr>
          <a:xfrm>
            <a:off x="428978" y="462845"/>
            <a:ext cx="88730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1. За что, по уверению пословицы, денег не берут?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457D58-54C5-43A5-9EE5-590FA5A84246}"/>
              </a:ext>
            </a:extLst>
          </p:cNvPr>
          <p:cNvSpPr txBox="1"/>
          <p:nvPr/>
        </p:nvSpPr>
        <p:spPr>
          <a:xfrm>
            <a:off x="5757333" y="2967335"/>
            <a:ext cx="40414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За спрос</a:t>
            </a:r>
          </a:p>
        </p:txBody>
      </p:sp>
    </p:spTree>
    <p:extLst>
      <p:ext uri="{BB962C8B-B14F-4D97-AF65-F5344CB8AC3E}">
        <p14:creationId xmlns:p14="http://schemas.microsoft.com/office/powerpoint/2010/main" val="2449795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C16F17A-1CEB-4E92-AF9B-B5F711CD31FC}"/>
              </a:ext>
            </a:extLst>
          </p:cNvPr>
          <p:cNvSpPr txBox="1"/>
          <p:nvPr/>
        </p:nvSpPr>
        <p:spPr>
          <a:xfrm>
            <a:off x="496710" y="508000"/>
            <a:ext cx="86585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2. Как говорят о деньгах, если они пропали в пустую?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B8207D-85BF-42BC-BC25-F42D0E374466}"/>
              </a:ext>
            </a:extLst>
          </p:cNvPr>
          <p:cNvSpPr txBox="1"/>
          <p:nvPr/>
        </p:nvSpPr>
        <p:spPr>
          <a:xfrm>
            <a:off x="3567289" y="3059668"/>
            <a:ext cx="68523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«Плакали денежки»</a:t>
            </a:r>
          </a:p>
        </p:txBody>
      </p:sp>
    </p:spTree>
    <p:extLst>
      <p:ext uri="{BB962C8B-B14F-4D97-AF65-F5344CB8AC3E}">
        <p14:creationId xmlns:p14="http://schemas.microsoft.com/office/powerpoint/2010/main" val="3280073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3B97406-020C-4841-BFF7-032670B836A6}"/>
              </a:ext>
            </a:extLst>
          </p:cNvPr>
          <p:cNvSpPr txBox="1"/>
          <p:nvPr/>
        </p:nvSpPr>
        <p:spPr>
          <a:xfrm>
            <a:off x="237067" y="1286933"/>
            <a:ext cx="112776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>
                <a:solidFill>
                  <a:schemeClr val="accent6">
                    <a:lumMod val="75000"/>
                  </a:schemeClr>
                </a:solidFill>
              </a:rPr>
              <a:t>1-й раунд </a:t>
            </a:r>
          </a:p>
          <a:p>
            <a:pPr algn="ctr"/>
            <a:r>
              <a:rPr lang="ru-RU" sz="11500" b="1" i="1" dirty="0">
                <a:solidFill>
                  <a:schemeClr val="accent6">
                    <a:lumMod val="50000"/>
                  </a:schemeClr>
                </a:solidFill>
              </a:rPr>
              <a:t>«Исторический»</a:t>
            </a:r>
          </a:p>
        </p:txBody>
      </p:sp>
    </p:spTree>
    <p:extLst>
      <p:ext uri="{BB962C8B-B14F-4D97-AF65-F5344CB8AC3E}">
        <p14:creationId xmlns:p14="http://schemas.microsoft.com/office/powerpoint/2010/main" val="1447153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C34710-C079-4235-855A-546261ED988D}"/>
              </a:ext>
            </a:extLst>
          </p:cNvPr>
          <p:cNvSpPr txBox="1"/>
          <p:nvPr/>
        </p:nvSpPr>
        <p:spPr>
          <a:xfrm>
            <a:off x="519289" y="462845"/>
            <a:ext cx="86134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3. Как называется украшение сделанное из денег?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A11120-172D-43F3-9B9E-4DD041A5D797}"/>
              </a:ext>
            </a:extLst>
          </p:cNvPr>
          <p:cNvSpPr txBox="1"/>
          <p:nvPr/>
        </p:nvSpPr>
        <p:spPr>
          <a:xfrm>
            <a:off x="5712177" y="2585534"/>
            <a:ext cx="3341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Монисто</a:t>
            </a:r>
          </a:p>
        </p:txBody>
      </p:sp>
      <p:pic>
        <p:nvPicPr>
          <p:cNvPr id="7170" name="Picture 2" descr="https://newauctionstatic.com.ua/offer_images/2016/09/30/12/big/4/4AUUdejuz4S/ozherele_zgarda_s_monetami.jpg">
            <a:extLst>
              <a:ext uri="{FF2B5EF4-FFF2-40B4-BE49-F238E27FC236}">
                <a16:creationId xmlns:a16="http://schemas.microsoft.com/office/drawing/2014/main" id="{407B8EFC-32AE-4763-A5CC-08CA596C8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822" y="4061893"/>
            <a:ext cx="2123722" cy="2311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9181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04991C-DF4C-45F7-A6C0-3293D8422E9D}"/>
              </a:ext>
            </a:extLst>
          </p:cNvPr>
          <p:cNvSpPr txBox="1"/>
          <p:nvPr/>
        </p:nvSpPr>
        <p:spPr>
          <a:xfrm>
            <a:off x="575734" y="338666"/>
            <a:ext cx="76538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4. Как называется коллекционер монет?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FDB12F-3BDC-4706-A34F-A353105BCAD7}"/>
              </a:ext>
            </a:extLst>
          </p:cNvPr>
          <p:cNvSpPr txBox="1"/>
          <p:nvPr/>
        </p:nvSpPr>
        <p:spPr>
          <a:xfrm>
            <a:off x="5125156" y="2494844"/>
            <a:ext cx="36011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Нумизмат</a:t>
            </a:r>
          </a:p>
        </p:txBody>
      </p:sp>
    </p:spTree>
    <p:extLst>
      <p:ext uri="{BB962C8B-B14F-4D97-AF65-F5344CB8AC3E}">
        <p14:creationId xmlns:p14="http://schemas.microsoft.com/office/powerpoint/2010/main" val="24412974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F7629E9-5FF2-492F-AAAB-804EEFC9D83C}"/>
              </a:ext>
            </a:extLst>
          </p:cNvPr>
          <p:cNvSpPr/>
          <p:nvPr/>
        </p:nvSpPr>
        <p:spPr>
          <a:xfrm>
            <a:off x="2799645" y="1377231"/>
            <a:ext cx="6096000" cy="278537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6000" b="1" i="1" dirty="0">
                <a:solidFill>
                  <a:srgbClr val="70AD47">
                    <a:lumMod val="75000"/>
                  </a:srgbClr>
                </a:solidFill>
              </a:rPr>
              <a:t>6-й раунд </a:t>
            </a:r>
          </a:p>
          <a:p>
            <a:pPr lvl="0" algn="ctr"/>
            <a:r>
              <a:rPr lang="ru-RU" sz="11500" b="1" i="1" dirty="0">
                <a:solidFill>
                  <a:srgbClr val="70AD47">
                    <a:lumMod val="50000"/>
                  </a:srgbClr>
                </a:solidFill>
              </a:rPr>
              <a:t>«Ребус»</a:t>
            </a:r>
          </a:p>
        </p:txBody>
      </p:sp>
    </p:spTree>
    <p:extLst>
      <p:ext uri="{BB962C8B-B14F-4D97-AF65-F5344CB8AC3E}">
        <p14:creationId xmlns:p14="http://schemas.microsoft.com/office/powerpoint/2010/main" val="3259509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407DF9B-1047-4198-A5D7-7F2EEE203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5543" y="519289"/>
            <a:ext cx="7679973" cy="30719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0E5954-2D86-4F2D-BB6A-4718D287991B}"/>
              </a:ext>
            </a:extLst>
          </p:cNvPr>
          <p:cNvSpPr txBox="1"/>
          <p:nvPr/>
        </p:nvSpPr>
        <p:spPr>
          <a:xfrm>
            <a:off x="4549423" y="4199467"/>
            <a:ext cx="26754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Деньги</a:t>
            </a:r>
          </a:p>
        </p:txBody>
      </p:sp>
    </p:spTree>
    <p:extLst>
      <p:ext uri="{BB962C8B-B14F-4D97-AF65-F5344CB8AC3E}">
        <p14:creationId xmlns:p14="http://schemas.microsoft.com/office/powerpoint/2010/main" val="26494838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CCA1BC-FDB5-4939-82BC-C144606B6C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554" y="643466"/>
            <a:ext cx="7018892" cy="29689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8AF014-FA9C-4354-B39C-FC270A88CCE8}"/>
              </a:ext>
            </a:extLst>
          </p:cNvPr>
          <p:cNvSpPr txBox="1"/>
          <p:nvPr/>
        </p:nvSpPr>
        <p:spPr>
          <a:xfrm>
            <a:off x="5340730" y="4041422"/>
            <a:ext cx="3567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Банк</a:t>
            </a:r>
          </a:p>
        </p:txBody>
      </p:sp>
    </p:spTree>
    <p:extLst>
      <p:ext uri="{BB962C8B-B14F-4D97-AF65-F5344CB8AC3E}">
        <p14:creationId xmlns:p14="http://schemas.microsoft.com/office/powerpoint/2010/main" val="30742494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335FE5-0D1F-42C7-817A-FE370F4352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5678" y="354188"/>
            <a:ext cx="7298976" cy="291959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FFFADE8-0258-43CD-84ED-98193E65CA5C}"/>
              </a:ext>
            </a:extLst>
          </p:cNvPr>
          <p:cNvSpPr txBox="1"/>
          <p:nvPr/>
        </p:nvSpPr>
        <p:spPr>
          <a:xfrm>
            <a:off x="5142089" y="4312355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Банкрот</a:t>
            </a:r>
          </a:p>
        </p:txBody>
      </p:sp>
    </p:spTree>
    <p:extLst>
      <p:ext uri="{BB962C8B-B14F-4D97-AF65-F5344CB8AC3E}">
        <p14:creationId xmlns:p14="http://schemas.microsoft.com/office/powerpoint/2010/main" val="5456847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20749CA-A639-4989-9659-AE438B7C99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724" y="345899"/>
            <a:ext cx="6543194" cy="32101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7960F2-8063-4231-A6F4-7507B8FCAD04}"/>
              </a:ext>
            </a:extLst>
          </p:cNvPr>
          <p:cNvSpPr txBox="1"/>
          <p:nvPr/>
        </p:nvSpPr>
        <p:spPr>
          <a:xfrm>
            <a:off x="5317067" y="4030133"/>
            <a:ext cx="3623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Бартер</a:t>
            </a:r>
          </a:p>
        </p:txBody>
      </p:sp>
    </p:spTree>
    <p:extLst>
      <p:ext uri="{BB962C8B-B14F-4D97-AF65-F5344CB8AC3E}">
        <p14:creationId xmlns:p14="http://schemas.microsoft.com/office/powerpoint/2010/main" val="20708134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3D12B5-7FF6-41A4-A356-EF748449D8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76" y="424215"/>
            <a:ext cx="7334097" cy="31882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6E98911-75ED-4EAB-B318-E719763B9A52}"/>
              </a:ext>
            </a:extLst>
          </p:cNvPr>
          <p:cNvSpPr txBox="1"/>
          <p:nvPr/>
        </p:nvSpPr>
        <p:spPr>
          <a:xfrm>
            <a:off x="3894667" y="3894667"/>
            <a:ext cx="50687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Безработица</a:t>
            </a:r>
          </a:p>
        </p:txBody>
      </p:sp>
    </p:spTree>
    <p:extLst>
      <p:ext uri="{BB962C8B-B14F-4D97-AF65-F5344CB8AC3E}">
        <p14:creationId xmlns:p14="http://schemas.microsoft.com/office/powerpoint/2010/main" val="33806600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9565FE4-5138-416C-A9CE-FD7CD5DB8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548" y="521759"/>
            <a:ext cx="7370903" cy="26391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D1979B-8710-4747-9CC0-8E2209C02765}"/>
              </a:ext>
            </a:extLst>
          </p:cNvPr>
          <p:cNvSpPr txBox="1"/>
          <p:nvPr/>
        </p:nvSpPr>
        <p:spPr>
          <a:xfrm>
            <a:off x="4413956" y="3951111"/>
            <a:ext cx="4030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Стоимость</a:t>
            </a:r>
          </a:p>
        </p:txBody>
      </p:sp>
    </p:spTree>
    <p:extLst>
      <p:ext uri="{BB962C8B-B14F-4D97-AF65-F5344CB8AC3E}">
        <p14:creationId xmlns:p14="http://schemas.microsoft.com/office/powerpoint/2010/main" val="23840214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9D2862-6391-4B4B-8C0C-7D6FF8074665}"/>
              </a:ext>
            </a:extLst>
          </p:cNvPr>
          <p:cNvSpPr txBox="1"/>
          <p:nvPr/>
        </p:nvSpPr>
        <p:spPr>
          <a:xfrm>
            <a:off x="1159756" y="1793044"/>
            <a:ext cx="10357054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600" b="1" i="1" dirty="0">
                <a:solidFill>
                  <a:schemeClr val="accent6">
                    <a:lumMod val="50000"/>
                  </a:schemeClr>
                </a:solidFill>
              </a:rPr>
              <a:t>Молодцы!</a:t>
            </a:r>
          </a:p>
        </p:txBody>
      </p:sp>
    </p:spTree>
    <p:extLst>
      <p:ext uri="{BB962C8B-B14F-4D97-AF65-F5344CB8AC3E}">
        <p14:creationId xmlns:p14="http://schemas.microsoft.com/office/powerpoint/2010/main" val="807328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4F86012-83F6-4B4A-B354-46B23BC4E462}"/>
              </a:ext>
            </a:extLst>
          </p:cNvPr>
          <p:cNvSpPr txBox="1"/>
          <p:nvPr/>
        </p:nvSpPr>
        <p:spPr>
          <a:xfrm>
            <a:off x="688621" y="553156"/>
            <a:ext cx="68297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1. Как называется процесс обмена товара на товар?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6094A5-5DCC-464A-A4B4-B63BAF87DFD7}"/>
              </a:ext>
            </a:extLst>
          </p:cNvPr>
          <p:cNvSpPr txBox="1"/>
          <p:nvPr/>
        </p:nvSpPr>
        <p:spPr>
          <a:xfrm>
            <a:off x="5610578" y="2844293"/>
            <a:ext cx="22803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Бартер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974249-26F1-4354-AA64-EF345F35F91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67" y="3609622"/>
            <a:ext cx="3436267" cy="29724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8076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3C194DA-D333-4592-964E-C42CC889CF99}"/>
              </a:ext>
            </a:extLst>
          </p:cNvPr>
          <p:cNvSpPr txBox="1"/>
          <p:nvPr/>
        </p:nvSpPr>
        <p:spPr>
          <a:xfrm>
            <a:off x="790222" y="869244"/>
            <a:ext cx="899724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2. Какую валюту в давние времена «отсчитывали» топором?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B5C57C-5EAE-4315-83FC-A8A3512EE068}"/>
              </a:ext>
            </a:extLst>
          </p:cNvPr>
          <p:cNvSpPr txBox="1"/>
          <p:nvPr/>
        </p:nvSpPr>
        <p:spPr>
          <a:xfrm>
            <a:off x="5187244" y="2715903"/>
            <a:ext cx="30536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Рубль</a:t>
            </a:r>
          </a:p>
        </p:txBody>
      </p:sp>
      <p:pic>
        <p:nvPicPr>
          <p:cNvPr id="4" name="Picture 4" descr="http://bestmani.ru/images/photos/small/article645.jpg">
            <a:extLst>
              <a:ext uri="{FF2B5EF4-FFF2-40B4-BE49-F238E27FC236}">
                <a16:creationId xmlns:a16="http://schemas.microsoft.com/office/drawing/2014/main" id="{FD972744-E23A-4CB3-A480-7E04C25B2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889" y="3000022"/>
            <a:ext cx="3602810" cy="360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BB0AD6-6004-4647-A187-3AC59817AC4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99" t="24527" r="17078" b="37284"/>
          <a:stretch/>
        </p:blipFill>
        <p:spPr>
          <a:xfrm>
            <a:off x="2319866" y="3983809"/>
            <a:ext cx="5576712" cy="261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259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B45F1E3-CE90-4AB1-A167-B1B855D030C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1" t="22222" r="13329" b="25000"/>
          <a:stretch/>
        </p:blipFill>
        <p:spPr bwMode="auto">
          <a:xfrm>
            <a:off x="8229599" y="3994150"/>
            <a:ext cx="3585281" cy="23614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EC483C-7D17-4FC7-BC2B-C29B9F668A5B}"/>
              </a:ext>
            </a:extLst>
          </p:cNvPr>
          <p:cNvSpPr txBox="1"/>
          <p:nvPr/>
        </p:nvSpPr>
        <p:spPr>
          <a:xfrm>
            <a:off x="575733" y="587022"/>
            <a:ext cx="61185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3. Из какого металла делали первые монеты?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14A79FB-28CF-4EF0-AECD-232451D58543}"/>
              </a:ext>
            </a:extLst>
          </p:cNvPr>
          <p:cNvSpPr txBox="1"/>
          <p:nvPr/>
        </p:nvSpPr>
        <p:spPr>
          <a:xfrm>
            <a:off x="1743076" y="3771742"/>
            <a:ext cx="63171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Сплав золота и серебра - </a:t>
            </a:r>
            <a:r>
              <a:rPr lang="ru-RU" sz="5400" b="1" dirty="0" err="1">
                <a:solidFill>
                  <a:schemeClr val="accent6">
                    <a:lumMod val="50000"/>
                  </a:schemeClr>
                </a:solidFill>
              </a:rPr>
              <a:t>электра</a:t>
            </a:r>
            <a:endParaRPr lang="ru-RU" sz="5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686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CC2CF9-857F-4A74-801D-40CFDBFBCB79}"/>
              </a:ext>
            </a:extLst>
          </p:cNvPr>
          <p:cNvSpPr txBox="1"/>
          <p:nvPr/>
        </p:nvSpPr>
        <p:spPr>
          <a:xfrm>
            <a:off x="474132" y="485422"/>
            <a:ext cx="95052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4. Почему копейка так называется?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77CB51-AC8A-4562-9D2C-0ECF5C516DBB}"/>
              </a:ext>
            </a:extLst>
          </p:cNvPr>
          <p:cNvSpPr txBox="1"/>
          <p:nvPr/>
        </p:nvSpPr>
        <p:spPr>
          <a:xfrm>
            <a:off x="282222" y="2449690"/>
            <a:ext cx="101148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Копейка – от изображенного на ней всадника с копьем</a:t>
            </a:r>
          </a:p>
        </p:txBody>
      </p:sp>
      <p:pic>
        <p:nvPicPr>
          <p:cNvPr id="2050" name="Picture 2" descr="http://1.bp.blogspot.com/-Lrf_1b8UIIc/U8hos6NjtiI/AAAAAAAAA1I/UwFkpT6i2mA/s1600/1-%D0%BA%D0%BE%D0%BF%D0%B5%D0%B9%D0%BA%D0%B0-2004-%D0%B3%D0%BE%D0%B4.--1.jpg">
            <a:extLst>
              <a:ext uri="{FF2B5EF4-FFF2-40B4-BE49-F238E27FC236}">
                <a16:creationId xmlns:a16="http://schemas.microsoft.com/office/drawing/2014/main" id="{E63E61FD-BB17-408F-8D00-47DA245D8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577" y="4507089"/>
            <a:ext cx="3256844" cy="162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nummi.cdnvideo.ru/images/detailed/63/11584_add_image_2.jpg">
            <a:extLst>
              <a:ext uri="{FF2B5EF4-FFF2-40B4-BE49-F238E27FC236}">
                <a16:creationId xmlns:a16="http://schemas.microsoft.com/office/drawing/2014/main" id="{0D59E8CE-AC2E-42D7-86E0-38A2BB3AAF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5434" y="4568991"/>
            <a:ext cx="1621632" cy="156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332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D2E70BF-DB33-48FC-8CA8-D345F42FD0A9}"/>
              </a:ext>
            </a:extLst>
          </p:cNvPr>
          <p:cNvSpPr txBox="1"/>
          <p:nvPr/>
        </p:nvSpPr>
        <p:spPr>
          <a:xfrm>
            <a:off x="530578" y="462844"/>
            <a:ext cx="87037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5. Как называется главная (лицевая) сторона монеты и что на ней изображено?</a:t>
            </a:r>
          </a:p>
        </p:txBody>
      </p:sp>
      <p:pic>
        <p:nvPicPr>
          <p:cNvPr id="1026" name="Picture 2" descr="http://cdn01.ru/files/users/images/87/ad/87ad8f067687586005639d95837317a0.jpg">
            <a:extLst>
              <a:ext uri="{FF2B5EF4-FFF2-40B4-BE49-F238E27FC236}">
                <a16:creationId xmlns:a16="http://schemas.microsoft.com/office/drawing/2014/main" id="{02BE4F86-9F15-486E-8A74-03FC7DB469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096000" y="3259667"/>
            <a:ext cx="4035717" cy="313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6829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5DF1EC2-9CF5-470C-B643-A69B31DF1BD2}"/>
              </a:ext>
            </a:extLst>
          </p:cNvPr>
          <p:cNvSpPr txBox="1"/>
          <p:nvPr/>
        </p:nvSpPr>
        <p:spPr>
          <a:xfrm>
            <a:off x="383821" y="395111"/>
            <a:ext cx="82183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/>
              <a:t>6. В какой стране появились первые бумажные деньги?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1198E4-B671-4F54-AFE9-4515DE403A2D}"/>
              </a:ext>
            </a:extLst>
          </p:cNvPr>
          <p:cNvSpPr txBox="1"/>
          <p:nvPr/>
        </p:nvSpPr>
        <p:spPr>
          <a:xfrm>
            <a:off x="6434666" y="3161268"/>
            <a:ext cx="35447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6">
                    <a:lumMod val="50000"/>
                  </a:schemeClr>
                </a:solidFill>
              </a:rPr>
              <a:t>В Китае</a:t>
            </a:r>
          </a:p>
        </p:txBody>
      </p:sp>
    </p:spTree>
    <p:extLst>
      <p:ext uri="{BB962C8B-B14F-4D97-AF65-F5344CB8AC3E}">
        <p14:creationId xmlns:p14="http://schemas.microsoft.com/office/powerpoint/2010/main" val="2104490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57B2DC3-9183-43BD-8084-2F55D0D1686E}"/>
              </a:ext>
            </a:extLst>
          </p:cNvPr>
          <p:cNvSpPr/>
          <p:nvPr/>
        </p:nvSpPr>
        <p:spPr>
          <a:xfrm>
            <a:off x="-203199" y="824076"/>
            <a:ext cx="1216942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6000" b="1" i="1" dirty="0">
                <a:solidFill>
                  <a:srgbClr val="70AD47">
                    <a:lumMod val="75000"/>
                  </a:srgbClr>
                </a:solidFill>
              </a:rPr>
              <a:t>2-й раунд </a:t>
            </a:r>
          </a:p>
          <a:p>
            <a:pPr lvl="0" algn="ctr"/>
            <a:r>
              <a:rPr lang="ru-RU" sz="11500" b="1" i="1" dirty="0">
                <a:solidFill>
                  <a:srgbClr val="70AD47">
                    <a:lumMod val="50000"/>
                  </a:srgbClr>
                </a:solidFill>
              </a:rPr>
              <a:t>«Мульти-</a:t>
            </a:r>
            <a:r>
              <a:rPr lang="ru-RU" sz="11500" b="1" i="1" dirty="0" err="1">
                <a:solidFill>
                  <a:srgbClr val="70AD47">
                    <a:lumMod val="50000"/>
                  </a:srgbClr>
                </a:solidFill>
              </a:rPr>
              <a:t>пульти</a:t>
            </a:r>
            <a:r>
              <a:rPr lang="ru-RU" sz="11500" b="1" i="1" dirty="0">
                <a:solidFill>
                  <a:srgbClr val="70AD47">
                    <a:lumMod val="50000"/>
                  </a:srgbClr>
                </a:solidFill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1653158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257</Words>
  <Application>Microsoft Office PowerPoint</Application>
  <PresentationFormat>Широкоэкранный</PresentationFormat>
  <Paragraphs>50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Акулич</dc:creator>
  <cp:lastModifiedBy>Акулич</cp:lastModifiedBy>
  <cp:revision>13</cp:revision>
  <dcterms:created xsi:type="dcterms:W3CDTF">2018-04-03T14:28:24Z</dcterms:created>
  <dcterms:modified xsi:type="dcterms:W3CDTF">2018-04-03T16:29:21Z</dcterms:modified>
</cp:coreProperties>
</file>