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91" r:id="rId3"/>
    <p:sldId id="289" r:id="rId4"/>
    <p:sldId id="260" r:id="rId5"/>
    <p:sldId id="261" r:id="rId6"/>
    <p:sldId id="262" r:id="rId7"/>
    <p:sldId id="263" r:id="rId8"/>
    <p:sldId id="277" r:id="rId9"/>
    <p:sldId id="294" r:id="rId10"/>
    <p:sldId id="270" r:id="rId11"/>
    <p:sldId id="271" r:id="rId12"/>
    <p:sldId id="296" r:id="rId13"/>
    <p:sldId id="268" r:id="rId14"/>
    <p:sldId id="280" r:id="rId15"/>
    <p:sldId id="281" r:id="rId16"/>
    <p:sldId id="288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BA1BAB1-B07E-45A2-A149-28B9A5F6D360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A843B02-8EED-4C80-83F3-38A5BE4CE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2F1E15-E54C-4626-8ED2-4C4A4BA94320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130425"/>
            <a:ext cx="650085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886200"/>
            <a:ext cx="5429288" cy="1752600"/>
          </a:xfrm>
          <a:solidFill>
            <a:schemeClr val="bg1">
              <a:lumMod val="95000"/>
              <a:alpha val="50000"/>
            </a:schemeClr>
          </a:solidFill>
        </p:spPr>
        <p:txBody>
          <a:bodyPr/>
          <a:lstStyle>
            <a:lvl1pPr marL="0" indent="0" algn="ctr">
              <a:buNone/>
              <a:defRPr b="1" i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CC7C1-C5E9-481A-A47C-E910EC3A6200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EA3DD-15EE-492A-BC3B-D2FBDE7B2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52E73-9781-4A47-9E74-4C14289E1DAC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E4A3D-B761-4D50-9535-2BF2EEBE2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58082" y="274638"/>
            <a:ext cx="132871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00232" y="274638"/>
            <a:ext cx="52864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FB3A7-D456-4239-8333-EEFB11276A8D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3336D-724E-4389-8C26-2CCAA4356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61142-A92E-4399-8E8B-3A79D7F4D7FE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46CCC-32AA-462F-A856-E6BE59666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69" y="4406900"/>
            <a:ext cx="642304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71669" y="2906713"/>
            <a:ext cx="6423043" cy="1500187"/>
          </a:xfrm>
        </p:spPr>
        <p:txBody>
          <a:bodyPr anchor="b"/>
          <a:lstStyle>
            <a:lvl1pPr marL="0" indent="0">
              <a:buNone/>
              <a:defRPr sz="2000" b="1" i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D7CBC-304A-46A3-B7B0-F3A8D7971EEC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20C5B-E418-47CB-9035-24103B3EF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28794" y="1600200"/>
            <a:ext cx="32861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600200"/>
            <a:ext cx="34004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11659-9270-4300-8BA5-D44FED23E1CA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6900-252D-4488-B489-8697F6844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5984" y="1535113"/>
            <a:ext cx="31432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85984" y="2174875"/>
            <a:ext cx="31432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0694" y="1535113"/>
            <a:ext cx="318610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0694" y="2174875"/>
            <a:ext cx="318610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022B-46B3-46A8-AD82-0286D8CC0ECA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ECEE9-2049-4CE1-9C69-464747FE1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279B0-B7CB-46FE-B9B2-03BF6E60F6D6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76D40-352D-4E51-BDA2-6EFDC7FCD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E0340-EF3D-48C4-A986-576739321F9C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2A221-8448-4936-BEA7-85ACB1AFF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3050"/>
            <a:ext cx="229393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73050"/>
            <a:ext cx="428628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14546" y="1435100"/>
            <a:ext cx="22939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38A05-BF64-4669-9A2A-651CB880D8F8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6C7BB-0DBC-413B-B832-41B9839DA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6062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86062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6062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A27FA-B3B2-4456-BE33-09BAD32CEE21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353D2-41BB-4991-A7B1-3E057C97D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74638"/>
            <a:ext cx="79295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71688" y="1500188"/>
            <a:ext cx="6858000" cy="4625975"/>
          </a:xfrm>
          <a:prstGeom prst="rect">
            <a:avLst/>
          </a:prstGeom>
          <a:solidFill>
            <a:schemeClr val="accent1">
              <a:lumMod val="20000"/>
              <a:lumOff val="80000"/>
              <a:alpha val="24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0C35AE-832B-4642-850A-81885F0B4541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8655AB-DBB0-4FD3-894A-D6B607B2E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C6D9F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35150" y="333375"/>
            <a:ext cx="640873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0099"/>
                </a:solidFill>
                <a:latin typeface="Comic Sans MS" pitchFamily="66" charset="0"/>
              </a:rPr>
              <a:t>Проект: «Правила безопасного поведения  на прогулке в детском саду»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72225" y="5445125"/>
            <a:ext cx="27717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>
                <a:solidFill>
                  <a:srgbClr val="000099"/>
                </a:solidFill>
                <a:latin typeface="Comic Sans MS" pitchFamily="66" charset="0"/>
              </a:rPr>
              <a:t>Воспитатель: </a:t>
            </a:r>
          </a:p>
          <a:p>
            <a:pPr algn="r"/>
            <a:r>
              <a:rPr lang="ru-RU" sz="2000" b="1">
                <a:solidFill>
                  <a:srgbClr val="000099"/>
                </a:solidFill>
                <a:latin typeface="Comic Sans MS" pitchFamily="66" charset="0"/>
              </a:rPr>
              <a:t>Лацик Н.М.</a:t>
            </a:r>
          </a:p>
          <a:p>
            <a:pPr algn="r"/>
            <a:r>
              <a:rPr lang="ru-RU" sz="2000" b="1">
                <a:solidFill>
                  <a:srgbClr val="000099"/>
                </a:solidFill>
                <a:latin typeface="Comic Sans MS" pitchFamily="66" charset="0"/>
              </a:rPr>
              <a:t>Возраст детей:</a:t>
            </a:r>
          </a:p>
          <a:p>
            <a:pPr algn="r"/>
            <a:r>
              <a:rPr lang="ru-RU" sz="2000" b="1">
                <a:solidFill>
                  <a:srgbClr val="000099"/>
                </a:solidFill>
                <a:latin typeface="Comic Sans MS" pitchFamily="66" charset="0"/>
              </a:rPr>
              <a:t>4 года</a:t>
            </a:r>
          </a:p>
          <a:p>
            <a:pPr algn="r"/>
            <a:r>
              <a:rPr lang="ru-RU" sz="2000" b="1">
                <a:solidFill>
                  <a:srgbClr val="000099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2052" name="Picture 4" descr="C:\Users\Администратор\Desktop\Альбом 1\20180403_1054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1989138"/>
            <a:ext cx="56896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50" y="567730"/>
            <a:ext cx="2736304" cy="5085184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  <a:latin typeface="Comic Sans MS" pitchFamily="66" charset="0"/>
                <a:cs typeface="Arial" charset="0"/>
              </a:rPr>
              <a:t> «Модель»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  <a:latin typeface="Comic Sans MS" pitchFamily="66" charset="0"/>
                <a:cs typeface="Arial" charset="0"/>
              </a:rPr>
              <a:t>- Создание </a:t>
            </a:r>
            <a:r>
              <a:rPr lang="ru-RU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коллажа </a:t>
            </a:r>
            <a:r>
              <a:rPr lang="ru-RU" sz="2800" b="1" dirty="0">
                <a:solidFill>
                  <a:srgbClr val="FFFFFF"/>
                </a:solidFill>
                <a:latin typeface="Comic Sans MS" pitchFamily="66" charset="0"/>
                <a:cs typeface="Arial" charset="0"/>
              </a:rPr>
              <a:t>«На прогулке»</a:t>
            </a:r>
          </a:p>
        </p:txBody>
      </p:sp>
      <p:pic>
        <p:nvPicPr>
          <p:cNvPr id="6" name="Рисунок 5" descr="модель.JPG"/>
          <p:cNvPicPr>
            <a:picLocks noChangeAspect="1"/>
          </p:cNvPicPr>
          <p:nvPr/>
        </p:nvPicPr>
        <p:blipFill>
          <a:blip r:embed="rId2" cstate="email">
            <a:lum bright="-10000" contrast="10000"/>
          </a:blip>
          <a:stretch>
            <a:fillRect/>
          </a:stretch>
        </p:blipFill>
        <p:spPr>
          <a:xfrm>
            <a:off x="2699792" y="1052736"/>
            <a:ext cx="6192688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76672"/>
            <a:ext cx="2809223" cy="5112568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Comic Sans MS" pitchFamily="66" charset="0"/>
              </a:rPr>
              <a:t> «Продукт»</a:t>
            </a:r>
          </a:p>
          <a:p>
            <a:pPr algn="ctr">
              <a:defRPr/>
            </a:pPr>
            <a:r>
              <a:rPr lang="ru-RU" sz="2800" b="1" dirty="0">
                <a:latin typeface="Comic Sans MS" pitchFamily="66" charset="0"/>
              </a:rPr>
              <a:t>- Наглядное пособие к играм «Можно - нельзя», «Хорошо – плохо»</a:t>
            </a:r>
          </a:p>
        </p:txBody>
      </p:sp>
      <p:pic>
        <p:nvPicPr>
          <p:cNvPr id="5" name="Рисунок 4" descr="продукт вместе.JPG"/>
          <p:cNvPicPr>
            <a:picLocks noChangeAspect="1"/>
          </p:cNvPicPr>
          <p:nvPr/>
        </p:nvPicPr>
        <p:blipFill>
          <a:blip r:embed="rId2" cstate="email">
            <a:lum bright="-10000" contrast="10000"/>
          </a:blip>
          <a:stretch>
            <a:fillRect/>
          </a:stretch>
        </p:blipFill>
        <p:spPr>
          <a:xfrm>
            <a:off x="3419872" y="260648"/>
            <a:ext cx="5184576" cy="64327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Общаемся с природой</a:t>
            </a:r>
            <a:endParaRPr lang="ru-RU" dirty="0"/>
          </a:p>
        </p:txBody>
      </p:sp>
      <p:pic>
        <p:nvPicPr>
          <p:cNvPr id="17411" name="Picture 2" descr="H:\DCIM\380PHOTO\SAM_07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7763" y="1500188"/>
            <a:ext cx="6165850" cy="4625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G:\DCIM\380PHOTO\SAM_09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875" y="1844675"/>
            <a:ext cx="620395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Размышляем: Неужели скоро снег растает?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Невкусный снег, холодный</a:t>
            </a:r>
            <a:endParaRPr lang="ru-RU" dirty="0"/>
          </a:p>
        </p:txBody>
      </p:sp>
      <p:pic>
        <p:nvPicPr>
          <p:cNvPr id="20483" name="Picture 2" descr="G:\DCIM\380PHOTO\SAM_09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6175" y="1500188"/>
            <a:ext cx="6169025" cy="4625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Держись, а то упадешь</a:t>
            </a:r>
            <a:endParaRPr lang="ru-RU" dirty="0"/>
          </a:p>
        </p:txBody>
      </p:sp>
      <p:pic>
        <p:nvPicPr>
          <p:cNvPr id="21507" name="Picture 2" descr="G:\DCIM\380PHOTO\SAM_09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6175" y="1500188"/>
            <a:ext cx="6169025" cy="4625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274638"/>
            <a:ext cx="792956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Не стой у качели!</a:t>
            </a:r>
            <a:endParaRPr lang="ru-RU" dirty="0"/>
          </a:p>
        </p:txBody>
      </p:sp>
      <p:pic>
        <p:nvPicPr>
          <p:cNvPr id="23555" name="Picture 2" descr="G:\DCIM\380PHOTO\SAM_09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813" y="1773238"/>
            <a:ext cx="6780212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G:\DCIM\380PHOTO\SAM_09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1835150"/>
            <a:ext cx="6696075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Осторожно, гололед! А что такое – гололед???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1692275" y="1412875"/>
            <a:ext cx="6408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548680"/>
            <a:ext cx="6768752" cy="5184576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Актуальность.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Дети, зачастую, на прогулке, в силу своего возраста, любознательности, неосознанно подвергают свою жизнь и здоровье опасности. Поэтому мы выбрали эту тему, для того, чтобы  научить детей безопасному поведению на прогулке.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620688"/>
            <a:ext cx="6624736" cy="4968552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8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Tx/>
              <a:buChar char="-"/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defRPr/>
            </a:pPr>
            <a:endParaRPr lang="ru-RU" sz="48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defRPr/>
            </a:pPr>
            <a:endParaRPr lang="ru-RU" sz="48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defRPr/>
            </a:pPr>
            <a:endParaRPr lang="ru-RU" sz="48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48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Цель педагогов:  </a:t>
            </a:r>
          </a:p>
          <a:p>
            <a:pPr algn="ctr">
              <a:buFontTx/>
              <a:buChar char="-"/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Максимально обезопасить жизнь и здоровье детей</a:t>
            </a:r>
          </a:p>
          <a:p>
            <a:pPr algn="ctr">
              <a:buFontTx/>
              <a:buChar char="-"/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ru-RU" sz="48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Цель детей:</a:t>
            </a:r>
          </a:p>
          <a:p>
            <a:pPr algn="ctr">
              <a:buFontTx/>
              <a:buChar char="-"/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Мы желаем, чтобы прогулка укрепила наше здоровье, а не принесла вред.</a:t>
            </a:r>
          </a:p>
          <a:p>
            <a:pPr algn="ctr">
              <a:buFontTx/>
              <a:buChar char="-"/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FontTx/>
              <a:buChar char="-"/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Tx/>
              <a:buChar char="-"/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Tx/>
              <a:buChar char="-"/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Tx/>
              <a:buChar char="-"/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Tx/>
              <a:buChar char="-"/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>
              <a:buFontTx/>
              <a:buChar char="-"/>
              <a:defRPr/>
            </a:pP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260648"/>
            <a:ext cx="6408712" cy="6597352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Задачи педагогов: 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Научить детей правильно вести себя на прогулке;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Воспитывать в детях  доброжелательность, уступчивость   друг другу;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Учить понимать состояние и поведение животных, знать, как обращаться с ними;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Закрепить правила поведения на прогулке, с помощью наглядных пособий, фотографий,</a:t>
            </a:r>
          </a:p>
          <a:p>
            <a:pPr algn="ctr"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игровых ситуаций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;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Задачи детей: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Научиться правильно вести себя на прогулке;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Быть доброжелательными, уступать  друг другу;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Хотим научиться понимать состояние и поведение животных, знать, как обращаться с ними;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Закрепить правила поведения на прогулке, с помощью наглядных пособий, которые изготовили сами.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Хотим быть здоровыми! Общаться с природой!</a:t>
            </a:r>
          </a:p>
          <a:p>
            <a:pPr algn="ctr"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476672"/>
            <a:ext cx="7056784" cy="5688632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Тип проекта: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1. По количеству участников – групповой.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2. По направленности – познавательно - воспитательный.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3. По контингенту – возраст –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4 года.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4. По продолжительности –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долгосрочный.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892480" cy="648072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71550" y="1196975"/>
          <a:ext cx="7464152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5566"/>
                <a:gridCol w="1312789"/>
                <a:gridCol w="2471132"/>
                <a:gridCol w="2444665"/>
              </a:tblGrid>
              <a:tr h="42484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Этапы проекта  </a:t>
                      </a:r>
                      <a:endParaRPr lang="ru-RU" sz="2000" dirty="0">
                        <a:solidFill>
                          <a:schemeClr val="bg2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Срок 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bg2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Содержание работы </a:t>
                      </a:r>
                      <a:endParaRPr lang="ru-RU" sz="2000" dirty="0">
                        <a:solidFill>
                          <a:schemeClr val="bg2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Цель</a:t>
                      </a:r>
                      <a:r>
                        <a:rPr lang="ru-RU" sz="2000" baseline="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2000" dirty="0">
                        <a:solidFill>
                          <a:schemeClr val="bg2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424846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Этап</a:t>
                      </a:r>
                      <a:r>
                        <a:rPr lang="ru-RU" sz="1400" b="1" i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 №1 </a:t>
                      </a:r>
                    </a:p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Подготовительный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«Копилка» 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С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 1 по 10 февраля 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Сбор информации по «Прогулкам» (настольно-печатные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 игры, пособия, плакаты, стихи, загадки, фотографии)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Создать 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Копилку «Мы гуляем в Детском саду». Привлечь родителей к участию в проекте.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424846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mic Sans MS" pitchFamily="66" charset="0"/>
                        </a:rPr>
                        <a:t>С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11 по 12 февраля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mic Sans MS" pitchFamily="66" charset="0"/>
                        </a:rPr>
                        <a:t>Беседа и рассматривание иллюстраций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книги «Что такое хорошо? Что такое плохо?»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mic Sans MS" pitchFamily="66" charset="0"/>
                        </a:rPr>
                        <a:t>Познакомить детей с книгой, обсудить ситуации.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424846"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mic Sans MS" pitchFamily="66" charset="0"/>
                        </a:rPr>
                        <a:t>15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февраля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mic Sans MS" pitchFamily="66" charset="0"/>
                        </a:rPr>
                        <a:t>Чтение А.Александрова «На прогулке» 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mic Sans MS" pitchFamily="66" charset="0"/>
                        </a:rPr>
                        <a:t>Приучать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детей слушать рассказ без наглядного сопровождения, отвечать на поставленные вопросы.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424846"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mic Sans MS" pitchFamily="66" charset="0"/>
                        </a:rPr>
                        <a:t>16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февраля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mic Sans MS" pitchFamily="66" charset="0"/>
                        </a:rPr>
                        <a:t>Настольно-печатная игра «Азбука безопасности» 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omic Sans MS" pitchFamily="66" charset="0"/>
                        </a:rPr>
                        <a:t>Развивать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память, воображение, коммуникативные навыки.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66936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42988" y="333375"/>
          <a:ext cx="7488832" cy="6367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872208"/>
                <a:gridCol w="2053389"/>
                <a:gridCol w="1691027"/>
              </a:tblGrid>
              <a:tr h="67760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Этапы проекта  </a:t>
                      </a:r>
                      <a:endParaRPr lang="ru-RU" sz="2000" dirty="0">
                        <a:solidFill>
                          <a:schemeClr val="bg2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Срок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Содержание работы </a:t>
                      </a:r>
                      <a:endParaRPr lang="ru-RU" sz="2000" dirty="0">
                        <a:solidFill>
                          <a:schemeClr val="bg2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Цель</a:t>
                      </a:r>
                      <a:r>
                        <a:rPr lang="ru-RU" sz="2000" baseline="0" dirty="0" smtClean="0">
                          <a:solidFill>
                            <a:schemeClr val="bg2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2000" dirty="0">
                        <a:solidFill>
                          <a:schemeClr val="bg2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325745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Этап № 2</a:t>
                      </a:r>
                    </a:p>
                    <a:p>
                      <a:pPr algn="ctr"/>
                      <a:r>
                        <a:rPr lang="ru-RU" sz="14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Основной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«Картотека»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17 февраля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Упорядочить собранную копилку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omic Sans MS" pitchFamily="66" charset="0"/>
                        </a:rPr>
                        <a:t> по принципу:  правильное – неправильное поведение.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325745"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«Модель»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18 февраля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Модель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«На прогулке» 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Закрепить полученные знания о правилах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безопасного поведения на прогулке.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37957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«Продукт»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19 февраля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Наглядные пособия к играм «Можно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– нельзя», «Хорошо – плохо»… </a:t>
                      </a:r>
                    </a:p>
                    <a:p>
                      <a:pPr algn="ctr"/>
                      <a:endParaRPr lang="ru-RU" sz="140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Продолжить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работу по закреплению полученных знаний</a:t>
                      </a:r>
                    </a:p>
                    <a:p>
                      <a:pPr algn="ctr"/>
                      <a:endParaRPr lang="ru-RU" sz="140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algn="ctr"/>
                      <a:endParaRPr lang="ru-RU" sz="140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algn="ctr"/>
                      <a:endParaRPr lang="ru-RU" sz="140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algn="ctr"/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25393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Этап №3</a:t>
                      </a:r>
                    </a:p>
                    <a:p>
                      <a:pPr algn="ctr"/>
                      <a:r>
                        <a:rPr lang="ru-RU" sz="1600" b="1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Заключительный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«Презентация»  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11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марта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«Правила поведения на прогулки»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 descr="H:\DCIM\380PHOTO\SAM_08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928802"/>
            <a:ext cx="35433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2214546" y="285728"/>
            <a:ext cx="36004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Нашими помощниками </a:t>
            </a:r>
            <a:r>
              <a:rPr lang="ru-RU" sz="2400" dirty="0" smtClean="0"/>
              <a:t>являются родители</a:t>
            </a:r>
            <a:r>
              <a:rPr lang="ru-RU" sz="2400" dirty="0"/>
              <a:t>, изготовили нам папку по безопасности!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DCIM\380PHOTO\SAM_09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6888" y="2428867"/>
            <a:ext cx="5485924" cy="4114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Рассматривание альбома «Безопасная прогулка»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негови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Снеговик</Template>
  <TotalTime>491</TotalTime>
  <Words>527</Words>
  <Application>Microsoft Office PowerPoint</Application>
  <PresentationFormat>Экран (4:3)</PresentationFormat>
  <Paragraphs>99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Comic Sans MS</vt:lpstr>
      <vt:lpstr>Wingdings</vt:lpstr>
      <vt:lpstr>Снеговик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Рассматривание альбома «Безопасная прогулка»</vt:lpstr>
      <vt:lpstr>Слайд 10</vt:lpstr>
      <vt:lpstr>Слайд 11</vt:lpstr>
      <vt:lpstr>Общаемся с природой</vt:lpstr>
      <vt:lpstr>Размышляем: Неужели скоро снег растает?</vt:lpstr>
      <vt:lpstr>Невкусный снег, холодный</vt:lpstr>
      <vt:lpstr>Держись, а то упадешь</vt:lpstr>
      <vt:lpstr>Не стой у качели!</vt:lpstr>
      <vt:lpstr>Осторожно, гололед! А что такое – гололед???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Снеговик</dc:title>
  <dc:creator>Орлёнок</dc:creator>
  <cp:lastModifiedBy>Романов</cp:lastModifiedBy>
  <cp:revision>59</cp:revision>
  <dcterms:created xsi:type="dcterms:W3CDTF">2010-01-14T18:53:27Z</dcterms:created>
  <dcterms:modified xsi:type="dcterms:W3CDTF">2020-09-12T16:57:31Z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TC300083151049</vt:lpwstr>
  </property>
</Properties>
</file>