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0"/>
  </p:notesMasterIdLst>
  <p:sldIdLst>
    <p:sldId id="279" r:id="rId2"/>
    <p:sldId id="294" r:id="rId3"/>
    <p:sldId id="285" r:id="rId4"/>
    <p:sldId id="295" r:id="rId5"/>
    <p:sldId id="303" r:id="rId6"/>
    <p:sldId id="301" r:id="rId7"/>
    <p:sldId id="302" r:id="rId8"/>
    <p:sldId id="300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0066"/>
    <a:srgbClr val="660033"/>
    <a:srgbClr val="99CCFF"/>
    <a:srgbClr val="CCFF66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4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2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45A663F-E5FA-463E-96AE-0AD0A69CAC55}" type="datetimeFigureOut">
              <a:rPr lang="ru-RU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6FE830-EC9C-45F9-9891-1E5C8E3891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1625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CDD688-7D3F-44D2-9F72-6FE597DD9E86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93F172-C190-4C02-BD17-5D23085EF7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7476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40462F-7810-48BA-B84E-FA0A7A1F0D43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EE0F8F-BBD9-448E-B2AA-655094D100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86191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E8D1D5-4EEB-4742-9D44-18CE671A2EE7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24A5C7-37C3-4660-BE98-205420D1569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11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733D58-F8C9-4737-97AD-4DC7EC564AFA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598A6C-CDCE-4D3E-A324-88143C5E8C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7489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ED386D8-0479-45D5-945B-0E680F7F465F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1AEA2C-2731-41E6-B71D-166A4E7195C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1125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3CD642-3723-4F89-8753-31E6D76FB54D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5B0EC9-C25B-44D7-90B5-DD18631BAB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4271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426402F-6F01-4FE8-AFC7-7AE142BB4AA7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3CA184-9A17-4B6F-B61C-4694B9EDDF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6310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A5124BA-BF68-4EAE-A903-F56DF6BA5E73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83F9D7-2232-475F-BD9C-4CF88DBD6EB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887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9E6226-BC3C-455E-8E6E-1E083E87206F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068C6E-C60C-438F-9177-72DD8EDE87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2563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D2DB2AA4-D38B-419C-ABEB-DC2A627D0481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C544C80-F93E-4388-8981-967E90EEE4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841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78D879E-3651-41BB-BDB6-59E2EF16FEBF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619931-8FDB-4AA6-8F9B-49ACDDDB1D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3759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2FA4729D-C883-48F3-AEC1-9D9B156BC835}" type="datetimeFigureOut">
              <a:rPr lang="ru-RU" smtClean="0"/>
              <a:pPr>
                <a:defRPr/>
              </a:pPr>
              <a:t>12.09.2020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6C69D5D-5F6E-434C-8AC2-7A92A04CDA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4888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86605"/>
            <a:ext cx="8496944" cy="76613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Муниципальное автономное дошкольное образовательное        учреждение   « Детский сад « Дюймовочка»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1340768"/>
            <a:ext cx="7543801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b="1" i="1" dirty="0" smtClean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«</a:t>
            </a:r>
            <a:r>
              <a:rPr lang="ru-RU" sz="5400" b="1" i="1" dirty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Развитие связной речи дошкольников </a:t>
            </a:r>
            <a:r>
              <a:rPr lang="ru-RU" sz="5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»</a:t>
            </a:r>
          </a:p>
          <a:p>
            <a:pPr marL="0" indent="0" algn="ctr">
              <a:buNone/>
            </a:pPr>
            <a:endParaRPr lang="ru-RU" sz="5400" b="1" i="1" dirty="0" smtClean="0">
              <a:solidFill>
                <a:srgbClr val="FFFF00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                                                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                                              Подготовила  воспитатель: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                                                                              </a:t>
            </a:r>
            <a:r>
              <a:rPr lang="ru-RU" sz="2400" b="1" i="1" dirty="0" err="1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Лацик</a:t>
            </a:r>
            <a:r>
              <a:rPr lang="ru-RU" sz="2400" b="1" i="1" dirty="0" smtClean="0">
                <a:solidFill>
                  <a:srgbClr val="FFFF00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 Н.М.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707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80920" cy="532041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200" b="1" i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«Речь- удивительное средство, но нужно иметь много ума, чтобы пользоваться им» </a:t>
            </a:r>
            <a:r>
              <a:rPr lang="ru-RU" sz="42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Г. Гегель</a:t>
            </a:r>
          </a:p>
          <a:p>
            <a:pPr marL="0" indent="0" algn="ctr">
              <a:buNone/>
            </a:pPr>
            <a:r>
              <a:rPr lang="ru-RU" sz="4200" b="1" i="1" dirty="0" smtClean="0">
                <a:solidFill>
                  <a:srgbClr val="CC0066"/>
                </a:solidFill>
                <a:latin typeface="Times New Roman" panose="02020603050405020304" pitchFamily="18" charset="0"/>
              </a:rPr>
              <a:t>Связная </a:t>
            </a:r>
            <a:r>
              <a:rPr lang="ru-RU" sz="4200" b="1" i="1" dirty="0">
                <a:solidFill>
                  <a:srgbClr val="CC0066"/>
                </a:solidFill>
                <a:latin typeface="Times New Roman" panose="02020603050405020304" pitchFamily="18" charset="0"/>
              </a:rPr>
              <a:t>речь </a:t>
            </a:r>
            <a:r>
              <a:rPr lang="ru-RU" sz="42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- совокупность тематически объединенных фрагментов речи, находящихся в тесной взаимосвязи и представляющих собой единое смысловое и структурное целое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xmlns="" val="28178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0" y="253008"/>
            <a:ext cx="1115616" cy="6166186"/>
          </a:xfrm>
        </p:spPr>
        <p:txBody>
          <a:bodyPr vert="vert270">
            <a:normAutofit fontScale="90000"/>
          </a:bodyPr>
          <a:lstStyle/>
          <a:p>
            <a:r>
              <a:rPr lang="ru-RU" sz="8000" b="1" dirty="0">
                <a:solidFill>
                  <a:srgbClr val="000066"/>
                </a:solidFill>
              </a:rPr>
              <a:t/>
            </a:r>
            <a:br>
              <a:rPr lang="ru-RU" sz="8000" b="1" dirty="0">
                <a:solidFill>
                  <a:srgbClr val="000066"/>
                </a:solidFill>
              </a:rPr>
            </a:br>
            <a:r>
              <a:rPr lang="ru-RU" sz="8000" b="1" dirty="0" smtClean="0">
                <a:solidFill>
                  <a:srgbClr val="000066"/>
                </a:solidFill>
              </a:rPr>
              <a:t/>
            </a:r>
            <a:br>
              <a:rPr lang="ru-RU" sz="8000" b="1" dirty="0" smtClean="0">
                <a:solidFill>
                  <a:srgbClr val="000066"/>
                </a:solidFill>
              </a:rPr>
            </a:br>
            <a:r>
              <a:rPr lang="ru-RU" sz="8000" b="1" dirty="0" smtClean="0">
                <a:solidFill>
                  <a:srgbClr val="000066"/>
                </a:solidFill>
              </a:rPr>
              <a:t>      З а д </a:t>
            </a:r>
            <a:r>
              <a:rPr lang="ru-RU" sz="8000" b="1" dirty="0" err="1" smtClean="0">
                <a:solidFill>
                  <a:srgbClr val="000066"/>
                </a:solidFill>
              </a:rPr>
              <a:t>а</a:t>
            </a:r>
            <a:r>
              <a:rPr lang="ru-RU" sz="8000" b="1" dirty="0" smtClean="0">
                <a:solidFill>
                  <a:srgbClr val="000066"/>
                </a:solidFill>
              </a:rPr>
              <a:t> ч и  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404664"/>
            <a:ext cx="7427168" cy="5721499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Создавать в группе РПП среду;  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Обогащать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расширять и активизировать словарный запас детей;</a:t>
            </a:r>
          </a:p>
          <a:p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Формировать 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грамматический, лексический строй речи;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Развивать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навыки активной, разговорной и образной речи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Развивать мелкую моторику рук;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Формировать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излагать свои мысли последовательно, достоверно, четко, выразительно;</a:t>
            </a:r>
          </a:p>
          <a:p>
            <a:pPr algn="just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Воспитывать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коммуникативные качества. </a:t>
            </a:r>
          </a:p>
          <a:p>
            <a:r>
              <a:rPr lang="ru-RU" dirty="0" smtClean="0"/>
              <a:t>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9316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Прямая со стрелкой 7"/>
          <p:cNvCxnSpPr/>
          <p:nvPr/>
        </p:nvCxnSpPr>
        <p:spPr>
          <a:xfrm>
            <a:off x="0" y="5896744"/>
            <a:ext cx="1963211" cy="9612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7127736" y="5943600"/>
            <a:ext cx="2016264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Радуга\Desktop\Альбом 1\20171206_0918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2564904"/>
            <a:ext cx="5025044" cy="3241964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79512" y="836712"/>
            <a:ext cx="82809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Благодаря таким играм ребёнок получает разнообразные сенсорные впечатления, у него развивается внимательность и способность сосредотачиваться. Такие игры формируют добрые взаимоотношения между детьми, а также между взрослым и ребёнком.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828836"/>
            <a:ext cx="33843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Пальчиковые игры дают возможность родителям и педагогам играть с малышами, радовать их и, вместе с тем развивать речь и мелкую моторику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260648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Пальчиковая гимнастика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33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19818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 является важнейшим источником и средством развития всех сторон связной речи детей.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Users\Радуга\Desktop\сайт колокольчик\дид. игры\20180313_1556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643050"/>
            <a:ext cx="6572296" cy="3893938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535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86605"/>
            <a:ext cx="6917392" cy="8381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Праздники играют ведущую роль в               процессе        речевого          развития детей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899592" y="1916832"/>
            <a:ext cx="7467168" cy="3952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Радуга\Desktop\сайт колокольчик\ФОТООТЧЕТ\IMG_35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357298"/>
            <a:ext cx="5893637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6694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86605"/>
            <a:ext cx="8424936" cy="478099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Театральная деятельность очень важна для ребенка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Радуга\Desktop\сайт колокольчик\январь\20180131_0913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142984"/>
            <a:ext cx="7274516" cy="409191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255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Public\Pictures\Sample Pictures\1292315459_2010-12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277" r="278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48680"/>
            <a:ext cx="8208912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ролевая игра оказывает положительное влияние на связную речь.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C:\Users\Радуга\Desktop\сайт колокольчик\ФОТООТЧЕТ\20171122_0908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643050"/>
            <a:ext cx="6350044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4173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9215</TotalTime>
  <Words>225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Ретро</vt:lpstr>
      <vt:lpstr>      Муниципальное автономное дошкольное образовательное        учреждение   « Детский сад « Дюймовочка»</vt:lpstr>
      <vt:lpstr>Слайд 2</vt:lpstr>
      <vt:lpstr>        З а д а ч и     </vt:lpstr>
      <vt:lpstr>Слайд 4</vt:lpstr>
      <vt:lpstr>Художественная литература является важнейшим источником и средством развития всех сторон связной речи детей.</vt:lpstr>
      <vt:lpstr>      Праздники играют ведущую роль в               процессе        речевого          развития детей</vt:lpstr>
      <vt:lpstr>Театральная деятельность очень важна для ребенка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Романов</cp:lastModifiedBy>
  <cp:revision>204</cp:revision>
  <dcterms:created xsi:type="dcterms:W3CDTF">2012-10-28T04:58:12Z</dcterms:created>
  <dcterms:modified xsi:type="dcterms:W3CDTF">2020-09-12T16:27:03Z</dcterms:modified>
</cp:coreProperties>
</file>