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71" r:id="rId3"/>
    <p:sldId id="257" r:id="rId4"/>
    <p:sldId id="259" r:id="rId5"/>
    <p:sldId id="260" r:id="rId6"/>
    <p:sldId id="261" r:id="rId7"/>
    <p:sldId id="264" r:id="rId8"/>
    <p:sldId id="265" r:id="rId9"/>
    <p:sldId id="266" r:id="rId10"/>
    <p:sldId id="267" r:id="rId11"/>
    <p:sldId id="263" r:id="rId12"/>
    <p:sldId id="272" r:id="rId13"/>
    <p:sldId id="269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18" d="100"/>
          <a:sy n="118" d="100"/>
        </p:scale>
        <p:origin x="-418" y="149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12.09.2020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12.09.2020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12.09.2020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12.09.2020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12.09.2020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12.09.2020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12.09.2020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12.09.2020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12.09.2020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12.09.2020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12.09.2020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12.09.2020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Социальные сети: вред или польза?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6385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95936" y="3500438"/>
            <a:ext cx="4576592" cy="303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692696"/>
            <a:ext cx="7242048" cy="1440160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ru-RU" sz="1600" dirty="0" smtClean="0"/>
              <a:t>- </a:t>
            </a:r>
            <a:r>
              <a:rPr lang="ru-RU" sz="1600" i="1" u="sng" dirty="0" smtClean="0"/>
              <a:t>Подмена понятий </a:t>
            </a:r>
            <a:r>
              <a:rPr lang="ru-RU" sz="1600" dirty="0" smtClean="0"/>
              <a:t>– «добавить в друзья», «удалить из друзей», создает ощущение, что в реальной жизни так же просто строятся отношения (ведь читать новости знакомого, а часто незнакомого человека не значит дружить).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2576168"/>
            <a:ext cx="3521075" cy="25740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9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78300" y="2542778"/>
            <a:ext cx="3521075" cy="26408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64088" y="2420888"/>
            <a:ext cx="3429000" cy="2057400"/>
          </a:xfrm>
        </p:spPr>
        <p:txBody>
          <a:bodyPr>
            <a:noAutofit/>
          </a:bodyPr>
          <a:lstStyle/>
          <a:p>
            <a:pPr algn="ctr"/>
            <a:r>
              <a:rPr lang="ru-RU" sz="2400" dirty="0" smtClean="0"/>
              <a:t> </a:t>
            </a:r>
            <a:r>
              <a:rPr lang="ru-RU" sz="2400" dirty="0" err="1" smtClean="0"/>
              <a:t>ПОМНИТЕ,что</a:t>
            </a:r>
            <a:r>
              <a:rPr lang="ru-RU" sz="2400" dirty="0" smtClean="0"/>
              <a:t> активное общение через социальные сети является лишь дополнением к полноценному живому общению. </a:t>
            </a:r>
            <a:br>
              <a:rPr lang="ru-RU" sz="2400" dirty="0" smtClean="0"/>
            </a:br>
            <a:endParaRPr lang="ru-RU" sz="2400" dirty="0"/>
          </a:p>
        </p:txBody>
      </p:sp>
      <p:sp>
        <p:nvSpPr>
          <p:cNvPr id="4" name="Рисунок 3"/>
          <p:cNvSpPr>
            <a:spLocks noGrp="1"/>
          </p:cNvSpPr>
          <p:nvPr>
            <p:ph type="pic" idx="1"/>
          </p:nvPr>
        </p:nvSpPr>
        <p:spPr/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785794"/>
            <a:ext cx="4643470" cy="45005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0" y="-24"/>
            <a:ext cx="4572000" cy="6858000"/>
          </a:xfrm>
          <a:prstGeom prst="rect">
            <a:avLst/>
          </a:prstGeom>
          <a:solidFill>
            <a:srgbClr val="00CC00">
              <a:alpha val="3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4572000" y="0"/>
            <a:ext cx="4572000" cy="6858000"/>
          </a:xfrm>
          <a:prstGeom prst="rect">
            <a:avLst/>
          </a:prstGeom>
          <a:solidFill>
            <a:srgbClr val="FF0000">
              <a:alpha val="3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4294967295"/>
          </p:nvPr>
        </p:nvGraphicFramePr>
        <p:xfrm>
          <a:off x="-71470" y="0"/>
          <a:ext cx="9215470" cy="6858001"/>
        </p:xfrm>
        <a:graphic>
          <a:graphicData uri="http://schemas.openxmlformats.org/drawingml/2006/table">
            <a:tbl>
              <a:tblPr/>
              <a:tblGrid>
                <a:gridCol w="761284"/>
                <a:gridCol w="3882186"/>
                <a:gridCol w="526759"/>
                <a:gridCol w="4045241"/>
              </a:tblGrid>
              <a:tr h="671014">
                <a:tc>
                  <a:txBody>
                    <a:bodyPr/>
                    <a:lstStyle/>
                    <a:p>
                      <a:pPr algn="l" fontAlgn="b"/>
                      <a:r>
                        <a:rPr lang="ru-RU" sz="4000" b="1" i="1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4000" b="1" i="1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Плюсы: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4000" b="1" i="1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4000" b="1" i="1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Минусы</a:t>
                      </a:r>
                      <a:r>
                        <a:rPr lang="ru-RU" sz="4000" b="1" i="1" u="none" strike="noStrike" dirty="0" smtClean="0">
                          <a:solidFill>
                            <a:srgbClr val="FF0000"/>
                          </a:solidFill>
                          <a:latin typeface="Calibri"/>
                        </a:rPr>
                        <a:t>:</a:t>
                      </a:r>
                      <a:r>
                        <a:rPr lang="ru-RU" sz="4000" b="1" i="1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 </a:t>
                      </a:r>
                      <a:r>
                        <a:rPr lang="ru-RU" sz="4000" b="1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19109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400" b="1" i="1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2400" b="1" i="1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Общение </a:t>
                      </a:r>
                      <a:r>
                        <a:rPr lang="ru-RU" sz="2400" b="1" i="1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без границ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400" b="1" i="1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2400" b="1" i="1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Открытый </a:t>
                      </a:r>
                      <a:r>
                        <a:rPr lang="ru-RU" sz="2400" b="1" i="1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доступ к личной информации пользователя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08624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400" b="1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2400" b="1" i="1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Просмотр </a:t>
                      </a:r>
                      <a:r>
                        <a:rPr lang="ru-RU" sz="2400" b="1" i="1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видеофильмов, </a:t>
                      </a:r>
                      <a:r>
                        <a:rPr lang="ru-RU" sz="2400" b="1" i="1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 прослушивание </a:t>
                      </a:r>
                      <a:r>
                        <a:rPr lang="ru-RU" sz="2400" b="1" i="1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музыки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400" b="1" i="1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i="1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 Не всегда достоверная информация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794504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400" b="1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2400" b="1" i="1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Получение </a:t>
                      </a:r>
                      <a:r>
                        <a:rPr lang="ru-RU" sz="2400" b="1" i="1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полезной информации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400" b="1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2400" b="1" i="1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Финансовые </a:t>
                      </a:r>
                      <a:r>
                        <a:rPr lang="ru-RU" sz="2400" b="1" i="1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затраты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778379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400" b="1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2400" b="1" i="1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Досуг</a:t>
                      </a:r>
                      <a:endParaRPr lang="ru-RU" sz="2400" b="1" i="1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400" b="1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2400" b="1" i="1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Приносит </a:t>
                      </a:r>
                      <a:r>
                        <a:rPr lang="ru-RU" sz="2400" b="1" i="1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вред здоровью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671014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400" b="1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2400" b="1" i="1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Помощь </a:t>
                      </a:r>
                      <a:r>
                        <a:rPr lang="ru-RU" sz="2400" b="1" i="1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в учебе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400" b="1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2400" b="1" i="1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Зависимость</a:t>
                      </a:r>
                      <a:endParaRPr lang="ru-RU" sz="2400" b="1" i="1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91421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400" b="1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2400" b="1" i="1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Всестороннее </a:t>
                      </a:r>
                      <a:r>
                        <a:rPr lang="ru-RU" sz="2400" b="1" i="1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развитие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400" b="1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2400" b="1" i="1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Открытый </a:t>
                      </a:r>
                      <a:r>
                        <a:rPr lang="ru-RU" sz="2400" b="1" i="1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доступ к негативной информации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75154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1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2000" b="1" i="1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400" b="1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2400" b="1" i="1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Трата времени</a:t>
                      </a:r>
                      <a:endParaRPr lang="ru-RU" sz="2400" b="1" i="1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222302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115616" y="2708920"/>
            <a:ext cx="6255488" cy="743507"/>
          </a:xfrm>
        </p:spPr>
        <p:txBody>
          <a:bodyPr>
            <a:noAutofit/>
          </a:bodyPr>
          <a:lstStyle/>
          <a:p>
            <a:r>
              <a:rPr lang="ru-RU" sz="4800" dirty="0" smtClean="0">
                <a:solidFill>
                  <a:schemeClr val="accent2">
                    <a:lumMod val="75000"/>
                  </a:schemeClr>
                </a:solidFill>
              </a:rPr>
              <a:t>Спасибо за внимание</a:t>
            </a:r>
            <a:endParaRPr lang="ru-RU" sz="4800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Платформа для опроса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dirty="0"/>
              <a:t>https://padlet.com/childlaugh001/rx7v2lbl3tiwsyc0</a:t>
            </a:r>
            <a:endParaRPr lang="ru-RU" dirty="0"/>
          </a:p>
        </p:txBody>
      </p:sp>
      <p:pic>
        <p:nvPicPr>
          <p:cNvPr id="1026" name="Picture 2" descr="Дневники. Персональное средство массовой информации педагога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3140968"/>
            <a:ext cx="5114925" cy="2286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623739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4624"/>
            <a:ext cx="7239000" cy="1143000"/>
          </a:xfrm>
        </p:spPr>
        <p:txBody>
          <a:bodyPr/>
          <a:lstStyle/>
          <a:p>
            <a:r>
              <a:rPr lang="ru-RU" dirty="0" smtClean="0"/>
              <a:t>                Опрос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412776"/>
            <a:ext cx="7239000" cy="4846320"/>
          </a:xfrm>
        </p:spPr>
        <p:txBody>
          <a:bodyPr>
            <a:normAutofit/>
          </a:bodyPr>
          <a:lstStyle/>
          <a:p>
            <a:pPr lvl="0"/>
            <a:r>
              <a:rPr lang="ru-RU" b="1" dirty="0" smtClean="0"/>
              <a:t>1. Ваше любимое занятие в свободное время</a:t>
            </a:r>
            <a:r>
              <a:rPr lang="en-US" b="1" dirty="0" smtClean="0"/>
              <a:t>:</a:t>
            </a:r>
            <a:endParaRPr lang="ru-RU" dirty="0" smtClean="0"/>
          </a:p>
          <a:p>
            <a:pPr lvl="0"/>
            <a:r>
              <a:rPr lang="ru-RU" b="1" dirty="0" smtClean="0"/>
              <a:t>     2. Сколько времени вы проводите в социальных сетях</a:t>
            </a:r>
            <a:r>
              <a:rPr lang="en-US" b="1" dirty="0" smtClean="0"/>
              <a:t>:</a:t>
            </a:r>
            <a:r>
              <a:rPr lang="ru-RU" b="1" dirty="0" smtClean="0"/>
              <a:t> </a:t>
            </a:r>
            <a:endParaRPr lang="ru-RU" dirty="0" smtClean="0"/>
          </a:p>
          <a:p>
            <a:pPr>
              <a:buNone/>
            </a:pPr>
            <a:r>
              <a:rPr lang="ru-RU" b="1" dirty="0" smtClean="0"/>
              <a:t>- не имею страницы в соц.сети</a:t>
            </a:r>
            <a:endParaRPr lang="ru-RU" dirty="0" smtClean="0"/>
          </a:p>
          <a:p>
            <a:pPr>
              <a:buNone/>
            </a:pPr>
            <a:r>
              <a:rPr lang="ru-RU" b="1" dirty="0" smtClean="0"/>
              <a:t>- провожу менее 15 минут в день</a:t>
            </a:r>
            <a:endParaRPr lang="ru-RU" dirty="0" smtClean="0"/>
          </a:p>
          <a:p>
            <a:pPr>
              <a:buNone/>
            </a:pPr>
            <a:r>
              <a:rPr lang="ru-RU" b="1" dirty="0" smtClean="0"/>
              <a:t>- до часа в день</a:t>
            </a:r>
          </a:p>
          <a:p>
            <a:pPr>
              <a:buNone/>
            </a:pPr>
            <a:r>
              <a:rPr lang="ru-RU" b="1" dirty="0" smtClean="0"/>
              <a:t>- более 2 часов в день.</a:t>
            </a:r>
            <a:endParaRPr lang="ru-RU" dirty="0" smtClean="0"/>
          </a:p>
          <a:p>
            <a:r>
              <a:rPr lang="ru-RU" b="1" dirty="0" smtClean="0"/>
              <a:t>   3. Основная цель нахождения в социальной сети</a:t>
            </a:r>
            <a:r>
              <a:rPr lang="en-US" b="1" dirty="0" smtClean="0"/>
              <a:t>:</a:t>
            </a: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400" dirty="0" smtClean="0"/>
              <a:t>Топ-5 Самых Популярных Социальных Сетей Мира</a:t>
            </a:r>
            <a:br>
              <a:rPr lang="ru-RU" sz="2400" dirty="0" smtClean="0"/>
            </a:b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340768"/>
            <a:ext cx="7239000" cy="4846320"/>
          </a:xfrm>
        </p:spPr>
        <p:txBody>
          <a:bodyPr>
            <a:normAutofit fontScale="62500" lnSpcReduction="20000"/>
          </a:bodyPr>
          <a:lstStyle/>
          <a:p>
            <a:pPr marL="0" indent="0" algn="ctr">
              <a:buNone/>
            </a:pPr>
            <a:r>
              <a:rPr lang="ru-RU" dirty="0" smtClean="0"/>
              <a:t>Пользователи всего мира проявляют большой интерес к социальным сетям. Сегодня речь пойдет о самых успешных социальных сетях мира.</a:t>
            </a:r>
          </a:p>
          <a:p>
            <a:pPr marL="0" indent="0">
              <a:buNone/>
            </a:pPr>
            <a:endParaRPr lang="ru-RU" dirty="0" smtClean="0"/>
          </a:p>
          <a:p>
            <a:r>
              <a:rPr lang="ru-RU" dirty="0" smtClean="0"/>
              <a:t>1.  </a:t>
            </a:r>
            <a:r>
              <a:rPr lang="ru-RU" i="1" dirty="0" err="1" smtClean="0"/>
              <a:t>Facebook</a:t>
            </a:r>
            <a:r>
              <a:rPr lang="ru-RU" dirty="0" smtClean="0"/>
              <a:t> – безусловный лидер, социальная сеть объединяющая уже более 120 миллионов пользователей и не собирающаяся останавливаться на этом.</a:t>
            </a:r>
          </a:p>
          <a:p>
            <a:r>
              <a:rPr lang="ru-RU" dirty="0" smtClean="0"/>
              <a:t>2. </a:t>
            </a:r>
            <a:r>
              <a:rPr lang="en-US" i="1" dirty="0" smtClean="0"/>
              <a:t>Twitter</a:t>
            </a:r>
            <a:r>
              <a:rPr lang="ru-RU" i="1" dirty="0"/>
              <a:t> </a:t>
            </a:r>
            <a:r>
              <a:rPr lang="ru-RU" i="1" dirty="0" smtClean="0"/>
              <a:t>-</a:t>
            </a:r>
            <a:r>
              <a:rPr lang="ru-RU" i="1" dirty="0"/>
              <a:t> 500 000 </a:t>
            </a:r>
            <a:r>
              <a:rPr lang="ru-RU" i="1" dirty="0" smtClean="0"/>
              <a:t>000 зарегистрированных пользователей. </a:t>
            </a:r>
            <a:r>
              <a:rPr lang="ru-RU" i="1" dirty="0"/>
              <a:t>Самый популярный во всем мире социальный сервис </a:t>
            </a:r>
            <a:r>
              <a:rPr lang="ru-RU" i="1" dirty="0" err="1"/>
              <a:t>микроблогов</a:t>
            </a:r>
            <a:r>
              <a:rPr lang="ru-RU" i="1" dirty="0"/>
              <a:t>, который позволяет узнать, что нового в организациях и у людей, которые вам интересны</a:t>
            </a:r>
            <a:r>
              <a:rPr lang="ru-RU" i="1" dirty="0" smtClean="0"/>
              <a:t>.</a:t>
            </a:r>
            <a:endParaRPr lang="ru-RU" dirty="0" smtClean="0"/>
          </a:p>
          <a:p>
            <a:r>
              <a:rPr lang="ru-RU" i="1" dirty="0"/>
              <a:t>3</a:t>
            </a:r>
            <a:r>
              <a:rPr lang="ru-RU" i="1" dirty="0" smtClean="0"/>
              <a:t>. </a:t>
            </a:r>
            <a:r>
              <a:rPr lang="en-US" i="1" dirty="0" err="1" smtClean="0"/>
              <a:t>Instagram</a:t>
            </a:r>
            <a:r>
              <a:rPr lang="ru-RU" i="1" dirty="0" smtClean="0"/>
              <a:t> - </a:t>
            </a:r>
            <a:r>
              <a:rPr lang="ru-RU" i="1" dirty="0"/>
              <a:t>200 000 </a:t>
            </a:r>
            <a:r>
              <a:rPr lang="ru-RU" i="1" dirty="0" smtClean="0"/>
              <a:t>000 </a:t>
            </a:r>
            <a:r>
              <a:rPr lang="ru-RU" i="1" dirty="0"/>
              <a:t>зарегистрированных </a:t>
            </a:r>
            <a:r>
              <a:rPr lang="ru-RU" i="1" dirty="0" smtClean="0"/>
              <a:t>пользователей. </a:t>
            </a:r>
            <a:r>
              <a:rPr lang="ru-RU" i="1" dirty="0"/>
              <a:t>Самый популярный сервис социального общения между людьми с помощью фотографий и короткометражных видео, который позволяет не только поделиться своими моментами в реальном </a:t>
            </a:r>
            <a:r>
              <a:rPr lang="ru-RU" i="1" dirty="0" smtClean="0"/>
              <a:t>времени.</a:t>
            </a:r>
            <a:endParaRPr lang="ru-RU" dirty="0" smtClean="0"/>
          </a:p>
          <a:p>
            <a:r>
              <a:rPr lang="ru-RU" dirty="0" smtClean="0"/>
              <a:t>4.  </a:t>
            </a:r>
            <a:r>
              <a:rPr lang="ru-RU" dirty="0" err="1" smtClean="0"/>
              <a:t>Vkontakte</a:t>
            </a:r>
            <a:r>
              <a:rPr lang="ru-RU" dirty="0" smtClean="0"/>
              <a:t> – </a:t>
            </a:r>
            <a:r>
              <a:rPr lang="ru-RU" i="1" dirty="0"/>
              <a:t>Самая универсальная социальная сеть в мире, это средство не только для общения и поиска друзей, одноклассников, </a:t>
            </a:r>
            <a:r>
              <a:rPr lang="ru-RU" i="1" dirty="0" smtClean="0"/>
              <a:t>но </a:t>
            </a:r>
            <a:r>
              <a:rPr lang="ru-RU" i="1" dirty="0"/>
              <a:t>и онлайн сервис различных приложений облегчающие жизнь в современном «виртуальном» обществе.</a:t>
            </a:r>
            <a:endParaRPr lang="ru-RU" b="1" i="1" dirty="0"/>
          </a:p>
          <a:p>
            <a:pPr marL="0" indent="0">
              <a:buNone/>
            </a:pPr>
            <a:endParaRPr lang="ru-RU" dirty="0" smtClean="0"/>
          </a:p>
          <a:p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7239000" cy="1143000"/>
          </a:xfrm>
        </p:spPr>
        <p:txBody>
          <a:bodyPr/>
          <a:lstStyle/>
          <a:p>
            <a:pPr algn="ctr"/>
            <a:r>
              <a:rPr lang="ru-RU" dirty="0" smtClean="0"/>
              <a:t>Мошенничество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r>
              <a:rPr lang="ru-RU" dirty="0" smtClean="0"/>
              <a:t>«</a:t>
            </a:r>
            <a:r>
              <a:rPr lang="ru-RU" dirty="0" err="1" smtClean="0"/>
              <a:t>ВКонтакте</a:t>
            </a:r>
            <a:r>
              <a:rPr lang="ru-RU" dirty="0" smtClean="0"/>
              <a:t>», как любая крупная социальная сеть, может служить удобной платформой для мошенников. Так, в рассылаемых вручную письмах или сообщениях в группах пользователям предлагался льготный способ повышения рейтинга через отправку сообщения SMS на определённый номер. Кроме того, мошенники могут получить доступ к компьютеру жертвы, используя такие программы, как </a:t>
            </a:r>
            <a:r>
              <a:rPr lang="ru-RU" dirty="0" err="1" smtClean="0"/>
              <a:t>Trojan</a:t>
            </a:r>
            <a:r>
              <a:rPr lang="ru-RU" dirty="0" smtClean="0"/>
              <a:t>. В 2009 году злоумышленники выложили в открытый доступ пароли к 135 тыс. учётным записям. Данные были собраны с помощью троянской программы . В ряде случаев пользователи, заразившие компьютер червём, теряли файлы.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 Вред здоровью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dirty="0" smtClean="0"/>
              <a:t>По мнению ученых, недостаток живого общения может негативно влиять на работу иммунной системы организма, гормональный баланс, работу артерий и процессы мышления, что в долгосрочной перспективе повышает риск появления и развития таких болезней, как рак, </a:t>
            </a:r>
            <a:r>
              <a:rPr lang="ru-RU" dirty="0" err="1" smtClean="0"/>
              <a:t>сердечно-сосудистые</a:t>
            </a:r>
            <a:r>
              <a:rPr lang="ru-RU" dirty="0" smtClean="0"/>
              <a:t> заболевания и слабоумие.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/>
              <a:t>Желание приукрасить </a:t>
            </a:r>
            <a:r>
              <a:rPr lang="ru-RU" dirty="0" smtClean="0"/>
              <a:t>действительность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1400" b="1" dirty="0" smtClean="0"/>
              <a:t>-  Опираясь на современные исследования в области Интернет-общения, можно с твердостью утверждать, что 70% активных посетителей социальных сетей приукрашивают свою жизнь и добавляют события для поддержания общения.</a:t>
            </a:r>
            <a:r>
              <a:rPr lang="ru-RU" sz="1400" dirty="0" smtClean="0"/>
              <a:t> </a:t>
            </a:r>
            <a:r>
              <a:rPr lang="ru-RU" sz="1400" b="1" dirty="0" smtClean="0"/>
              <a:t>Кроме того, возможность изменить реальность и предстать в социальной сети богатым и успешным также многих прельщает. Для собеседников в сети можно представиться владельцем сети магазинов и обладателем новенького </a:t>
            </a:r>
            <a:r>
              <a:rPr lang="ru-RU" sz="1400" b="1" dirty="0" err="1" smtClean="0"/>
              <a:t>Лексуса</a:t>
            </a:r>
            <a:r>
              <a:rPr lang="ru-RU" sz="1400" b="1" dirty="0" smtClean="0"/>
              <a:t>. </a:t>
            </a:r>
            <a:endParaRPr lang="ru-RU" sz="1400" dirty="0" smtClean="0"/>
          </a:p>
          <a:p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83768" y="3364522"/>
            <a:ext cx="3238523" cy="242889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/>
              <a:t>Подмена реального общения 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b="1" dirty="0"/>
              <a:t>В</a:t>
            </a:r>
            <a:r>
              <a:rPr lang="ru-RU" b="1" dirty="0" smtClean="0"/>
              <a:t>едет к потере чувства реальности и навыков социального общения. В живом разговоре нельзя поставить </a:t>
            </a:r>
            <a:r>
              <a:rPr lang="ru-RU" b="1" dirty="0" err="1" smtClean="0"/>
              <a:t>смайл</a:t>
            </a:r>
            <a:r>
              <a:rPr lang="ru-RU" b="1" dirty="0" smtClean="0"/>
              <a:t> или </a:t>
            </a:r>
            <a:r>
              <a:rPr lang="ru-RU" b="1" dirty="0" err="1" smtClean="0"/>
              <a:t>facepalm</a:t>
            </a:r>
            <a:r>
              <a:rPr lang="ru-RU" b="1" dirty="0" smtClean="0"/>
              <a:t> ...</a:t>
            </a:r>
            <a:endParaRPr lang="ru-RU" dirty="0" smtClean="0"/>
          </a:p>
          <a:p>
            <a:endParaRPr lang="ru-RU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60" y="4221088"/>
            <a:ext cx="1428750" cy="1076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71934" y="3929066"/>
            <a:ext cx="2928958" cy="23431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1229">
              <a:schemeClr val="tx1">
                <a:lumMod val="0"/>
                <a:lumOff val="100000"/>
                <a:alpha val="0"/>
              </a:schemeClr>
            </a:gs>
            <a:gs pos="68300">
              <a:srgbClr val="A32B88"/>
            </a:gs>
            <a:gs pos="0">
              <a:schemeClr val="bg2">
                <a:tint val="78000"/>
                <a:satMod val="220000"/>
              </a:schemeClr>
            </a:gs>
            <a:gs pos="100000">
              <a:schemeClr val="bg2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20072" y="1916832"/>
            <a:ext cx="3429000" cy="2057400"/>
          </a:xfr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sz="1400" b="0" i="1" u="sng" dirty="0" smtClean="0">
                <a:solidFill>
                  <a:schemeClr val="bg1">
                    <a:lumMod val="75000"/>
                    <a:lumOff val="25000"/>
                  </a:schemeClr>
                </a:solidFill>
              </a:rPr>
              <a:t>Высказывания под маской:</a:t>
            </a:r>
            <a:r>
              <a:rPr lang="ru-RU" sz="1400" b="0" dirty="0" smtClean="0">
                <a:solidFill>
                  <a:schemeClr val="bg1">
                    <a:lumMod val="75000"/>
                    <a:lumOff val="25000"/>
                  </a:schemeClr>
                </a:solidFill>
              </a:rPr>
              <a:t> в живом диалоге человек постесняется употреблять нецензурные выражения или откровенную критику, а в сети – нет, закрывшись под картинкой он смело вступает в полемику по любым вопросам.</a:t>
            </a:r>
            <a:r>
              <a:rPr lang="ru-RU" sz="1300" dirty="0" smtClean="0"/>
              <a:t/>
            </a:r>
            <a:br>
              <a:rPr lang="ru-RU" sz="1300" dirty="0" smtClean="0"/>
            </a:br>
            <a:endParaRPr lang="ru-RU" sz="1300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t="6669" b="6669"/>
          <a:stretch>
            <a:fillRect/>
          </a:stretch>
        </p:blipFill>
        <p:spPr bwMode="auto"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145</TotalTime>
  <Words>619</Words>
  <Application>Microsoft Office PowerPoint</Application>
  <PresentationFormat>Экран (4:3)</PresentationFormat>
  <Paragraphs>62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Изящная</vt:lpstr>
      <vt:lpstr>Социальные сети: вред или польза?</vt:lpstr>
      <vt:lpstr>Платформа для опроса</vt:lpstr>
      <vt:lpstr>                Опрос</vt:lpstr>
      <vt:lpstr>Топ-5 Самых Популярных Социальных Сетей Мира </vt:lpstr>
      <vt:lpstr>Мошенничество</vt:lpstr>
      <vt:lpstr> Вред здоровью</vt:lpstr>
      <vt:lpstr>Желание приукрасить действительность</vt:lpstr>
      <vt:lpstr>Подмена реального общения </vt:lpstr>
      <vt:lpstr>Высказывания под маской: в живом диалоге человек постесняется употреблять нецензурные выражения или откровенную критику, а в сети – нет, закрывшись под картинкой он смело вступает в полемику по любым вопросам. </vt:lpstr>
      <vt:lpstr>- Подмена понятий – «добавить в друзья», «удалить из друзей», создает ощущение, что в реальной жизни так же просто строятся отношения (ведь читать новости знакомого, а часто незнакомого человека не значит дружить). </vt:lpstr>
      <vt:lpstr> ПОМНИТЕ,что активное общение через социальные сети является лишь дополнением к полноценному живому общению.  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Социальные сети: вред или польза?</dc:title>
  <dc:creator>user</dc:creator>
  <cp:lastModifiedBy>Rinat</cp:lastModifiedBy>
  <cp:revision>13</cp:revision>
  <dcterms:created xsi:type="dcterms:W3CDTF">2012-05-11T10:36:47Z</dcterms:created>
  <dcterms:modified xsi:type="dcterms:W3CDTF">2020-09-12T07:44:45Z</dcterms:modified>
</cp:coreProperties>
</file>