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9" r:id="rId5"/>
    <p:sldId id="267" r:id="rId6"/>
    <p:sldId id="260" r:id="rId7"/>
    <p:sldId id="263" r:id="rId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76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Line 4"/>
          <p:cNvSpPr/>
          <p:nvPr/>
        </p:nvSpPr>
        <p:spPr>
          <a:xfrm>
            <a:off x="514080" y="534960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304920" y="303480"/>
            <a:ext cx="868608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3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395640" y="2133000"/>
            <a:ext cx="8457480" cy="122148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cap="all" spc="-1" dirty="0" smtClean="0">
                <a:solidFill>
                  <a:srgbClr val="4E3B30"/>
                </a:solidFill>
                <a:latin typeface="Franklin Gothic Medium"/>
              </a:rPr>
              <a:t>Биологическое и социальное начало в человеке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323640" y="1052640"/>
            <a:ext cx="8457480" cy="91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/>
          </a:bodyPr>
          <a:lstStyle/>
          <a:p>
            <a:pPr>
              <a:lnSpc>
                <a:spcPct val="100000"/>
              </a:lnSpc>
              <a:spcBef>
                <a:spcPts val="799"/>
              </a:spcBef>
            </a:pPr>
            <a:r>
              <a:rPr lang="ru-RU" sz="4000" b="0" strike="noStrike" spc="-1" dirty="0">
                <a:solidFill>
                  <a:srgbClr val="44342A"/>
                </a:solidFill>
                <a:latin typeface="Franklin Gothic Book"/>
              </a:rPr>
              <a:t>Тема </a:t>
            </a:r>
            <a:r>
              <a:rPr lang="ru-RU" sz="4000" b="0" strike="noStrike" spc="-1" dirty="0" smtClean="0">
                <a:solidFill>
                  <a:srgbClr val="44342A"/>
                </a:solidFill>
                <a:latin typeface="Franklin Gothic Book"/>
              </a:rPr>
              <a:t>1</a:t>
            </a:r>
            <a:endParaRPr lang="ru-RU" sz="4000" b="0" strike="noStrike" spc="-1" dirty="0"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323640" y="3501000"/>
            <a:ext cx="8457480" cy="122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r">
              <a:lnSpc>
                <a:spcPct val="100000"/>
              </a:lnSpc>
            </a:pPr>
            <a:r>
              <a:rPr lang="ru-RU" sz="2400" b="0" i="1" strike="noStrike" cap="all" spc="-1" dirty="0">
                <a:solidFill>
                  <a:srgbClr val="4E3B30"/>
                </a:solidFill>
                <a:latin typeface="Franklin Gothic Medium"/>
                <a:ea typeface="DejaVu Sans"/>
              </a:rPr>
              <a:t>Покровская О.В.</a:t>
            </a:r>
            <a:endParaRPr lang="ru-RU" sz="24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ru-RU" sz="2400" b="0" i="1" strike="noStrike" cap="all" spc="-1" dirty="0">
                <a:solidFill>
                  <a:srgbClr val="4E3B30"/>
                </a:solidFill>
                <a:latin typeface="Franklin Gothic Medium"/>
                <a:ea typeface="DejaVu Sans"/>
              </a:rPr>
              <a:t>Учитель истории и обществознания</a:t>
            </a:r>
            <a:endParaRPr lang="ru-RU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304920" y="457200"/>
            <a:ext cx="8686080" cy="83736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cap="all" spc="-1" dirty="0">
                <a:solidFill>
                  <a:srgbClr val="4E3B30"/>
                </a:solidFill>
                <a:latin typeface="Franklin Gothic Medium"/>
              </a:rPr>
              <a:t>План работы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304920" y="1554120"/>
            <a:ext cx="868608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Franklin Gothic Medium"/>
              <a:buAutoNum type="arabicPeriod"/>
            </a:pPr>
            <a:r>
              <a:rPr lang="ru-RU" sz="3200" b="0" strike="noStrike" spc="-1" dirty="0" smtClean="0">
                <a:latin typeface="Arial"/>
              </a:rPr>
              <a:t>Биологическа</a:t>
            </a:r>
            <a:r>
              <a:rPr lang="ru-RU" sz="3200" spc="-1" dirty="0" smtClean="0">
                <a:latin typeface="Arial"/>
              </a:rPr>
              <a:t>я сторона человека</a:t>
            </a: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Franklin Gothic Medium"/>
              <a:buAutoNum type="arabicPeriod"/>
            </a:pPr>
            <a:r>
              <a:rPr lang="ru-RU" sz="3200" b="0" strike="noStrike" spc="-1" dirty="0" smtClean="0">
                <a:latin typeface="Arial"/>
              </a:rPr>
              <a:t>Социальная сторона человека </a:t>
            </a:r>
          </a:p>
          <a:p>
            <a:pPr marL="514440" indent="-51372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Franklin Gothic Medium"/>
              <a:buAutoNum type="arabicPeriod"/>
            </a:pPr>
            <a:r>
              <a:rPr lang="ru-RU" sz="3200" spc="-1" dirty="0" smtClean="0">
                <a:latin typeface="Arial"/>
              </a:rPr>
              <a:t>Индивид, индивидуальность, личность</a:t>
            </a:r>
            <a:endParaRPr lang="ru-R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83700" y="38520"/>
            <a:ext cx="868608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3500"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cap="all" spc="-1" dirty="0" smtClean="0">
                <a:solidFill>
                  <a:srgbClr val="4E3B30"/>
                </a:solidFill>
                <a:latin typeface="Franklin Gothic Medium"/>
              </a:rPr>
              <a:t>1.БИОЛОГИЧЕСКАЯ СТОРОНА </a:t>
            </a:r>
            <a:r>
              <a:rPr lang="ru-RU" sz="3600" b="0" strike="noStrike" cap="all" spc="-1" dirty="0" smtClean="0">
                <a:solidFill>
                  <a:srgbClr val="4E3B30"/>
                </a:solidFill>
                <a:latin typeface="Franklin Gothic Medium"/>
              </a:rPr>
              <a:t>ЧЕЛОВЕКА 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92" name="CustomShape 3"/>
          <p:cNvSpPr/>
          <p:nvPr/>
        </p:nvSpPr>
        <p:spPr>
          <a:xfrm>
            <a:off x="251640" y="906596"/>
            <a:ext cx="7920000" cy="460211"/>
          </a:xfrm>
          <a:prstGeom prst="rect">
            <a:avLst/>
          </a:prstGeom>
          <a:gradFill rotWithShape="0">
            <a:gsLst>
              <a:gs pos="0">
                <a:srgbClr val="F2E0DB"/>
              </a:gs>
              <a:gs pos="100000">
                <a:srgbClr val="DBA79A"/>
              </a:gs>
            </a:gsLst>
            <a:lin ang="5400000"/>
          </a:gradFill>
          <a:ln>
            <a:solidFill>
              <a:srgbClr val="B2867C"/>
            </a:solidFill>
            <a:round/>
          </a:ln>
          <a:effectLst>
            <a:outerShdw blurRad="76200" dist="5076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b="0" strike="noStrike" spc="-1" dirty="0" smtClean="0">
                <a:solidFill>
                  <a:srgbClr val="000000"/>
                </a:solidFill>
                <a:latin typeface="Franklin Gothic Book"/>
                <a:ea typeface="DejaVu Sans"/>
              </a:rPr>
              <a:t>Теории о происхождении человека</a:t>
            </a:r>
            <a:endParaRPr lang="ru-RU" sz="2400" b="0" strike="noStrike" spc="-1" dirty="0">
              <a:latin typeface="Arial"/>
            </a:endParaRPr>
          </a:p>
        </p:txBody>
      </p:sp>
      <p:sp>
        <p:nvSpPr>
          <p:cNvPr id="93" name="CustomShape 4"/>
          <p:cNvSpPr/>
          <p:nvPr/>
        </p:nvSpPr>
        <p:spPr>
          <a:xfrm>
            <a:off x="4453686" y="2924944"/>
            <a:ext cx="4537748" cy="3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2400" b="0" strike="noStrike" spc="-1" dirty="0" smtClean="0">
              <a:solidFill>
                <a:srgbClr val="000000"/>
              </a:solidFill>
              <a:latin typeface="Franklin Gothic Book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800" b="0" strike="noStrike" spc="-1" dirty="0" smtClean="0">
                <a:solidFill>
                  <a:srgbClr val="000000"/>
                </a:solidFill>
                <a:latin typeface="Franklin Gothic Book"/>
                <a:ea typeface="DejaVu Sans"/>
              </a:rPr>
              <a:t>1.Прямохождение</a:t>
            </a:r>
          </a:p>
          <a:p>
            <a:pPr algn="ctr">
              <a:lnSpc>
                <a:spcPct val="100000"/>
              </a:lnSpc>
            </a:pPr>
            <a:r>
              <a:rPr lang="ru-RU" sz="2800" spc="-1" dirty="0" smtClean="0">
                <a:solidFill>
                  <a:srgbClr val="000000"/>
                </a:solidFill>
                <a:latin typeface="Franklin Gothic Book"/>
                <a:ea typeface="DejaVu Sans"/>
              </a:rPr>
              <a:t>2.Развитая кисть руки</a:t>
            </a:r>
          </a:p>
          <a:p>
            <a:pPr algn="ctr">
              <a:lnSpc>
                <a:spcPct val="100000"/>
              </a:lnSpc>
            </a:pPr>
            <a:r>
              <a:rPr lang="ru-RU" sz="2800" b="0" strike="noStrike" spc="-1" dirty="0" smtClean="0">
                <a:solidFill>
                  <a:srgbClr val="000000"/>
                </a:solidFill>
                <a:latin typeface="Franklin Gothic Book"/>
                <a:ea typeface="DejaVu Sans"/>
              </a:rPr>
              <a:t>3.Речевой аппарат</a:t>
            </a:r>
          </a:p>
          <a:p>
            <a:pPr algn="ctr">
              <a:lnSpc>
                <a:spcPct val="100000"/>
              </a:lnSpc>
            </a:pPr>
            <a:r>
              <a:rPr lang="ru-RU" sz="2800" spc="-1" dirty="0" smtClean="0">
                <a:solidFill>
                  <a:srgbClr val="000000"/>
                </a:solidFill>
                <a:latin typeface="Franklin Gothic Book"/>
                <a:ea typeface="DejaVu Sans"/>
              </a:rPr>
              <a:t>4.Отсутствие волосяного покрова</a:t>
            </a:r>
          </a:p>
          <a:p>
            <a:pPr algn="ctr">
              <a:lnSpc>
                <a:spcPct val="100000"/>
              </a:lnSpc>
            </a:pPr>
            <a:r>
              <a:rPr lang="ru-RU" sz="2800" b="0" strike="noStrike" spc="-1" dirty="0" smtClean="0">
                <a:solidFill>
                  <a:srgbClr val="000000"/>
                </a:solidFill>
                <a:latin typeface="Franklin Gothic Book"/>
                <a:ea typeface="DejaVu Sans"/>
              </a:rPr>
              <a:t>5.Большой объём головного мозга</a:t>
            </a:r>
          </a:p>
          <a:p>
            <a:pPr algn="ctr">
              <a:lnSpc>
                <a:spcPct val="100000"/>
              </a:lnSpc>
            </a:pPr>
            <a:endParaRPr lang="ru-RU" sz="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95" name="CustomShape 6"/>
          <p:cNvSpPr/>
          <p:nvPr/>
        </p:nvSpPr>
        <p:spPr>
          <a:xfrm>
            <a:off x="251640" y="1484784"/>
            <a:ext cx="3743640" cy="863280"/>
          </a:xfrm>
          <a:prstGeom prst="rect">
            <a:avLst/>
          </a:prstGeom>
          <a:gradFill rotWithShape="0">
            <a:gsLst>
              <a:gs pos="0">
                <a:srgbClr val="F0DAD5"/>
              </a:gs>
              <a:gs pos="100000">
                <a:srgbClr val="D7907F"/>
              </a:gs>
            </a:gsLst>
            <a:lin ang="5400000"/>
          </a:gradFill>
          <a:ln>
            <a:solidFill>
              <a:srgbClr val="A3604A"/>
            </a:solidFill>
            <a:round/>
          </a:ln>
          <a:effectLst>
            <a:outerShdw blurRad="76200" dist="5076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pc="-1" dirty="0" smtClean="0">
                <a:solidFill>
                  <a:srgbClr val="000000"/>
                </a:solidFill>
                <a:latin typeface="Franklin Gothic Book"/>
                <a:ea typeface="DejaVu Sans"/>
              </a:rPr>
              <a:t>РЕЛИГИОЗНАЯ</a:t>
            </a:r>
            <a:endParaRPr lang="ru-RU" sz="1800" b="1" strike="noStrike" spc="-1" dirty="0">
              <a:latin typeface="Arial"/>
            </a:endParaRPr>
          </a:p>
        </p:txBody>
      </p:sp>
      <p:sp>
        <p:nvSpPr>
          <p:cNvPr id="8" name="CustomShape 6"/>
          <p:cNvSpPr/>
          <p:nvPr/>
        </p:nvSpPr>
        <p:spPr>
          <a:xfrm>
            <a:off x="251640" y="2500464"/>
            <a:ext cx="3960000" cy="1288576"/>
          </a:xfrm>
          <a:prstGeom prst="rect">
            <a:avLst/>
          </a:prstGeom>
          <a:gradFill rotWithShape="0">
            <a:gsLst>
              <a:gs pos="0">
                <a:srgbClr val="F0DAD5"/>
              </a:gs>
              <a:gs pos="100000">
                <a:srgbClr val="D7907F"/>
              </a:gs>
            </a:gsLst>
            <a:lin ang="5400000"/>
          </a:gradFill>
          <a:ln>
            <a:solidFill>
              <a:srgbClr val="A3604A"/>
            </a:solidFill>
            <a:round/>
          </a:ln>
          <a:effectLst>
            <a:outerShdw blurRad="76200" dist="5076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b="1" spc="-1" dirty="0" smtClean="0">
                <a:latin typeface="Arial"/>
              </a:rPr>
              <a:t>ЕСТЕСТВЕННОЕ ПРОИСХОЖДЕНИЕ </a:t>
            </a: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 smtClean="0">
                <a:latin typeface="Arial"/>
              </a:rPr>
              <a:t>(Чарльз Дарвин) </a:t>
            </a:r>
            <a:endParaRPr lang="ru-RU" sz="1800" b="1" strike="noStrike" spc="-1" dirty="0"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640" y="4365104"/>
            <a:ext cx="360028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u="sng" dirty="0" smtClean="0"/>
              <a:t>Задание№1</a:t>
            </a:r>
            <a:r>
              <a:rPr lang="ru-RU" dirty="0" smtClean="0"/>
              <a:t>: продолжите список названий теории о происхождении человека.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83700" y="38520"/>
            <a:ext cx="868608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3500"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cap="all" spc="-1" dirty="0" smtClean="0">
                <a:solidFill>
                  <a:srgbClr val="4E3B30"/>
                </a:solidFill>
                <a:latin typeface="Franklin Gothic Medium"/>
              </a:rPr>
              <a:t>1.СОЦИАЛЬНАЯ СТОРОНА </a:t>
            </a:r>
            <a:r>
              <a:rPr lang="ru-RU" sz="3600" b="0" strike="noStrike" cap="all" spc="-1" dirty="0" smtClean="0">
                <a:solidFill>
                  <a:srgbClr val="4E3B30"/>
                </a:solidFill>
                <a:latin typeface="Franklin Gothic Medium"/>
              </a:rPr>
              <a:t>ЧЕЛОВЕКА 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93" name="CustomShape 4"/>
          <p:cNvSpPr/>
          <p:nvPr/>
        </p:nvSpPr>
        <p:spPr>
          <a:xfrm>
            <a:off x="317518" y="1124744"/>
            <a:ext cx="8452262" cy="309634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2400" b="0" strike="noStrike" spc="-1" dirty="0" smtClean="0">
              <a:solidFill>
                <a:srgbClr val="000000"/>
              </a:solidFill>
              <a:latin typeface="Franklin Gothic Book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800" b="0" strike="noStrike" spc="-1" dirty="0" smtClean="0">
                <a:latin typeface="Arial"/>
              </a:rPr>
              <a:t>1.Членораздельная речь</a:t>
            </a:r>
          </a:p>
          <a:p>
            <a:pPr algn="ctr">
              <a:lnSpc>
                <a:spcPct val="100000"/>
              </a:lnSpc>
            </a:pPr>
            <a:r>
              <a:rPr lang="ru-RU" sz="2800" spc="-1" dirty="0" smtClean="0">
                <a:latin typeface="Arial"/>
              </a:rPr>
              <a:t>2.Наличие сознания</a:t>
            </a:r>
          </a:p>
          <a:p>
            <a:pPr algn="ctr">
              <a:lnSpc>
                <a:spcPct val="100000"/>
              </a:lnSpc>
            </a:pPr>
            <a:r>
              <a:rPr lang="ru-RU" sz="2800" b="0" strike="noStrike" spc="-1" dirty="0" smtClean="0">
                <a:latin typeface="Arial"/>
              </a:rPr>
              <a:t>3.Наличие мышления</a:t>
            </a:r>
          </a:p>
          <a:p>
            <a:pPr algn="ctr">
              <a:lnSpc>
                <a:spcPct val="100000"/>
              </a:lnSpc>
            </a:pPr>
            <a:r>
              <a:rPr lang="ru-RU" sz="2800" spc="-1" dirty="0" smtClean="0">
                <a:latin typeface="Arial"/>
              </a:rPr>
              <a:t>4.Способность изготавливать орудия труда</a:t>
            </a:r>
          </a:p>
          <a:p>
            <a:pPr algn="ctr">
              <a:lnSpc>
                <a:spcPct val="100000"/>
              </a:lnSpc>
            </a:pPr>
            <a:r>
              <a:rPr lang="ru-RU" sz="2800" b="0" strike="noStrike" spc="-1" dirty="0" smtClean="0">
                <a:latin typeface="Arial"/>
              </a:rPr>
              <a:t>5.Потребность в творчестве</a:t>
            </a:r>
          </a:p>
          <a:p>
            <a:pPr algn="ctr">
              <a:lnSpc>
                <a:spcPct val="100000"/>
              </a:lnSpc>
            </a:pPr>
            <a:r>
              <a:rPr lang="ru-RU" sz="2800" spc="-1" dirty="0" smtClean="0">
                <a:latin typeface="Arial"/>
              </a:rPr>
              <a:t>6.Нравственность *</a:t>
            </a:r>
            <a:endParaRPr lang="ru-RU" sz="2800" b="0" strike="noStrike" spc="-1" dirty="0" smtClean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800" b="0" strike="noStrike" spc="-1" dirty="0">
              <a:latin typeface="Arial"/>
            </a:endParaRPr>
          </a:p>
        </p:txBody>
      </p:sp>
      <p:sp>
        <p:nvSpPr>
          <p:cNvPr id="8" name="CustomShape 6"/>
          <p:cNvSpPr/>
          <p:nvPr/>
        </p:nvSpPr>
        <p:spPr>
          <a:xfrm>
            <a:off x="351320" y="4653136"/>
            <a:ext cx="7488832" cy="1008112"/>
          </a:xfrm>
          <a:prstGeom prst="rect">
            <a:avLst/>
          </a:prstGeom>
          <a:gradFill rotWithShape="0">
            <a:gsLst>
              <a:gs pos="0">
                <a:srgbClr val="F0DAD5"/>
              </a:gs>
              <a:gs pos="100000">
                <a:srgbClr val="D7907F"/>
              </a:gs>
            </a:gsLst>
            <a:lin ang="5400000"/>
          </a:gradFill>
          <a:ln>
            <a:solidFill>
              <a:srgbClr val="A3604A"/>
            </a:solidFill>
            <a:round/>
          </a:ln>
          <a:effectLst>
            <a:outerShdw blurRad="76200" dist="50760" dir="5400000" rotWithShape="0">
              <a:srgbClr val="4E3B30">
                <a:alpha val="60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b="1" spc="-1" dirty="0" smtClean="0">
                <a:latin typeface="Arial"/>
              </a:rPr>
              <a:t>Задание№2: стр.12. Прочтите текст и выполните задание</a:t>
            </a:r>
            <a:endParaRPr lang="ru-RU" sz="18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151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304920" y="457200"/>
            <a:ext cx="868608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cap="all" spc="-1">
                <a:solidFill>
                  <a:srgbClr val="4E3B30"/>
                </a:solidFill>
                <a:latin typeface="Franklin Gothic Medium"/>
              </a:rPr>
              <a:t>2.Анропосоциогенез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304920" y="1554120"/>
            <a:ext cx="868608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" charset="2"/>
              <a:buChar char=""/>
            </a:pPr>
            <a:r>
              <a:rPr lang="ru-RU" sz="3200" b="0" strike="noStrike" spc="-1">
                <a:solidFill>
                  <a:srgbClr val="4E3B30"/>
                </a:solidFill>
                <a:latin typeface="Franklin Gothic Book"/>
              </a:rPr>
              <a:t>Биологическая эволюция человека – </a:t>
            </a:r>
            <a:r>
              <a:rPr lang="ru-RU" sz="3200" b="1" u="sng" strike="noStrike" spc="-1">
                <a:solidFill>
                  <a:srgbClr val="4E3B30"/>
                </a:solidFill>
                <a:uFillTx/>
                <a:latin typeface="Franklin Gothic Book"/>
              </a:rPr>
              <a:t>антропогенез</a:t>
            </a:r>
            <a:endParaRPr lang="ru-RU" sz="32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" charset="2"/>
              <a:buChar char=""/>
            </a:pPr>
            <a:r>
              <a:rPr lang="ru-RU" sz="3200" b="0" strike="noStrike" spc="-1">
                <a:solidFill>
                  <a:srgbClr val="4E3B30"/>
                </a:solidFill>
                <a:latin typeface="Franklin Gothic Book"/>
              </a:rPr>
              <a:t>Становление общества – </a:t>
            </a:r>
            <a:r>
              <a:rPr lang="ru-RU" sz="3200" b="1" u="sng" strike="noStrike" spc="-1">
                <a:solidFill>
                  <a:srgbClr val="4E3B30"/>
                </a:solidFill>
                <a:uFillTx/>
                <a:latin typeface="Franklin Gothic Book"/>
              </a:rPr>
              <a:t>социогенез 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304920" y="457200"/>
            <a:ext cx="8686080" cy="837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86000"/>
          </a:bodyPr>
          <a:lstStyle/>
          <a:p>
            <a:pPr>
              <a:lnSpc>
                <a:spcPct val="100000"/>
              </a:lnSpc>
            </a:pPr>
            <a:r>
              <a:rPr lang="ru-RU" sz="3600" b="0" strike="noStrike" cap="all" spc="-1">
                <a:solidFill>
                  <a:srgbClr val="4E3B30"/>
                </a:solidFill>
                <a:latin typeface="Franklin Gothic Medium"/>
              </a:rPr>
              <a:t>3.ИНДИВИД, ИНДИВИДУАЛЬНОСТЬ,ЛИЧНОСТЬ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304920" y="1554120"/>
            <a:ext cx="8686080" cy="452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/>
          </a:bodyPr>
          <a:lstStyle/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lang="ru-RU" sz="3200" b="1" i="1" u="sng" strike="noStrike" spc="-1">
                <a:solidFill>
                  <a:srgbClr val="4E3B30"/>
                </a:solidFill>
                <a:uFillTx/>
                <a:latin typeface="Franklin Gothic Book"/>
              </a:rPr>
              <a:t>Индивид</a:t>
            </a:r>
            <a:r>
              <a:rPr lang="ru-RU" sz="3200" b="0" strike="noStrike" spc="-1">
                <a:solidFill>
                  <a:srgbClr val="4E3B30"/>
                </a:solidFill>
                <a:latin typeface="Franklin Gothic Book"/>
              </a:rPr>
              <a:t> – это человек как единичное природное существо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lang="ru-RU" sz="3200" b="1" i="1" u="sng" strike="noStrike" spc="-1">
                <a:solidFill>
                  <a:srgbClr val="4E3B30"/>
                </a:solidFill>
                <a:uFillTx/>
                <a:latin typeface="Franklin Gothic Book"/>
              </a:rPr>
              <a:t>Индивидуальность</a:t>
            </a:r>
            <a:r>
              <a:rPr lang="ru-RU" sz="3200" b="0" strike="noStrike" spc="-1">
                <a:solidFill>
                  <a:srgbClr val="4E3B30"/>
                </a:solidFill>
                <a:latin typeface="Franklin Gothic Book"/>
              </a:rPr>
              <a:t> –это совокупность особенностей и свойств, отличающих одного человека от другого .</a:t>
            </a:r>
            <a:endParaRPr lang="ru-RU" sz="3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  <a:buClr>
                <a:srgbClr val="F0A22E"/>
              </a:buClr>
              <a:buSzPct val="70000"/>
              <a:buFont typeface="Wingdings 2" charset="2"/>
              <a:buChar char=""/>
            </a:pPr>
            <a:r>
              <a:rPr lang="ru-RU" sz="3200" b="1" i="1" u="sng" strike="noStrike" spc="-1">
                <a:solidFill>
                  <a:srgbClr val="4E3B30"/>
                </a:solidFill>
                <a:uFillTx/>
                <a:latin typeface="Franklin Gothic Book"/>
              </a:rPr>
              <a:t>Личность-</a:t>
            </a:r>
            <a:r>
              <a:rPr lang="ru-RU" sz="3200" b="0" strike="noStrike" spc="-1">
                <a:solidFill>
                  <a:srgbClr val="4E3B30"/>
                </a:solidFill>
                <a:latin typeface="Franklin Gothic Book"/>
              </a:rPr>
              <a:t> это человек как субъект социальных отношений и сознательной деятельности.</a:t>
            </a: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211</TotalTime>
  <Words>142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как биосоциальное существо</dc:title>
  <dc:subject/>
  <dc:creator>Maksim</dc:creator>
  <dc:description/>
  <cp:lastModifiedBy>Максим</cp:lastModifiedBy>
  <cp:revision>25</cp:revision>
  <dcterms:created xsi:type="dcterms:W3CDTF">2019-09-07T11:53:56Z</dcterms:created>
  <dcterms:modified xsi:type="dcterms:W3CDTF">2020-09-12T09:12:08Z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11</vt:i4>
  </property>
</Properties>
</file>