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4" r:id="rId6"/>
    <p:sldId id="269" r:id="rId7"/>
    <p:sldId id="259" r:id="rId8"/>
    <p:sldId id="270" r:id="rId9"/>
    <p:sldId id="263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 flipV="1">
            <a:off x="741864" y="2492896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Проект «Словарь в словаре» </a:t>
            </a:r>
          </a:p>
          <a:p>
            <a:pPr algn="ctr"/>
            <a:r>
              <a:rPr lang="ru-RU" sz="4000" b="1" dirty="0">
                <a:solidFill>
                  <a:srgbClr val="003300"/>
                </a:solidFill>
                <a:latin typeface="Bookman Old Style" pitchFamily="18" charset="0"/>
              </a:rPr>
              <a:t>С</a:t>
            </a:r>
            <a:r>
              <a:rPr lang="ru-RU" sz="4000" b="1" dirty="0" smtClean="0">
                <a:solidFill>
                  <a:srgbClr val="003300"/>
                </a:solidFill>
                <a:latin typeface="Bookman Old Style" pitchFamily="18" charset="0"/>
              </a:rPr>
              <a:t>лово «Яблоко»</a:t>
            </a:r>
            <a:endParaRPr lang="ru-RU" sz="4000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1052736"/>
            <a:ext cx="365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Bookman Old Style" pitchFamily="18" charset="0"/>
              </a:rPr>
              <a:t>МБОУ «СОШ» с.Объячево</a:t>
            </a:r>
            <a:endParaRPr lang="ru-RU" sz="2000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4162" y="4631402"/>
            <a:ext cx="5113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>
                <a:solidFill>
                  <a:srgbClr val="003300"/>
                </a:solidFill>
                <a:latin typeface="Bookman Old Style" panose="02050604050505020204" pitchFamily="18" charset="0"/>
              </a:rPr>
              <a:t>Автор проекта: </a:t>
            </a: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Екатерина Жигалова,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учащаяся 4 «Б» класса</a:t>
            </a:r>
            <a:endParaRPr lang="ru-RU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6093296"/>
            <a:ext cx="2387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с.Объячево, 2020</a:t>
            </a:r>
            <a:endParaRPr lang="ru-RU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2013" y="3844643"/>
            <a:ext cx="4871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Bookman Old Style" panose="02050604050505020204" pitchFamily="18" charset="0"/>
              </a:rPr>
              <a:t>Руководитель: </a:t>
            </a:r>
          </a:p>
          <a:p>
            <a:r>
              <a:rPr lang="ru-RU" b="1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Овчинникова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Любовь Владимировна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-756592" y="0"/>
            <a:ext cx="990059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31840" y="548680"/>
            <a:ext cx="3512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Bookman Old Style" pitchFamily="18" charset="0"/>
              </a:rPr>
              <a:t>Загадки про яблоко</a:t>
            </a:r>
            <a:endParaRPr lang="ru-RU" sz="2400" b="1" dirty="0">
              <a:solidFill>
                <a:srgbClr val="0033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1124744"/>
            <a:ext cx="468269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Все на свете знают этот фрукт,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Витаминов много, и железо тут. 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Этот фрукт полезен, сладок он на вкус.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Угадайте, дети, как его зовут?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2420888"/>
            <a:ext cx="265810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Само с кулачок,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Красный бочок, 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Потрогаешь - гладко, 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Откусишь  - сладко.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3573016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Не матушка родима,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</a:rPr>
              <a:t> А гостинцем оделила.</a:t>
            </a:r>
            <a:r>
              <a:rPr lang="ru-RU" sz="1400" dirty="0" smtClean="0">
                <a:latin typeface="Bookman Old Style" pitchFamily="18" charset="0"/>
              </a:rPr>
              <a:t/>
            </a:r>
            <a:br>
              <a:rPr lang="ru-RU" sz="1400" dirty="0" smtClean="0">
                <a:latin typeface="Bookman Old Style" pitchFamily="18" charset="0"/>
              </a:rPr>
            </a:br>
            <a:r>
              <a:rPr lang="ru-RU" sz="1400" dirty="0" smtClean="0">
                <a:latin typeface="Bookman Old Style" pitchFamily="18" charset="0"/>
              </a:rPr>
              <a:t/>
            </a:r>
            <a:br>
              <a:rPr lang="ru-RU" sz="1400" dirty="0" smtClean="0">
                <a:latin typeface="Bookman Old Style" pitchFamily="18" charset="0"/>
              </a:rPr>
            </a:b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3861048"/>
            <a:ext cx="302433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Я румяную Матрёшку 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От подруг не оторву,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 Подожду, когда Матрёшка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 Упадет сама в траву.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4581128"/>
            <a:ext cx="317106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Висит на ветке колобок, </a:t>
            </a:r>
          </a:p>
          <a:p>
            <a:r>
              <a:rPr lang="ru-RU" sz="1600" b="1" dirty="0" smtClean="0">
                <a:solidFill>
                  <a:srgbClr val="003300"/>
                </a:solidFill>
                <a:latin typeface="Bookman Old Style" pitchFamily="18" charset="0"/>
              </a:rPr>
              <a:t>Блестит его румяный бок.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-61270" y="0"/>
            <a:ext cx="918938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131840" y="548680"/>
            <a:ext cx="405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Пословицы про яблоко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6"/>
            <a:ext cx="4671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Месяц август яблоками пахнет.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1988840"/>
            <a:ext cx="5537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Съешь и морковку, коли яблочка нет.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2708920"/>
            <a:ext cx="3520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Не родит осина яблоки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3728" y="3284984"/>
            <a:ext cx="5173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Яблоко от яблони недалеко падает.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7704" y="3861048"/>
            <a:ext cx="601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Яблочный спас – ешь сейчас и про запас.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1720" y="4437112"/>
            <a:ext cx="5251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Душа не яблоко — ее не разделишь</a:t>
            </a:r>
            <a:r>
              <a:rPr lang="ru-RU" sz="2000" dirty="0" smtClean="0">
                <a:latin typeface="Bookman Old Style" pitchFamily="18" charset="0"/>
              </a:rPr>
              <a:t>.</a:t>
            </a: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55776" y="4941168"/>
            <a:ext cx="4237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Каков сад, таковы и яблоки.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-45132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2967335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Слово </a:t>
            </a:r>
            <a:r>
              <a:rPr lang="ru-RU" sz="2400" b="1" i="1" dirty="0">
                <a:solidFill>
                  <a:srgbClr val="003300"/>
                </a:solidFill>
                <a:latin typeface="Bookman Old Style" panose="02050604050505020204" pitchFamily="18" charset="0"/>
              </a:rPr>
              <a:t>«яблоко»</a:t>
            </a:r>
            <a:r>
              <a:rPr lang="ru-RU" sz="2400" b="1" dirty="0">
                <a:solidFill>
                  <a:srgbClr val="003300"/>
                </a:solidFill>
                <a:latin typeface="Bookman Old Style" panose="02050604050505020204" pitchFamily="18" charset="0"/>
              </a:rPr>
              <a:t> 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многозначное. Им называют кисло-сладкий плод яблони, глазное яблоко, яблоко на рукоятке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меча.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403648" y="908720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ЛЕКСИЧЕСКОЕ ЗНАЧЕНИЕ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слова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«яблоко»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37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2708920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Слово</a:t>
            </a:r>
            <a:r>
              <a:rPr lang="ru-RU" sz="2400" b="1" dirty="0" smtClean="0">
                <a:solidFill>
                  <a:srgbClr val="003300"/>
                </a:solidFill>
                <a:latin typeface="Bookman Old Style" pitchFamily="18" charset="0"/>
              </a:rPr>
              <a:t> «</a:t>
            </a:r>
            <a:r>
              <a:rPr lang="ru-RU" sz="2400" b="1" dirty="0" err="1" smtClean="0">
                <a:solidFill>
                  <a:srgbClr val="003300"/>
                </a:solidFill>
                <a:latin typeface="Bookman Old Style" pitchFamily="18" charset="0"/>
              </a:rPr>
              <a:t>Я́блоко</a:t>
            </a:r>
            <a:r>
              <a:rPr lang="ru-RU" sz="2400" dirty="0" smtClean="0">
                <a:solidFill>
                  <a:srgbClr val="003300"/>
                </a:solidFill>
                <a:latin typeface="Bookman Old Style" pitchFamily="18" charset="0"/>
              </a:rPr>
              <a:t>»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имеет индоевропейский корень, а поэтому в разных европейских языках находим однокоренные слова для названия этого плода. В немецком — </a:t>
            </a:r>
            <a:r>
              <a:rPr lang="ru-RU" sz="2400" b="1" dirty="0" err="1" smtClean="0">
                <a:solidFill>
                  <a:srgbClr val="C00000"/>
                </a:solidFill>
                <a:latin typeface="Bookman Old Style" pitchFamily="18" charset="0"/>
              </a:rPr>
              <a:t>Apfel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, в английском — </a:t>
            </a:r>
            <a:r>
              <a:rPr lang="ru-RU" sz="2400" b="1" dirty="0" err="1" smtClean="0">
                <a:solidFill>
                  <a:srgbClr val="C00000"/>
                </a:solidFill>
                <a:latin typeface="Bookman Old Style" pitchFamily="18" charset="0"/>
              </a:rPr>
              <a:t>apple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, в нидерландском — </a:t>
            </a:r>
            <a:r>
              <a:rPr lang="ru-RU" sz="2400" b="1" dirty="0" err="1" smtClean="0">
                <a:solidFill>
                  <a:srgbClr val="C00000"/>
                </a:solidFill>
                <a:latin typeface="Bookman Old Style" pitchFamily="18" charset="0"/>
              </a:rPr>
              <a:t>appel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, в латышском — </a:t>
            </a:r>
            <a:r>
              <a:rPr lang="ru-RU" sz="2400" b="1" dirty="0" err="1" smtClean="0">
                <a:solidFill>
                  <a:srgbClr val="C00000"/>
                </a:solidFill>
                <a:latin typeface="Bookman Old Style" pitchFamily="18" charset="0"/>
              </a:rPr>
              <a:t>abols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. 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1403648" y="908720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ПРОИСХОЖДЕНИЕ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слова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«яблоко»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59632" y="2276872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 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Древнерусское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-  </a:t>
            </a:r>
            <a:r>
              <a:rPr lang="ru-RU" sz="2400" b="1" i="1" dirty="0" err="1" smtClean="0">
                <a:solidFill>
                  <a:srgbClr val="003300"/>
                </a:solidFill>
                <a:latin typeface="Bookman Old Style" pitchFamily="18" charset="0"/>
              </a:rPr>
              <a:t>яблъко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(шар).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 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Кельтское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 — </a:t>
            </a:r>
            <a:r>
              <a:rPr lang="ru-RU" sz="2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ablu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 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Общеславянское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 — </a:t>
            </a:r>
            <a:r>
              <a:rPr lang="ru-RU" sz="2400" b="1" i="1" dirty="0" err="1" smtClean="0">
                <a:solidFill>
                  <a:srgbClr val="C00000"/>
                </a:solidFill>
                <a:latin typeface="Bookman Old Style" pitchFamily="18" charset="0"/>
              </a:rPr>
              <a:t>jablъko</a:t>
            </a: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 (яблоко, шар).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 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Слово «яблоко» в славянских, в частности русском, языках является одним из самых древних. Точное время его происхождения неизвестно, наверняка можно сказать лишь то, что оно существовало уже в период общеиндоевропейского языка.</a:t>
            </a:r>
            <a:r>
              <a:rPr lang="ru-RU" sz="2400" b="1" dirty="0" smtClean="0">
                <a:solidFill>
                  <a:srgbClr val="C00000"/>
                </a:solidFill>
              </a:rPr>
              <a:t> 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403648" y="908720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ПРОИСХОЖДЕНИЕ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слова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«яблоко»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/>
          <a:srcRect l="12993" t="2100" r="12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3068960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Антоновка, апорт,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арапчик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варвуля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джонатан, кальвиль, кандиль, кислица, китайка, китайчонок, коричное, кузине,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куленан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кулепан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пепин,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пепинка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пестряк, райка, ренет, розмарин, </a:t>
            </a:r>
            <a:r>
              <a:rPr lang="ru-RU" sz="24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симиренка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, средина, титовка, фрукт,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шафран.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259632" y="1683136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СОРТА ЯБЛОК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3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 rotWithShape="1">
          <a:blip r:embed="rId2" cstate="print"/>
          <a:srcRect l="13077" r="12589"/>
          <a:stretch/>
        </p:blipFill>
        <p:spPr bwMode="auto">
          <a:xfrm>
            <a:off x="0" y="-144038"/>
            <a:ext cx="9144000" cy="70020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 rot="10800000" flipV="1">
            <a:off x="1403648" y="908720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РОДСТВЕННЫЕ СЛОВА 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Bookman Old Style" pitchFamily="18" charset="0"/>
              </a:rPr>
              <a:t>к слову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«яблоко»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3304" y="2276872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яблочко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яблочник (торговец яблоками);</a:t>
            </a:r>
          </a:p>
          <a:p>
            <a:pPr algn="ctr"/>
            <a:r>
              <a:rPr lang="ru-RU" sz="28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яблочница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800" b="1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яблокорезка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яблоня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яблонька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яблочный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яблоневый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яблонный.</a:t>
            </a:r>
          </a:p>
          <a:p>
            <a:pPr algn="ctr"/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0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 l="12993" t="2100" r="125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83568" y="764704"/>
            <a:ext cx="82089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Транскрипция слова: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[</a:t>
            </a:r>
            <a:r>
              <a:rPr lang="ru-RU" sz="2800" b="1" dirty="0" err="1" smtClean="0">
                <a:solidFill>
                  <a:srgbClr val="C00000"/>
                </a:solidFill>
                <a:latin typeface="Bookman Old Style" pitchFamily="18" charset="0"/>
              </a:rPr>
              <a:t>й’аблака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]</a:t>
            </a:r>
          </a:p>
          <a:p>
            <a:endParaRPr lang="ru-RU" sz="28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endParaRPr lang="ru-RU" sz="20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я — [</a:t>
            </a:r>
            <a:r>
              <a:rPr lang="ru-RU" sz="2000" b="1" dirty="0" err="1" smtClean="0">
                <a:solidFill>
                  <a:srgbClr val="C00000"/>
                </a:solidFill>
                <a:latin typeface="Bookman Old Style" pitchFamily="18" charset="0"/>
              </a:rPr>
              <a:t>й</a:t>
            </a: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’]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— согласный, звонкий непарный, сонорный (всегда звонкий), мягкий (непарный, всегда произносится мягко)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[а]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— гласный, ударный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б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— [</a:t>
            </a:r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</a:rPr>
              <a:t>б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] — согласный, звонкий парный, твёрдый (парный)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л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— [</a:t>
            </a:r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</a:rPr>
              <a:t>л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] — согласный, звонкий непарный, сонорный (всегда звонкий), твёрдый (парный)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— [а] — гласный, безударный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к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— [</a:t>
            </a:r>
            <a:r>
              <a:rPr lang="ru-RU" sz="2000" b="1" dirty="0" err="1" smtClean="0">
                <a:solidFill>
                  <a:srgbClr val="002060"/>
                </a:solidFill>
                <a:latin typeface="Bookman Old Style" pitchFamily="18" charset="0"/>
              </a:rPr>
              <a:t>к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] — согласный, глухой парный, твёрдый (парный)</a:t>
            </a:r>
            <a:b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— [а] — гласный, безударный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В слове 6 букв и 7 звуков.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 При разборе слова используются правила: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Гласная я в начале слова является йотированной и обозначает два звука.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1579539466_22-65.jpg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12993" r="12767"/>
          <a:stretch/>
        </p:blipFill>
        <p:spPr bwMode="auto">
          <a:xfrm>
            <a:off x="-48687" y="-144018"/>
            <a:ext cx="9241374" cy="70020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503921" y="5445224"/>
            <a:ext cx="19688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3300"/>
                </a:solidFill>
                <a:latin typeface="Bookman Old Style" panose="02050604050505020204" pitchFamily="18" charset="0"/>
              </a:rPr>
              <a:t>Майков </a:t>
            </a:r>
            <a:r>
              <a:rPr lang="ru-RU" b="1" dirty="0" smtClean="0">
                <a:solidFill>
                  <a:srgbClr val="003300"/>
                </a:solidFill>
                <a:latin typeface="Bookman Old Style" panose="02050604050505020204" pitchFamily="18" charset="0"/>
              </a:rPr>
              <a:t>Игорь</a:t>
            </a:r>
          </a:p>
          <a:p>
            <a:r>
              <a:rPr lang="ru-RU" b="1" dirty="0" smtClean="0">
                <a:solidFill>
                  <a:srgbClr val="003300"/>
                </a:solidFill>
                <a:latin typeface="Bookman Old Style" panose="02050604050505020204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Яблоки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s59.radikal.ru/i163/1108/2a/15d818373c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548680"/>
            <a:ext cx="5112568" cy="465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0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юлия\Desktop\1579539466_22-65.jpg"/>
          <p:cNvPicPr>
            <a:picLocks noChangeAspect="1" noChangeArrowheads="1"/>
          </p:cNvPicPr>
          <p:nvPr/>
        </p:nvPicPr>
        <p:blipFill rotWithShape="1">
          <a:blip r:embed="rId2" cstate="print"/>
          <a:srcRect l="12993" r="12889"/>
          <a:stretch/>
        </p:blipFill>
        <p:spPr bwMode="auto">
          <a:xfrm>
            <a:off x="32018" y="-110864"/>
            <a:ext cx="9113148" cy="70020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321297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3300"/>
                </a:solidFill>
                <a:latin typeface="Bookman Old Style" panose="02050604050505020204" pitchFamily="18" charset="0"/>
              </a:rPr>
              <a:t>Яблоко раздора</a:t>
            </a:r>
            <a:r>
              <a:rPr lang="ru-RU" sz="2400" dirty="0">
                <a:latin typeface="Bookman Old Style" panose="02050604050505020204" pitchFamily="18" charset="0"/>
              </a:rPr>
              <a:t> — 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то, что порождает ссору, раздор, предмет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раздора.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  По древне-греческому </a:t>
            </a: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сказанию о яблоке, преподнесенном Парисом богине Афродите, как приз за красоту, и послужившем причиной раздора между нею и богинями Герой и 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Афиной.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00095"/>
            <a:ext cx="4815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Значение</a:t>
            </a:r>
            <a:r>
              <a:rPr lang="ru-RU" sz="2400" dirty="0">
                <a:solidFill>
                  <a:srgbClr val="FF0000"/>
                </a:solidFill>
                <a:latin typeface="Bookman Old Style" panose="02050604050505020204" pitchFamily="18" charset="0"/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фразеологизма</a:t>
            </a:r>
          </a:p>
          <a:p>
            <a:pPr algn="ctr"/>
            <a:r>
              <a:rPr lang="ru-RU" sz="2400" dirty="0">
                <a:solidFill>
                  <a:srgbClr val="003300"/>
                </a:solidFill>
                <a:latin typeface="Bookman Old Style" panose="02050604050505020204" pitchFamily="18" charset="0"/>
              </a:rPr>
              <a:t> «</a:t>
            </a:r>
            <a:r>
              <a:rPr lang="ru-RU" sz="2400" b="1" dirty="0">
                <a:solidFill>
                  <a:srgbClr val="003300"/>
                </a:solidFill>
                <a:latin typeface="Bookman Old Style" panose="02050604050505020204" pitchFamily="18" charset="0"/>
              </a:rPr>
              <a:t>яблоко</a:t>
            </a:r>
            <a:r>
              <a:rPr lang="ru-RU" sz="2400" dirty="0">
                <a:solidFill>
                  <a:srgbClr val="003300"/>
                </a:solidFill>
                <a:latin typeface="Bookman Old Style" panose="02050604050505020204" pitchFamily="18" charset="0"/>
              </a:rPr>
              <a:t> </a:t>
            </a:r>
            <a:r>
              <a:rPr lang="ru-RU" sz="2400" b="1" dirty="0">
                <a:solidFill>
                  <a:srgbClr val="003300"/>
                </a:solidFill>
                <a:latin typeface="Bookman Old Style" panose="02050604050505020204" pitchFamily="18" charset="0"/>
              </a:rPr>
              <a:t>раздора</a:t>
            </a:r>
            <a:r>
              <a:rPr lang="ru-RU" sz="2400" dirty="0">
                <a:solidFill>
                  <a:srgbClr val="003300"/>
                </a:solidFill>
                <a:latin typeface="Bookman Old Style" panose="020506040505050202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0734513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297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Любовь</cp:lastModifiedBy>
  <cp:revision>21</cp:revision>
  <dcterms:created xsi:type="dcterms:W3CDTF">2020-09-04T15:50:58Z</dcterms:created>
  <dcterms:modified xsi:type="dcterms:W3CDTF">2020-09-12T13:14:42Z</dcterms:modified>
</cp:coreProperties>
</file>