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76" r:id="rId7"/>
    <p:sldId id="277" r:id="rId8"/>
    <p:sldId id="278" r:id="rId9"/>
    <p:sldId id="261" r:id="rId10"/>
    <p:sldId id="265" r:id="rId11"/>
    <p:sldId id="262" r:id="rId12"/>
    <p:sldId id="263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9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https://im0-tub-ru.yandex.net/i?id=887428cc7cc1c0bd4a09af456b389a89&amp;n=33&amp;w=179&amp;h=150" TargetMode="External"/><Relationship Id="rId7" Type="http://schemas.openxmlformats.org/officeDocument/2006/relationships/image" Target="https://im0-tub-ru.yandex.net/i?id=69873ba14593a4380fef3c4217df49f6&amp;n=33&amp;w=200&amp;h=150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https://im0-tub-ru.yandex.net/i?id=5107ea1ca500ced8db429c999fb52375&amp;n=33&amp;w=225&amp;h=150" TargetMode="External"/><Relationship Id="rId4" Type="http://schemas.openxmlformats.org/officeDocument/2006/relationships/image" Target="../media/image8.jpeg"/><Relationship Id="rId9" Type="http://schemas.openxmlformats.org/officeDocument/2006/relationships/image" Target="https://im0-tub-ru.yandex.net/i?id=668254fc6550b910334869186e11d932&amp;n=33&amp;w=135&amp;h=150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Творческий проект по технологии</a:t>
            </a:r>
            <a:br>
              <a:rPr lang="ru-RU" dirty="0" smtClean="0"/>
            </a:br>
            <a:r>
              <a:rPr lang="ru-RU" dirty="0" smtClean="0"/>
              <a:t>8 «В» класс МАОУ «Школа№84» Лютова </a:t>
            </a:r>
            <a:r>
              <a:rPr lang="ru-RU" dirty="0" err="1" smtClean="0"/>
              <a:t>Карина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руководитель Смирнова Наталья Анатольевна.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43240" y="2714620"/>
            <a:ext cx="2928958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Какой вид?</a:t>
            </a:r>
            <a:endParaRPr lang="ru-RU" sz="2800" b="1" i="1" dirty="0"/>
          </a:p>
        </p:txBody>
      </p:sp>
      <p:cxnSp>
        <p:nvCxnSpPr>
          <p:cNvPr id="3" name="Прямая со стрелкой 2"/>
          <p:cNvCxnSpPr>
            <a:stCxn id="2" idx="5"/>
          </p:cNvCxnSpPr>
          <p:nvPr/>
        </p:nvCxnSpPr>
        <p:spPr>
          <a:xfrm rot="16200000" flipH="1">
            <a:off x="5977888" y="3477565"/>
            <a:ext cx="545503" cy="1214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rot="5400000">
            <a:off x="2656329" y="3487284"/>
            <a:ext cx="616941" cy="1214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>
            <a:stCxn id="2" idx="0"/>
          </p:cNvCxnSpPr>
          <p:nvPr/>
        </p:nvCxnSpPr>
        <p:spPr>
          <a:xfrm rot="16200000" flipV="1">
            <a:off x="4161232" y="2268132"/>
            <a:ext cx="857256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3143240" y="500042"/>
            <a:ext cx="278608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Закруглённый</a:t>
            </a:r>
            <a:endParaRPr lang="ru-RU" sz="2000" b="1" i="1" dirty="0"/>
          </a:p>
        </p:txBody>
      </p:sp>
      <p:sp>
        <p:nvSpPr>
          <p:cNvPr id="7" name="Овал 6"/>
          <p:cNvSpPr/>
          <p:nvPr/>
        </p:nvSpPr>
        <p:spPr>
          <a:xfrm>
            <a:off x="5572132" y="4429132"/>
            <a:ext cx="2643206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Без определённой формы </a:t>
            </a:r>
            <a:endParaRPr lang="ru-RU" sz="2000" b="1" i="1" dirty="0"/>
          </a:p>
        </p:txBody>
      </p:sp>
      <p:sp>
        <p:nvSpPr>
          <p:cNvPr id="8" name="Овал 7"/>
          <p:cNvSpPr/>
          <p:nvPr/>
        </p:nvSpPr>
        <p:spPr>
          <a:xfrm>
            <a:off x="500034" y="4429132"/>
            <a:ext cx="2786082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прямоугольный</a:t>
            </a:r>
            <a:endParaRPr lang="ru-RU" b="1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887428cc7cc1c0bd4a09af456b389a89&amp;n=33&amp;w=179&amp;h=150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1230653"/>
            <a:ext cx="2826060" cy="22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https://im0-tub-ru.yandex.net/i?id=5107ea1ca500ced8db429c999fb52375&amp;n=33&amp;w=225&amp;h=150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476672"/>
            <a:ext cx="2901381" cy="229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https://im0-tub-ru.yandex.net/i?id=69873ba14593a4380fef3c4217df49f6&amp;n=33&amp;w=200&amp;h=150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379" y="3501008"/>
            <a:ext cx="4280661" cy="321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https://im0-tub-ru.yandex.net/i?id=668254fc6550b910334869186e11d932&amp;n=33&amp;w=135&amp;h=150"/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01008"/>
            <a:ext cx="2819171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600200"/>
            <a:ext cx="5904656" cy="463711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dirty="0"/>
              <a:t>Каких только органайзеров не было в интернете, и из пластика, и из дерева, складные, выдвижные и много каких ещё.  Но я решила выбрать органайзер из ткани на стену, т.к. я люблю шить. Плюсы такого выбора видны сразу: такой органайзер не будет занимать много места, и в то же время будет вместительным, при желании его можно постирать, он всегда будет при деле. Все эти плюсы соответствуют задачам, которые я перед собой поставила.</a:t>
            </a:r>
          </a:p>
          <a:p>
            <a:pPr marL="0" indent="0">
              <a:buNone/>
            </a:pPr>
            <a:r>
              <a:rPr lang="ru-RU" b="1" dirty="0"/>
              <a:t>Взвесив все плюсы и минусы, я взялась за проработку своей идеи.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14678" y="2428868"/>
            <a:ext cx="257176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Выбор ткани</a:t>
            </a:r>
            <a:endParaRPr lang="ru-RU" sz="3200" b="1" i="1" dirty="0"/>
          </a:p>
        </p:txBody>
      </p:sp>
      <p:cxnSp>
        <p:nvCxnSpPr>
          <p:cNvPr id="4" name="Прямая со стрелкой 3"/>
          <p:cNvCxnSpPr>
            <a:stCxn id="2" idx="1"/>
          </p:cNvCxnSpPr>
          <p:nvPr/>
        </p:nvCxnSpPr>
        <p:spPr>
          <a:xfrm rot="16200000" flipV="1">
            <a:off x="2839258" y="1875595"/>
            <a:ext cx="841717" cy="6623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2" idx="5"/>
          </p:cNvCxnSpPr>
          <p:nvPr/>
        </p:nvCxnSpPr>
        <p:spPr>
          <a:xfrm rot="16200000" flipH="1">
            <a:off x="5177274" y="3819959"/>
            <a:ext cx="1056031" cy="5909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357290" y="714356"/>
            <a:ext cx="2714644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Х</a:t>
            </a:r>
            <a:r>
              <a:rPr lang="en-US" sz="2800" b="1" i="1" dirty="0" smtClean="0"/>
              <a:t>/</a:t>
            </a:r>
            <a:r>
              <a:rPr lang="ru-RU" sz="2800" b="1" i="1" dirty="0" smtClean="0"/>
              <a:t>Б</a:t>
            </a:r>
            <a:endParaRPr lang="ru-RU" sz="2800" b="1" i="1" dirty="0"/>
          </a:p>
        </p:txBody>
      </p:sp>
      <p:sp>
        <p:nvSpPr>
          <p:cNvPr id="11" name="Овал 10"/>
          <p:cNvSpPr/>
          <p:nvPr/>
        </p:nvSpPr>
        <p:spPr>
          <a:xfrm>
            <a:off x="5286380" y="4786322"/>
            <a:ext cx="2571768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Бязь</a:t>
            </a:r>
            <a:endParaRPr lang="ru-RU" b="1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Бязь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0017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i="1" dirty="0" smtClean="0"/>
              <a:t>                     Это ткань которая: </a:t>
            </a: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b="1" i="1" dirty="0" smtClean="0"/>
              <a:t>Хорошо стирается, сохраняя размер, цвет и рисунок.</a:t>
            </a: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b="1" i="1" dirty="0" smtClean="0"/>
              <a:t>Доступна по цене.</a:t>
            </a: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b="1" i="1" dirty="0" smtClean="0"/>
              <a:t>Высокопрочный материал.</a:t>
            </a: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b="1" i="1" dirty="0" smtClean="0"/>
              <a:t>Во время эксплуатации практически не мнётся.</a:t>
            </a: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b="1" i="1" dirty="0" smtClean="0"/>
              <a:t>Материал не вызывающий аллергических реакций.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/>
          <a:lstStyle/>
          <a:p>
            <a:r>
              <a:rPr lang="ru-RU" b="1" i="1" dirty="0" smtClean="0"/>
              <a:t>Х</a:t>
            </a:r>
            <a:r>
              <a:rPr lang="en-US" b="1" i="1" dirty="0" smtClean="0"/>
              <a:t>/</a:t>
            </a:r>
            <a:r>
              <a:rPr lang="ru-RU" b="1" i="1" dirty="0" smtClean="0"/>
              <a:t>Б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714356"/>
            <a:ext cx="8286776" cy="592935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  Безупречные гигиенические свойства (отлично впитывают влагу и пропускают воздух, приятны к телу).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 Оказывают лечебный эффект. Находят широкое применение в медицинской сфере.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   Высокая степень прочности.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  Отличная теплопроводность.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   Надежность и практичность, способность выдерживать сотни стирок.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   Незначительная осыпаемость срезов.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   Небольшое раздвигание швов.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   Практически не растягиваются.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   Быстро сохнут, легко отстирываются и гладятся.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/>
              <a:t>   Хорошо настилаются, не смещаются, легко режутся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642918"/>
            <a:ext cx="7472386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Для плотности и поддержания формы</a:t>
            </a:r>
          </a:p>
          <a:p>
            <a:pPr>
              <a:buNone/>
            </a:pPr>
            <a:r>
              <a:rPr lang="ru-RU" b="1" i="1" dirty="0" smtClean="0"/>
              <a:t> чехла, в нём будет три слоя:</a:t>
            </a:r>
          </a:p>
          <a:p>
            <a:pPr lvl="0">
              <a:buNone/>
            </a:pPr>
            <a:r>
              <a:rPr lang="ru-RU" b="1" i="1" dirty="0" smtClean="0"/>
              <a:t>Два внешних слоя бязи (бязь двух</a:t>
            </a:r>
          </a:p>
          <a:p>
            <a:pPr lvl="0">
              <a:buNone/>
            </a:pPr>
            <a:r>
              <a:rPr lang="ru-RU" b="1" i="1" dirty="0" smtClean="0"/>
              <a:t> дизайнов).</a:t>
            </a:r>
          </a:p>
          <a:p>
            <a:pPr lvl="0">
              <a:buFont typeface="Wingdings" pitchFamily="2" charset="2"/>
              <a:buChar char="Ø"/>
            </a:pPr>
            <a:r>
              <a:rPr lang="ru-RU" b="1" i="1" dirty="0" smtClean="0"/>
              <a:t>Слой синтепона между ними.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MG-268cc2cd851b59767e5547406a9a84c0-V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56992"/>
            <a:ext cx="5544615" cy="3141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332657"/>
            <a:ext cx="73448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b="1" u="sng" kern="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oto Sans Devanagari"/>
              </a:rPr>
              <a:t>Ход работы</a:t>
            </a:r>
            <a:endParaRPr lang="ru-RU" sz="1600" b="1" kern="0" dirty="0">
              <a:solidFill>
                <a:srgbClr val="00000A"/>
              </a:solidFill>
              <a:latin typeface="Liberation Sans"/>
              <a:ea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b="1" kern="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oto Sans Devanagari"/>
              </a:rPr>
              <a:t> </a:t>
            </a:r>
            <a:endParaRPr lang="ru-RU" sz="1600" b="1" kern="0" dirty="0">
              <a:solidFill>
                <a:srgbClr val="00000A"/>
              </a:solidFill>
              <a:latin typeface="Liberation Sans"/>
              <a:ea typeface="Times New Roman" panose="02020603050405020304" pitchFamily="18" charset="0"/>
            </a:endParaRPr>
          </a:p>
          <a:p>
            <a:pPr indent="450215" algn="just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b="1" kern="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oto Sans Devanagari"/>
              </a:rPr>
              <a:t>Для начала я нашла обучающее видео в интернете и внимательно с ним ознакомилась. Далее приготовила всё необходимое. Приобрела в магазине кусок однотонной и с узорами ткани, наполнитель (синтепон), и резинку</a:t>
            </a:r>
            <a:r>
              <a:rPr lang="ru-RU" b="1" kern="0" dirty="0" smtClean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oto Sans Devanagari"/>
              </a:rPr>
              <a:t>.</a:t>
            </a:r>
            <a:endParaRPr lang="ru-RU" sz="1600" b="1" kern="0" dirty="0">
              <a:solidFill>
                <a:srgbClr val="00000A"/>
              </a:solidFill>
              <a:latin typeface="Liberation Sans"/>
              <a:ea typeface="Times New Roman" panose="02020603050405020304" pitchFamily="18" charset="0"/>
            </a:endParaRPr>
          </a:p>
          <a:p>
            <a:pPr indent="450215" algn="just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b="1" kern="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oto Sans Devanagari"/>
              </a:rPr>
              <a:t>1. Взять приготовленные заранее куски ткани и синтепона, и выкроить детали размером 27*72 см.</a:t>
            </a:r>
            <a:endParaRPr lang="ru-RU" sz="1600" b="1" kern="0" dirty="0">
              <a:solidFill>
                <a:srgbClr val="00000A"/>
              </a:solidFill>
              <a:latin typeface="Liberation Sans"/>
              <a:ea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sz="1600" b="1" kern="0" dirty="0">
                <a:solidFill>
                  <a:srgbClr val="00000A"/>
                </a:solidFill>
                <a:latin typeface="Liberation Sans"/>
                <a:ea typeface="Times New Roman" panose="02020603050405020304" pitchFamily="18" charset="0"/>
              </a:rPr>
              <a:t> </a:t>
            </a:r>
            <a:endParaRPr lang="ru-RU" sz="1600" b="1" kern="0" dirty="0">
              <a:solidFill>
                <a:srgbClr val="00000A"/>
              </a:solidFill>
              <a:effectLst/>
              <a:latin typeface="Liberation Sans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200223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2. Из ткани с узорами вырезать три детали размером 25*35 см, это карманы органайзера.</a:t>
            </a:r>
            <a:br>
              <a:rPr lang="ru-RU" b="1" dirty="0"/>
            </a:br>
            <a:r>
              <a:rPr lang="ru-RU" b="1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4578" y="4016325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IMG-ff32c62e4df9c5f91e37bdc5fa2b0d10-V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563" y="2492896"/>
            <a:ext cx="6545167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30321"/>
            <a:ext cx="6768752" cy="1908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/>
                <a:ea typeface="Times New Roman" panose="02020603050405020304" pitchFamily="18" charset="0"/>
                <a:cs typeface="Noto Sans Devanagari"/>
              </a:rPr>
              <a:t>3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/>
                <a:ea typeface="Times New Roman" panose="02020603050405020304" pitchFamily="18" charset="0"/>
                <a:cs typeface="Noto Sans Devanagari"/>
              </a:rPr>
              <a:t>. Обработаем верхний срез деталей карманов, для этого подворачиваем край в два раза (толщина подгиба должна быть 1 см), отстрачиваем на машинке и отутюживаем детали карманов.</a:t>
            </a:r>
            <a:endParaRPr kumimoji="0" lang="ru-RU" altLang="zh-CN" sz="1400" b="1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Liberation Sans"/>
              <a:ea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/>
                <a:ea typeface="Times New Roman" panose="02020603050405020304" pitchFamily="18" charset="0"/>
                <a:cs typeface="Noto Sans Devanagari"/>
              </a:rPr>
              <a:t>4.  Возьмём три отрезка резинки длиной 27 см, и вдеваем их в отверстия с помощью булавки.</a:t>
            </a:r>
            <a:endParaRPr kumimoji="0" lang="ru-RU" altLang="zh-CN" sz="1400" b="1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Liberation Sans"/>
              <a:ea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95736" y="4149080"/>
            <a:ext cx="8715290" cy="56135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IMG-d1dd3a8ffe3041aa07180c8c98484e73-V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298" y="2553642"/>
            <a:ext cx="6095943" cy="3827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785794"/>
            <a:ext cx="5572164" cy="534036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                 ПРОБЛЕМА:</a:t>
            </a:r>
          </a:p>
          <a:p>
            <a:pPr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i="1" dirty="0" smtClean="0"/>
              <a:t>   </a:t>
            </a:r>
            <a:r>
              <a:rPr lang="ru-RU" b="1" dirty="0"/>
              <a:t>У моей бабушки скоро день рождения, и я задумалась, что же ей подарить. Перебирая в голове варианты подарка, я вспомнила, что бабушка увлекается рукоделием и было бы очень хорошо подарить что-нибудь нужное и подходящее под ее увлечение.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G-e6febdc623a121fae6af3062e80e382f-V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351"/>
            <a:ext cx="3812539" cy="248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714375" y="1040060"/>
            <a:ext cx="8034089" cy="535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5.  Возьмём переднюю основу для карманов (однотонная) и часть из синтепона, и сколем карманы с основой, из свободной ткани закладывая складки к внешним углам основы.</a:t>
            </a: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Liberation Sans" charset="-52"/>
              <a:ea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6.  Отступаем от кармана вверх 3 см и проводим прямую линию-это место пришивания второго кармана. Второй карман прикладываем лицевой стороной к проведённой линии, и закладываем такие же складки, как и у предыдущего кармана (но в этот раз чтобы они смотрели внутрь).</a:t>
            </a: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Liberation Sans" charset="-52"/>
              <a:ea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7. Прострачиваем карман на машинке, а потом выворачиваем его и прокладываем строчку по низу кармана отступая от края 1 см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.</a:t>
            </a: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Liberation Sans" charset="-52"/>
              <a:ea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8. С третьим карманом делаем тоже самое что и со вторым</a:t>
            </a: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.</a:t>
            </a: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Liberation Sans" charset="-52"/>
              <a:ea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9. Чтобы карман можно было повесить, сделаем сверху две петельки, для этого отрезаем от однотонной ткани кусочек шириной 4 см и длиной около 10 см, складываем его в четыре раза, прошиваем и отутюживаем, затем разрезаем пополам и скалываем с основой.</a:t>
            </a: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Liberation Sans" charset="-52"/>
              <a:ea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10. Берем заднюю основу (с узорами) и скалываем ее с передней основой (однотонной), прикладывая лицевыми сторонами друг к другу.</a:t>
            </a: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Liberation Sans" charset="-52"/>
              <a:ea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11. Прошиваем всё на швейной машинке отступая от края 1 см, и оставляя сверху 10-15 см для выворачивания.</a:t>
            </a: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Liberation Sans" charset="-52"/>
              <a:ea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12.  После прошивания убираем иголки, срезаем лишние края, обрезаем лишний синтепон, и выворачиваем изделие.</a:t>
            </a: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Liberation Sans" charset="-52"/>
              <a:ea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Конечный 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779912" y="3243262"/>
            <a:ext cx="4680520" cy="3282081"/>
          </a:xfrm>
        </p:spPr>
        <p:txBody>
          <a:bodyPr/>
          <a:lstStyle/>
          <a:p>
            <a:r>
              <a:rPr lang="ru-RU" b="1" dirty="0"/>
              <a:t>13.  Зашиваем отверстие для выворачивания. </a:t>
            </a:r>
          </a:p>
          <a:p>
            <a:r>
              <a:rPr lang="ru-RU" b="1" dirty="0"/>
              <a:t>14. Прокладываем ещё по одной строчке у второго и третьего кармана, у их основания.</a:t>
            </a:r>
          </a:p>
        </p:txBody>
      </p:sp>
      <p:pic>
        <p:nvPicPr>
          <p:cNvPr id="11266" name="Picture 2" descr="IMG-706acdcf067b45f8bcf07603bb18bd27-V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5887"/>
            <a:ext cx="4067944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2171394130"/>
              </p:ext>
            </p:extLst>
          </p:nvPr>
        </p:nvGraphicFramePr>
        <p:xfrm>
          <a:off x="1745019" y="2654922"/>
          <a:ext cx="6139348" cy="38704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8325">
                  <a:extLst>
                    <a:ext uri="{9D8B030D-6E8A-4147-A177-3AD203B41FA5}">
                      <a16:colId xmlns="" xmlns:a16="http://schemas.microsoft.com/office/drawing/2014/main" val="4001344719"/>
                    </a:ext>
                  </a:extLst>
                </a:gridCol>
                <a:gridCol w="1761304">
                  <a:extLst>
                    <a:ext uri="{9D8B030D-6E8A-4147-A177-3AD203B41FA5}">
                      <a16:colId xmlns="" xmlns:a16="http://schemas.microsoft.com/office/drawing/2014/main" val="2447383679"/>
                    </a:ext>
                  </a:extLst>
                </a:gridCol>
                <a:gridCol w="910885">
                  <a:extLst>
                    <a:ext uri="{9D8B030D-6E8A-4147-A177-3AD203B41FA5}">
                      <a16:colId xmlns="" xmlns:a16="http://schemas.microsoft.com/office/drawing/2014/main" val="3126647119"/>
                    </a:ext>
                  </a:extLst>
                </a:gridCol>
                <a:gridCol w="1591513">
                  <a:extLst>
                    <a:ext uri="{9D8B030D-6E8A-4147-A177-3AD203B41FA5}">
                      <a16:colId xmlns="" xmlns:a16="http://schemas.microsoft.com/office/drawing/2014/main" val="3199181754"/>
                    </a:ext>
                  </a:extLst>
                </a:gridCol>
                <a:gridCol w="1487321">
                  <a:extLst>
                    <a:ext uri="{9D8B030D-6E8A-4147-A177-3AD203B41FA5}">
                      <a16:colId xmlns="" xmlns:a16="http://schemas.microsoft.com/office/drawing/2014/main" val="484222370"/>
                    </a:ext>
                  </a:extLst>
                </a:gridCol>
              </a:tblGrid>
              <a:tr h="1130101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№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п/п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Наименование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используемых материалов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Цена за единицу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Расход материалов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Затраты на материалы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extLst>
                  <a:ext uri="{0D108BD9-81ED-4DB2-BD59-A6C34878D82A}">
                    <a16:rowId xmlns="" xmlns:a16="http://schemas.microsoft.com/office/drawing/2014/main" val="530487393"/>
                  </a:ext>
                </a:extLst>
              </a:tr>
              <a:tr h="982377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1.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Однотонная ткань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0 руб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Брюки джинсовые 1 шт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0руб.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extLst>
                  <a:ext uri="{0D108BD9-81ED-4DB2-BD59-A6C34878D82A}">
                    <a16:rowId xmlns="" xmlns:a16="http://schemas.microsoft.com/office/drawing/2014/main" val="3051074372"/>
                  </a:ext>
                </a:extLst>
              </a:tr>
              <a:tr h="361930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2.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Ткань с рисунком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0 руб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Кусок ткани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0руб.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extLst>
                  <a:ext uri="{0D108BD9-81ED-4DB2-BD59-A6C34878D82A}">
                    <a16:rowId xmlns="" xmlns:a16="http://schemas.microsoft.com/office/drawing/2014/main" val="3690678671"/>
                  </a:ext>
                </a:extLst>
              </a:tr>
              <a:tr h="672153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резинка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60 рублей за метр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55см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33 руб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extLst>
                  <a:ext uri="{0D108BD9-81ED-4DB2-BD59-A6C34878D82A}">
                    <a16:rowId xmlns="" xmlns:a16="http://schemas.microsoft.com/office/drawing/2014/main" val="1036475294"/>
                  </a:ext>
                </a:extLst>
              </a:tr>
              <a:tr h="361930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Нитки синего цвета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16руб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64 руб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extLst>
                  <a:ext uri="{0D108BD9-81ED-4DB2-BD59-A6C34878D82A}">
                    <a16:rowId xmlns="" xmlns:a16="http://schemas.microsoft.com/office/drawing/2014/main" val="311829229"/>
                  </a:ext>
                </a:extLst>
              </a:tr>
              <a:tr h="361930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Итого: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900" dirty="0">
                          <a:effectLst/>
                        </a:rPr>
                        <a:t>152</a:t>
                      </a:r>
                      <a:endParaRPr lang="ru-RU" sz="800" dirty="0">
                        <a:solidFill>
                          <a:srgbClr val="00000A"/>
                        </a:solidFill>
                        <a:effectLst/>
                        <a:latin typeface="Liberation Serif"/>
                        <a:ea typeface="Times New Roman" panose="02020603050405020304" pitchFamily="18" charset="0"/>
                        <a:cs typeface="Noto Sans Devanagari"/>
                      </a:endParaRPr>
                    </a:p>
                  </a:txBody>
                  <a:tcPr marL="47025" marR="48719" marT="11862" marB="11862"/>
                </a:tc>
                <a:extLst>
                  <a:ext uri="{0D108BD9-81ED-4DB2-BD59-A6C34878D82A}">
                    <a16:rowId xmlns="" xmlns:a16="http://schemas.microsoft.com/office/drawing/2014/main" val="3006617860"/>
                  </a:ext>
                </a:extLst>
              </a:tr>
            </a:tbl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915816" y="-389913"/>
            <a:ext cx="4176464" cy="286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Расчет стоимости комплекта</a:t>
            </a: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rgbClr val="00000A"/>
              </a:solidFill>
              <a:effectLst/>
              <a:latin typeface="Liberation Sans" charset="-52"/>
              <a:ea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ation Serif" charset="-52"/>
                <a:ea typeface="Times New Roman" panose="02020603050405020304" pitchFamily="18" charset="0"/>
                <a:cs typeface="Noto Sans Devanagari" charset="0"/>
              </a:rPr>
              <a:t>Вывод: </a:t>
            </a: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iberation Serif" charset="-52"/>
                <a:ea typeface="Times New Roman" panose="02020603050405020304" pitchFamily="18" charset="0"/>
                <a:cs typeface="Noto Sans Devanagari" charset="0"/>
              </a:rPr>
              <a:t>Некоторые инструменты (наперсток, иглы, ножницы и т. д.) и материалы я не приобретала. Они были куплены раньше, т.к. я увлекаюсь рукоделием. Поэтому их стоимость не учитывалась. На такое объемное, оригинальное и много функциональное изделие затратила всего 152 руб. Считаю, что по стоимости оно получилось недорогим.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774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Самооценка и оценка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Не смотря на все возникшие трудности, я их преодолела, хотя и не без помощи мамы. Чехол получился удобным и подошёл по размеру. Теперь швейные машины будут выглядеть лучше и будут защищены от загрязнений и мелких повреждений. Я довольна полученным опытом во время выполнения работы!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71480"/>
            <a:ext cx="7901014" cy="62865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900" b="1" i="1" dirty="0" smtClean="0"/>
              <a:t>    Цели: </a:t>
            </a:r>
          </a:p>
          <a:p>
            <a:r>
              <a:rPr lang="ru-RU" b="1" dirty="0"/>
              <a:t>Спроектировать и изготовить изделие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  <a:endParaRPr lang="ru-RU" sz="3900" dirty="0" smtClean="0"/>
          </a:p>
          <a:p>
            <a:r>
              <a:rPr lang="ru-RU" sz="3900" b="1" i="1" dirty="0" smtClean="0"/>
              <a:t>Задачи:</a:t>
            </a:r>
            <a:endParaRPr lang="ru-RU" sz="3900" dirty="0" smtClean="0"/>
          </a:p>
          <a:p>
            <a:r>
              <a:rPr lang="ru-RU" b="1" dirty="0"/>
              <a:t>Посоветоваться с родственниками о выборе подарка.</a:t>
            </a:r>
          </a:p>
          <a:p>
            <a:r>
              <a:rPr lang="ru-RU" b="1" dirty="0"/>
              <a:t>2 Выбрать подходящий подарок, посмотрев идеи в интернете.</a:t>
            </a:r>
          </a:p>
          <a:p>
            <a:r>
              <a:rPr lang="ru-RU" b="1" dirty="0"/>
              <a:t>3. Разработать эскиз выбранного подарка.</a:t>
            </a:r>
          </a:p>
          <a:p>
            <a:r>
              <a:rPr lang="ru-RU" b="1" dirty="0"/>
              <a:t>4. Купить необходимый материал для изготовления подарка.</a:t>
            </a:r>
          </a:p>
          <a:p>
            <a:r>
              <a:rPr lang="ru-RU" b="1" dirty="0"/>
              <a:t>5. Определить себестоимость подарка.</a:t>
            </a:r>
          </a:p>
          <a:p>
            <a:r>
              <a:rPr lang="ru-RU" b="1" dirty="0"/>
              <a:t> </a:t>
            </a:r>
          </a:p>
          <a:p>
            <a:pPr lvl="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43240" y="2714620"/>
            <a:ext cx="2928958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Что выбрать?</a:t>
            </a:r>
            <a:endParaRPr lang="ru-RU" sz="2800" b="1" i="1" dirty="0"/>
          </a:p>
        </p:txBody>
      </p:sp>
      <p:cxnSp>
        <p:nvCxnSpPr>
          <p:cNvPr id="4" name="Прямая со стрелкой 3"/>
          <p:cNvCxnSpPr>
            <a:stCxn id="2" idx="5"/>
          </p:cNvCxnSpPr>
          <p:nvPr/>
        </p:nvCxnSpPr>
        <p:spPr>
          <a:xfrm rot="16200000" flipH="1">
            <a:off x="5977888" y="3477565"/>
            <a:ext cx="545503" cy="1214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2656329" y="3487284"/>
            <a:ext cx="616941" cy="1214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0"/>
          </p:cNvCxnSpPr>
          <p:nvPr/>
        </p:nvCxnSpPr>
        <p:spPr>
          <a:xfrm rot="16200000" flipV="1">
            <a:off x="4161232" y="2268132"/>
            <a:ext cx="857256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3500430" y="714356"/>
            <a:ext cx="207170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игольница</a:t>
            </a:r>
            <a:endParaRPr lang="ru-RU" b="1" i="1" dirty="0"/>
          </a:p>
        </p:txBody>
      </p:sp>
      <p:sp>
        <p:nvSpPr>
          <p:cNvPr id="10" name="Овал 9"/>
          <p:cNvSpPr/>
          <p:nvPr/>
        </p:nvSpPr>
        <p:spPr>
          <a:xfrm>
            <a:off x="6072198" y="4429132"/>
            <a:ext cx="207170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Корзина для рукоделия</a:t>
            </a:r>
            <a:endParaRPr lang="ru-RU" sz="2000" b="1" i="1" dirty="0"/>
          </a:p>
        </p:txBody>
      </p:sp>
      <p:sp>
        <p:nvSpPr>
          <p:cNvPr id="11" name="Овал 10"/>
          <p:cNvSpPr/>
          <p:nvPr/>
        </p:nvSpPr>
        <p:spPr>
          <a:xfrm>
            <a:off x="785786" y="4429132"/>
            <a:ext cx="2071702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Для крючков</a:t>
            </a:r>
            <a:endParaRPr lang="ru-RU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0100" y="45422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</a:t>
            </a:r>
            <a:endParaRPr lang="ru-RU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 rot="10800000" flipV="1">
            <a:off x="1691680" y="1930975"/>
            <a:ext cx="6696744" cy="476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152352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iberation Sans" charset="-52"/>
                <a:ea typeface="Times New Roman" panose="02020603050405020304" pitchFamily="18" charset="0"/>
                <a:cs typeface="Noto Sans Devanagari" charset="0"/>
              </a:rPr>
              <a:t>          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2" name="Изображение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77740"/>
            <a:ext cx="2743200" cy="18430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42900" y="339928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52352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400" b="0" i="0" u="none" strike="noStrike" cap="none" normalizeH="0" baseline="0" smtClean="0">
              <a:ln>
                <a:noFill/>
              </a:ln>
              <a:solidFill>
                <a:srgbClr val="00000A"/>
              </a:solidFill>
              <a:effectLst/>
              <a:latin typeface="Liberation Sans" charset="-52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2286000" y="4406191"/>
            <a:ext cx="343812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b="1" kern="0" dirty="0">
                <a:solidFill>
                  <a:srgbClr val="193D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oto Sans Devanagari"/>
              </a:rPr>
              <a:t>Чехол для крючков   </a:t>
            </a:r>
            <a:endParaRPr lang="ru-RU" sz="1600" b="1" kern="0" dirty="0">
              <a:solidFill>
                <a:srgbClr val="00000A"/>
              </a:solidFill>
              <a:latin typeface="Liberation Sans"/>
              <a:ea typeface="Times New Roman" panose="02020603050405020304" pitchFamily="18" charset="0"/>
            </a:endParaRPr>
          </a:p>
          <a:p>
            <a:pPr indent="450215" algn="just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</a:pPr>
            <a:r>
              <a:rPr lang="ru-RU" b="1" kern="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oto Sans Devanagari"/>
              </a:rPr>
              <a:t>Чехол для крючков не подойдет потому что я ещё не очень опытная, и мне не приходилось сталкиваться с такой техникой шитья.</a:t>
            </a:r>
            <a:endParaRPr lang="ru-RU" sz="1600" b="1" kern="0" dirty="0">
              <a:solidFill>
                <a:srgbClr val="00000A"/>
              </a:solidFill>
              <a:latin typeface="Liberation Sans"/>
              <a:ea typeface="Times New Roman" panose="02020603050405020304" pitchFamily="18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ru-RU" b="1" kern="0" dirty="0">
                <a:solidFill>
                  <a:srgbClr val="193D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Noto Sans Devanagari"/>
              </a:rPr>
              <a:t> </a:t>
            </a:r>
            <a:endParaRPr lang="ru-RU" sz="1600" b="1" kern="0" dirty="0">
              <a:solidFill>
                <a:srgbClr val="00000A"/>
              </a:solidFill>
              <a:effectLst/>
              <a:latin typeface="Liberation Sans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5965" y="2996952"/>
            <a:ext cx="8229600" cy="3397499"/>
          </a:xfrm>
        </p:spPr>
        <p:txBody>
          <a:bodyPr/>
          <a:lstStyle/>
          <a:p>
            <a:r>
              <a:rPr lang="ru-RU" b="1" dirty="0"/>
              <a:t>Корзинка для пряжи                          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r>
              <a:rPr lang="ru-RU" b="1" dirty="0"/>
              <a:t>Корзинка очень красивая, но очень маленькая для огромного количества пряжи.</a:t>
            </a:r>
          </a:p>
        </p:txBody>
      </p:sp>
      <p:pic>
        <p:nvPicPr>
          <p:cNvPr id="3074" name="Изображение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4638"/>
            <a:ext cx="2857500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94097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9637" y="746547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Игольница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   Игольница к сожалению, тоже не подойдёт, у бабушки есть специальный контейнер для хранения иголок</a:t>
            </a:r>
          </a:p>
          <a:p>
            <a:r>
              <a:rPr lang="ru-RU" b="1" dirty="0"/>
              <a:t> </a:t>
            </a:r>
          </a:p>
        </p:txBody>
      </p:sp>
      <p:pic>
        <p:nvPicPr>
          <p:cNvPr id="4098" name="Изображение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6672"/>
            <a:ext cx="24003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15917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8173" y="962571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3284984"/>
            <a:ext cx="7427168" cy="284117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/>
              <a:t>В итоге я решила остановить свой выбор на органайзере на стену. Он не займёт много места.</a:t>
            </a:r>
          </a:p>
          <a:p>
            <a:pPr marL="0" indent="0">
              <a:buNone/>
            </a:pPr>
            <a:r>
              <a:rPr lang="ru-RU" b="1" dirty="0"/>
              <a:t>Органайзер – крайне удобная, а порой просто незаменимая вещь для тех, кто занимается творчеством или рукоделием. Он позволяет хранить разные инструменты и материалы для творчества в порядке и, что не менее важно, в одном постоянном месте, что делает его настоящим помощником для мастерицы, в работе которой просто необходимо соблюдать аккуратность и организованность. 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</p:txBody>
      </p:sp>
      <p:pic>
        <p:nvPicPr>
          <p:cNvPr id="5122" name="Изображение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92696"/>
            <a:ext cx="25146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54181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b="1" u="sng" dirty="0"/>
              <a:t>Требования к изделию</a:t>
            </a:r>
            <a:endParaRPr lang="ru-RU" b="1" dirty="0"/>
          </a:p>
          <a:p>
            <a:r>
              <a:rPr lang="ru-RU" b="1" dirty="0"/>
              <a:t>1. Органайзер должен быть красивым.</a:t>
            </a:r>
          </a:p>
          <a:p>
            <a:r>
              <a:rPr lang="ru-RU" b="1" dirty="0"/>
              <a:t>2. Органайзер должен быть вместительным.</a:t>
            </a:r>
          </a:p>
          <a:p>
            <a:r>
              <a:rPr lang="ru-RU" b="1" dirty="0"/>
              <a:t>3. Подарок должен быть бюджетным.</a:t>
            </a:r>
          </a:p>
          <a:p>
            <a:r>
              <a:rPr lang="ru-RU" b="1" dirty="0"/>
              <a:t>4. Компактным, чтобы при желании его можно было постирать в стиральной машине или убрать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853</Words>
  <Application>Microsoft Office PowerPoint</Application>
  <PresentationFormat>Экран (4:3)</PresentationFormat>
  <Paragraphs>134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Творческий проект по технологии 8 «В» класс МАОУ «Школа№84» Лютова Карина, руководитель Смирнова Наталья Анатольевна.</vt:lpstr>
      <vt:lpstr>Слайд 2</vt:lpstr>
      <vt:lpstr>Слайд 3</vt:lpstr>
      <vt:lpstr>Слайд 4</vt:lpstr>
      <vt:lpstr>Исследование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Бязь</vt:lpstr>
      <vt:lpstr>Х/Б</vt:lpstr>
      <vt:lpstr>Слайд 16</vt:lpstr>
      <vt:lpstr>Слайд 17</vt:lpstr>
      <vt:lpstr>2. Из ткани с узорами вырезать три детали размером 25*35 см, это карманы органайзера.  </vt:lpstr>
      <vt:lpstr>3. Обработаем верхний срез деталей карманов, для этого подворачиваем край в два раза (толщина подгиба должна быть 1 см), отстрачиваем на машинке и отутюживаем детали карманов. 4.  Возьмём три отрезка резинки длиной 27 см, и вдеваем их в отверстия с помощью булавки. </vt:lpstr>
      <vt:lpstr>Слайд 20</vt:lpstr>
      <vt:lpstr>Конечный результат</vt:lpstr>
      <vt:lpstr>Слайд 22</vt:lpstr>
      <vt:lpstr>Самооценка и оценка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по технологии</dc:title>
  <dc:creator>Артём</dc:creator>
  <cp:lastModifiedBy>Евгений</cp:lastModifiedBy>
  <cp:revision>18</cp:revision>
  <dcterms:created xsi:type="dcterms:W3CDTF">2018-12-05T06:50:28Z</dcterms:created>
  <dcterms:modified xsi:type="dcterms:W3CDTF">2020-09-13T09:28:04Z</dcterms:modified>
</cp:coreProperties>
</file>