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1" r:id="rId5"/>
    <p:sldId id="267" r:id="rId6"/>
    <p:sldId id="262" r:id="rId7"/>
    <p:sldId id="263" r:id="rId8"/>
    <p:sldId id="264" r:id="rId9"/>
    <p:sldId id="265" r:id="rId10"/>
    <p:sldId id="260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19DA9A-782F-4015-9B81-0489A3ECCDFF}" type="datetimeFigureOut">
              <a:rPr lang="ru-RU" smtClean="0"/>
              <a:t>07.09.2020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8C5A4B-0478-4DD5-8226-A976295FFE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784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642ED-7858-4168-88AD-77AE20C29FE9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C9E90-CC2D-49D5-B98C-DF4B979D23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631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DA3B6-36DD-40EA-8577-1D0169FEA1B1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E64F2-E634-4172-B802-511D08571D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863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FCE21-A11D-43BF-8A41-2AE9386F234E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6D41B-76CF-47C5-9730-F8AEFBFAB97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34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35D29-1FFB-4EF9-9FF2-3100CDF8A221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C0026-F134-4908-825F-8C1CD4A46A8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8994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D302B-E356-462D-A8E6-4D190D2221FC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B2442E-671E-42BF-AD4C-5E52B38E955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2682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D1C6C-8FBD-40B4-B0E6-8773BEEE8785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093BF-52CD-42CD-9B6D-462EB158A6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178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D1591-B6A9-4187-82D0-190316806731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D85A3-04AE-449D-81EB-56E3CD9EAF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527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8BA0A-A739-4BF6-8BE1-9117B70D2858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9297B-9142-4E33-9A9B-8A56263F30C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306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FFB2E-E836-49F5-994F-1542208ED6DC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7D8E3-11BB-4E14-ADFF-2448ADFADAF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4917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2097F0-07B5-441E-A0FE-429CFBCB21A4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68EE2-0D95-4AAC-96DE-A1AACD747F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1922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9E61A-3A42-429A-ADEE-DA13D52C8001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2CB99-B80B-47FE-A70E-E377444D99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2507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B6F3DC-1D51-440B-A364-DA24EDF27864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7EE5EF-5891-41EA-AD60-843188A51B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33207" y="2509924"/>
            <a:ext cx="418576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alt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«Адаптация детей </a:t>
            </a:r>
          </a:p>
          <a:p>
            <a:pPr algn="ctr"/>
            <a:r>
              <a:rPr lang="ru-RU" altLang="ru-RU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к условиям ДОУ»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18787" y="4941168"/>
            <a:ext cx="16001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Воспитатели</a:t>
            </a:r>
          </a:p>
          <a:p>
            <a:r>
              <a:rPr lang="ru-RU" dirty="0" err="1" smtClean="0"/>
              <a:t>Ларикова</a:t>
            </a:r>
            <a:r>
              <a:rPr lang="ru-RU" dirty="0" smtClean="0"/>
              <a:t> Т.Е</a:t>
            </a:r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923928" y="1340768"/>
            <a:ext cx="386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МБДОУ ЦРР «Детский сад №239»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759311" y="6129889"/>
            <a:ext cx="1733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Барнаул, 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3492500" y="1412875"/>
            <a:ext cx="35274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solidFill>
                  <a:srgbClr val="0070C0"/>
                </a:solidFill>
                <a:latin typeface="Monotype Corsiva" pitchFamily="66" charset="0"/>
              </a:rPr>
              <a:t>Помощь нужна еще и маме!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564904"/>
            <a:ext cx="78488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+mn-lt"/>
              </a:rPr>
              <a:t>Поступление </a:t>
            </a:r>
            <a:r>
              <a:rPr lang="ru-RU" dirty="0">
                <a:latin typeface="+mn-lt"/>
              </a:rPr>
              <a:t>в сад – это момент отделения мамы от ребенка, и это испытание для обоих</a:t>
            </a:r>
            <a:r>
              <a:rPr lang="ru-RU" dirty="0" smtClean="0">
                <a:latin typeface="+mn-lt"/>
              </a:rPr>
              <a:t>. </a:t>
            </a:r>
            <a:r>
              <a:rPr lang="ru-RU" dirty="0">
                <a:latin typeface="+mn-lt"/>
              </a:rPr>
              <a:t>Чтобы помочь себе, нужно: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i="1" dirty="0">
                <a:latin typeface="+mn-lt"/>
              </a:rPr>
              <a:t>быть уверенной, что посещение сада действительно нужно семье</a:t>
            </a:r>
            <a:r>
              <a:rPr lang="ru-RU" dirty="0">
                <a:latin typeface="+mn-lt"/>
              </a:rPr>
              <a:t>. М</a:t>
            </a:r>
            <a:r>
              <a:rPr lang="ru-RU" dirty="0" smtClean="0">
                <a:latin typeface="+mn-lt"/>
              </a:rPr>
              <a:t>алыш, реагируя именно на эту уверенную позицию мамы, адаптируется гораздо быстрее.</a:t>
            </a:r>
            <a:endParaRPr lang="ru-RU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i="1" dirty="0">
                <a:latin typeface="+mn-lt"/>
              </a:rPr>
              <a:t>поверить, что малыш на самом деле вовсе не «слабое» создание</a:t>
            </a:r>
            <a:r>
              <a:rPr lang="ru-RU" dirty="0">
                <a:latin typeface="+mn-lt"/>
              </a:rPr>
              <a:t>. Адаптационная система ребенка достаточно сильна, чтобы это испытание выдержать, даже если слезы текут рекой. </a:t>
            </a:r>
            <a:endParaRPr lang="ru-RU" dirty="0" smtClean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+mn-lt"/>
              </a:rPr>
              <a:t>воспользоваться </a:t>
            </a:r>
            <a:r>
              <a:rPr lang="ru-RU" i="1" dirty="0">
                <a:latin typeface="+mn-lt"/>
              </a:rPr>
              <a:t>помощью</a:t>
            </a:r>
            <a:r>
              <a:rPr lang="ru-RU" dirty="0">
                <a:latin typeface="+mn-lt"/>
              </a:rPr>
              <a:t>. </a:t>
            </a:r>
            <a:r>
              <a:rPr lang="ru-RU" dirty="0" smtClean="0">
                <a:latin typeface="+mn-lt"/>
              </a:rPr>
              <a:t>Иногда </a:t>
            </a:r>
            <a:r>
              <a:rPr lang="ru-RU" dirty="0">
                <a:latin typeface="+mn-lt"/>
              </a:rPr>
              <a:t>маме очень нужно знать, что ее ребенок быстро успокаивается после ее ухода, и такую информацию может дать </a:t>
            </a:r>
            <a:r>
              <a:rPr lang="ru-RU" dirty="0" smtClean="0">
                <a:latin typeface="+mn-lt"/>
              </a:rPr>
              <a:t>педагог</a:t>
            </a:r>
            <a:r>
              <a:rPr lang="ru-RU" dirty="0">
                <a:latin typeface="+mn-lt"/>
              </a:rPr>
              <a:t>, наблюдающий за детьми в процессе </a:t>
            </a:r>
            <a:r>
              <a:rPr lang="ru-RU" dirty="0" smtClean="0">
                <a:latin typeface="+mn-lt"/>
              </a:rPr>
              <a:t>адаптации.</a:t>
            </a:r>
            <a:endParaRPr lang="ru-RU" dirty="0">
              <a:latin typeface="+mn-lt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i="1" dirty="0">
                <a:latin typeface="+mn-lt"/>
              </a:rPr>
              <a:t>заручиться </a:t>
            </a:r>
            <a:r>
              <a:rPr lang="ru-RU" i="1" dirty="0" smtClean="0">
                <a:latin typeface="+mn-lt"/>
              </a:rPr>
              <a:t>поддержкой</a:t>
            </a:r>
            <a:r>
              <a:rPr lang="ru-RU" dirty="0" smtClean="0">
                <a:latin typeface="+mn-lt"/>
              </a:rPr>
              <a:t>. </a:t>
            </a:r>
            <a:r>
              <a:rPr lang="ru-RU" dirty="0">
                <a:latin typeface="+mn-lt"/>
              </a:rPr>
              <a:t>Поддерживайте друг </a:t>
            </a:r>
            <a:r>
              <a:rPr lang="ru-RU" dirty="0" smtClean="0">
                <a:latin typeface="+mn-lt"/>
              </a:rPr>
              <a:t>друга, вместе </a:t>
            </a:r>
            <a:r>
              <a:rPr lang="ru-RU" dirty="0">
                <a:latin typeface="+mn-lt"/>
              </a:rPr>
              <a:t>отмечайте и радуйтесь успехам детей и самих себя.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5461" y="2132856"/>
            <a:ext cx="3921266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alt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Спасибо</a:t>
            </a:r>
          </a:p>
          <a:p>
            <a:pPr algn="ctr"/>
            <a:r>
              <a:rPr lang="ru-RU" alt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За</a:t>
            </a:r>
          </a:p>
          <a:p>
            <a:pPr algn="ctr"/>
            <a:r>
              <a:rPr lang="ru-RU" altLang="ru-RU" sz="4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Внимание!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4958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9872" y="1268760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4D08F8"/>
                </a:solidFill>
                <a:latin typeface="Times New Roman" pitchFamily="18" charset="0"/>
              </a:rPr>
              <a:t>Адаптация</a:t>
            </a:r>
            <a:r>
              <a:rPr lang="ru-RU" altLang="ru-RU" dirty="0" smtClean="0">
                <a:solidFill>
                  <a:srgbClr val="4D08F8"/>
                </a:solidFill>
                <a:latin typeface="Times New Roman" pitchFamily="18" charset="0"/>
              </a:rPr>
              <a:t> – процесс вхождения ребенка в новую для него среду и приспособление к ее условиям.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62735" y="3789040"/>
            <a:ext cx="502644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строгий режим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+mn-lt"/>
              </a:rPr>
              <a:t>о</a:t>
            </a:r>
            <a:r>
              <a:rPr lang="ru-RU" dirty="0" smtClean="0">
                <a:latin typeface="+mn-lt"/>
              </a:rPr>
              <a:t>тсутствие родителей в течение дня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+mn-lt"/>
              </a:rPr>
              <a:t>н</a:t>
            </a:r>
            <a:r>
              <a:rPr lang="ru-RU" dirty="0" smtClean="0">
                <a:latin typeface="+mn-lt"/>
              </a:rPr>
              <a:t>овые требования к поведению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+mn-lt"/>
              </a:rPr>
              <a:t>п</a:t>
            </a:r>
            <a:r>
              <a:rPr lang="ru-RU" dirty="0" smtClean="0">
                <a:latin typeface="+mn-lt"/>
              </a:rPr>
              <a:t>остоянный контакт со  сверстниками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+mn-lt"/>
              </a:rPr>
              <a:t>резкое уменьшение персонального внимания</a:t>
            </a:r>
            <a:endParaRPr lang="ru-RU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+mn-lt"/>
              </a:rPr>
              <a:t>н</a:t>
            </a:r>
            <a:r>
              <a:rPr lang="ru-RU" dirty="0" smtClean="0">
                <a:latin typeface="+mn-lt"/>
              </a:rPr>
              <a:t>овое помещение, таящее в себе много </a:t>
            </a:r>
          </a:p>
          <a:p>
            <a:r>
              <a:rPr lang="ru-RU" dirty="0" smtClean="0">
                <a:latin typeface="+mn-lt"/>
              </a:rPr>
              <a:t>      неизвестного, а значит, и опасного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+mn-lt"/>
              </a:rPr>
              <a:t>д</a:t>
            </a:r>
            <a:r>
              <a:rPr lang="ru-RU" dirty="0" smtClean="0">
                <a:latin typeface="+mn-lt"/>
              </a:rPr>
              <a:t>ругой стиль общения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>
                <a:latin typeface="+mn-lt"/>
              </a:rPr>
              <a:t>и</a:t>
            </a:r>
            <a:r>
              <a:rPr lang="ru-RU" dirty="0" smtClean="0">
                <a:latin typeface="+mn-lt"/>
              </a:rPr>
              <a:t> </a:t>
            </a:r>
            <a:r>
              <a:rPr lang="ru-RU" dirty="0" err="1" smtClean="0">
                <a:latin typeface="+mn-lt"/>
              </a:rPr>
              <a:t>др</a:t>
            </a:r>
            <a:r>
              <a:rPr lang="ru-RU" dirty="0" smtClean="0">
                <a:latin typeface="+mn-lt"/>
              </a:rPr>
              <a:t>…</a:t>
            </a:r>
            <a:endParaRPr lang="ru-RU" dirty="0">
              <a:latin typeface="+mn-lt"/>
            </a:endParaRPr>
          </a:p>
        </p:txBody>
      </p:sp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755576" y="2708920"/>
            <a:ext cx="712879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solidFill>
                  <a:srgbClr val="0070C0"/>
                </a:solidFill>
                <a:latin typeface="Monotype Corsiva" pitchFamily="66" charset="0"/>
              </a:rPr>
              <a:t>С поступлением ребенка в дошкольное учреждение в его жизни происходит множество изменений: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"/>
          <p:cNvSpPr>
            <a:spLocks noChangeArrowheads="1"/>
          </p:cNvSpPr>
          <p:nvPr/>
        </p:nvSpPr>
        <p:spPr bwMode="auto">
          <a:xfrm>
            <a:off x="3492500" y="1412875"/>
            <a:ext cx="35274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solidFill>
                  <a:srgbClr val="0070C0"/>
                </a:solidFill>
                <a:latin typeface="Monotype Corsiva" pitchFamily="66" charset="0"/>
              </a:rPr>
              <a:t>Алгоритм прохождения адаптации</a:t>
            </a:r>
            <a:endParaRPr lang="ru-RU" altLang="ru-RU" sz="2800" b="1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708920"/>
            <a:ext cx="6048672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Tx/>
              <a:buNone/>
            </a:pPr>
            <a:r>
              <a:rPr lang="ru-RU" altLang="ru-RU" dirty="0" smtClean="0">
                <a:latin typeface="+mn-lt"/>
              </a:rPr>
              <a:t>Чтобы привыкание к ДОУ было максимально безболезненным для ребенка, нужно сделать его постепенным (у каждого ребенка проходит индивидуально):</a:t>
            </a:r>
          </a:p>
          <a:p>
            <a:pPr algn="ctr">
              <a:lnSpc>
                <a:spcPct val="150000"/>
              </a:lnSpc>
            </a:pPr>
            <a:r>
              <a:rPr lang="ru-RU" altLang="ru-RU" b="1" u="sng" dirty="0" smtClean="0">
                <a:solidFill>
                  <a:srgbClr val="4D08F8"/>
                </a:solidFill>
                <a:latin typeface="+mn-lt"/>
              </a:rPr>
              <a:t>Ступенчатая адаптация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altLang="ru-RU" dirty="0" smtClean="0">
                <a:latin typeface="+mn-lt"/>
              </a:rPr>
              <a:t>В течении 1-й недели ребенок посещает детский сад 1-2 часа;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altLang="ru-RU" dirty="0" smtClean="0">
                <a:latin typeface="+mn-lt"/>
              </a:rPr>
              <a:t>В течении  следующей недели увеличивается время пребывания на 1-1,5 часа (дети проходят основные режимные моменты);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altLang="ru-RU" dirty="0" smtClean="0">
                <a:latin typeface="+mn-lt"/>
              </a:rPr>
              <a:t>Полная адаптация – 10-12 недель.</a:t>
            </a:r>
            <a:endParaRPr lang="ru-RU" altLang="ru-RU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2420888"/>
            <a:ext cx="82089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1800" dirty="0" smtClean="0">
                <a:latin typeface="+mn-lt"/>
              </a:rPr>
              <a:t>Должны быть сформированы следующие </a:t>
            </a:r>
            <a:r>
              <a:rPr lang="ru-RU" altLang="ru-RU" sz="1800" b="1" dirty="0" smtClean="0">
                <a:solidFill>
                  <a:srgbClr val="7030A0"/>
                </a:solidFill>
                <a:latin typeface="+mn-lt"/>
              </a:rPr>
              <a:t>культурно-гигиенические навыки</a:t>
            </a:r>
            <a:r>
              <a:rPr lang="ru-RU" altLang="ru-RU" sz="1800" dirty="0" smtClean="0">
                <a:solidFill>
                  <a:srgbClr val="7030A0"/>
                </a:solidFill>
                <a:latin typeface="+mn-lt"/>
              </a:rPr>
              <a:t>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sz="1800" dirty="0" smtClean="0">
                <a:latin typeface="+mn-lt"/>
              </a:rPr>
              <a:t>самостоятельно есть разнообразную пищу;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sz="1800" dirty="0" smtClean="0">
                <a:latin typeface="+mn-lt"/>
              </a:rPr>
              <a:t>своевременно сообщать о своих потребностях: проситься в туалет или на горшок;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sz="1800" dirty="0" smtClean="0">
                <a:latin typeface="+mn-lt"/>
              </a:rPr>
              <a:t>мыть руки при помощи взрослых, </a:t>
            </a:r>
          </a:p>
          <a:p>
            <a:r>
              <a:rPr lang="ru-RU" altLang="ru-RU" sz="1800" dirty="0" smtClean="0">
                <a:latin typeface="+mn-lt"/>
              </a:rPr>
              <a:t>пользоваться полотенцем, </a:t>
            </a:r>
          </a:p>
          <a:p>
            <a:r>
              <a:rPr lang="ru-RU" altLang="ru-RU" sz="1800" dirty="0" smtClean="0">
                <a:latin typeface="+mn-lt"/>
              </a:rPr>
              <a:t>носовым платком;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sz="1800" dirty="0" smtClean="0">
                <a:latin typeface="+mn-lt"/>
              </a:rPr>
              <a:t>Перед поступлением в детский </a:t>
            </a:r>
          </a:p>
          <a:p>
            <a:r>
              <a:rPr lang="ru-RU" altLang="ru-RU" sz="1800" dirty="0" smtClean="0">
                <a:latin typeface="+mn-lt"/>
              </a:rPr>
              <a:t>сад домашний режим целесообразно </a:t>
            </a:r>
          </a:p>
          <a:p>
            <a:r>
              <a:rPr lang="ru-RU" altLang="ru-RU" sz="1800" dirty="0" smtClean="0">
                <a:latin typeface="+mn-lt"/>
              </a:rPr>
              <a:t>приблизить к режиму детского </a:t>
            </a:r>
          </a:p>
          <a:p>
            <a:r>
              <a:rPr lang="ru-RU" altLang="ru-RU" sz="1800" dirty="0" smtClean="0">
                <a:latin typeface="+mn-lt"/>
              </a:rPr>
              <a:t>учреждения;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sz="1800" dirty="0" smtClean="0">
                <a:latin typeface="+mn-lt"/>
              </a:rPr>
              <a:t>С персоналом группы необходимо </a:t>
            </a:r>
          </a:p>
          <a:p>
            <a:r>
              <a:rPr lang="ru-RU" altLang="ru-RU" sz="1800" dirty="0" smtClean="0">
                <a:latin typeface="+mn-lt"/>
              </a:rPr>
              <a:t>познакомиться заранее (рассказать </a:t>
            </a:r>
          </a:p>
          <a:p>
            <a:r>
              <a:rPr lang="ru-RU" altLang="ru-RU" sz="1800" dirty="0" smtClean="0">
                <a:latin typeface="+mn-lt"/>
              </a:rPr>
              <a:t>о его привычках, особенностях </a:t>
            </a:r>
          </a:p>
          <a:p>
            <a:r>
              <a:rPr lang="ru-RU" altLang="ru-RU" sz="1800" dirty="0" smtClean="0">
                <a:latin typeface="+mn-lt"/>
              </a:rPr>
              <a:t>поведения).</a:t>
            </a:r>
            <a:endParaRPr lang="ru-RU" altLang="ru-RU" sz="1800" dirty="0">
              <a:latin typeface="+mn-lt"/>
            </a:endParaRPr>
          </a:p>
        </p:txBody>
      </p:sp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2915816" y="1412875"/>
            <a:ext cx="42481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solidFill>
                  <a:srgbClr val="0070C0"/>
                </a:solidFill>
                <a:latin typeface="Monotype Corsiva" pitchFamily="66" charset="0"/>
              </a:rPr>
              <a:t>Подготовительная работа к периоду адаптации в семье: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79712" y="3068960"/>
            <a:ext cx="485349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eaLnBrk="1" hangingPunct="1">
              <a:buFont typeface="Wingdings" panose="05000000000000000000" pitchFamily="2" charset="2"/>
              <a:buChar char="Ø"/>
            </a:pPr>
            <a:r>
              <a:rPr lang="ru-RU" altLang="ru-RU" dirty="0" smtClean="0">
                <a:latin typeface="+mn-lt"/>
              </a:rPr>
              <a:t>особенностей нервной системы (темперамента</a:t>
            </a:r>
            <a:r>
              <a:rPr lang="ru-RU" altLang="ru-RU" dirty="0">
                <a:latin typeface="+mn-lt"/>
              </a:rPr>
              <a:t>);</a:t>
            </a:r>
          </a:p>
          <a:p>
            <a:pPr marL="285750" indent="-285750" algn="just" eaLnBrk="1" hangingPunct="1"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</a:rPr>
              <a:t>возраста ребенка;</a:t>
            </a:r>
          </a:p>
          <a:p>
            <a:pPr marL="285750" indent="-285750" algn="just" eaLnBrk="1" hangingPunct="1"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</a:rPr>
              <a:t>состояния здоровья;</a:t>
            </a:r>
          </a:p>
          <a:p>
            <a:pPr marL="285750" indent="-285750" algn="just" eaLnBrk="1" hangingPunct="1"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</a:rPr>
              <a:t>разницы в обстановке, в которой ребенок находился дома, и той, в которой находится в детском саду;</a:t>
            </a:r>
          </a:p>
          <a:p>
            <a:pPr marL="285750" indent="-285750" algn="just" eaLnBrk="1" hangingPunct="1"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</a:rPr>
              <a:t>условий в дошкольном учреждении;</a:t>
            </a:r>
          </a:p>
          <a:p>
            <a:pPr marL="285750" indent="-285750" algn="just" eaLnBrk="1" hangingPunct="1">
              <a:buFont typeface="Wingdings" panose="05000000000000000000" pitchFamily="2" charset="2"/>
              <a:buChar char="Ø"/>
            </a:pPr>
            <a:r>
              <a:rPr lang="ru-RU" altLang="ru-RU" dirty="0">
                <a:latin typeface="+mn-lt"/>
              </a:rPr>
              <a:t>поведения и эмоционального состояния взрослых (тревожность, негативизм к детскому саду</a:t>
            </a:r>
            <a:r>
              <a:rPr lang="ru-RU" altLang="ru-RU" dirty="0" smtClean="0">
                <a:latin typeface="+mn-lt"/>
              </a:rPr>
              <a:t>…)</a:t>
            </a:r>
            <a:endParaRPr lang="ru-RU" altLang="ru-RU" dirty="0">
              <a:latin typeface="+mn-lt"/>
            </a:endParaRPr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2483768" y="1556792"/>
            <a:ext cx="4752181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>
                <a:solidFill>
                  <a:srgbClr val="0070C0"/>
                </a:solidFill>
                <a:latin typeface="Monotype Corsiva" pitchFamily="66" charset="0"/>
              </a:rPr>
              <a:t>Длительность и течение адаптации зависит от многих факторов</a:t>
            </a:r>
            <a:r>
              <a:rPr lang="ru-RU" altLang="ru-RU" sz="2800" b="1" i="1" dirty="0" smtClean="0">
                <a:solidFill>
                  <a:srgbClr val="0070C0"/>
                </a:solidFill>
                <a:latin typeface="Monotype Corsiva" pitchFamily="66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79638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39552" y="2636912"/>
            <a:ext cx="63367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+mn-lt"/>
              </a:rPr>
              <a:t>Детям</a:t>
            </a:r>
            <a:r>
              <a:rPr lang="ru-RU" i="1" dirty="0">
                <a:latin typeface="+mn-lt"/>
              </a:rPr>
              <a:t>, чьи родители готовили их к посещению сада </a:t>
            </a:r>
            <a:r>
              <a:rPr lang="ru-RU" i="1" dirty="0" smtClean="0">
                <a:latin typeface="+mn-lt"/>
              </a:rPr>
              <a:t>заранее;</a:t>
            </a:r>
            <a:endParaRPr lang="ru-RU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+mn-lt"/>
              </a:rPr>
              <a:t>Детям</a:t>
            </a:r>
            <a:r>
              <a:rPr lang="ru-RU" i="1" dirty="0">
                <a:latin typeface="+mn-lt"/>
              </a:rPr>
              <a:t>, физически </a:t>
            </a:r>
            <a:r>
              <a:rPr lang="ru-RU" i="1" dirty="0" smtClean="0">
                <a:latin typeface="+mn-lt"/>
              </a:rPr>
              <a:t>здоровым;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+mn-lt"/>
              </a:rPr>
              <a:t>Детям</a:t>
            </a:r>
            <a:r>
              <a:rPr lang="ru-RU" i="1" dirty="0">
                <a:latin typeface="+mn-lt"/>
              </a:rPr>
              <a:t>, имеющим навыки </a:t>
            </a:r>
            <a:r>
              <a:rPr lang="ru-RU" i="1" dirty="0" smtClean="0">
                <a:latin typeface="+mn-lt"/>
              </a:rPr>
              <a:t>самостоятельности</a:t>
            </a:r>
            <a:r>
              <a:rPr lang="ru-RU" dirty="0">
                <a:latin typeface="+mn-lt"/>
              </a:rPr>
              <a:t>;</a:t>
            </a:r>
            <a:endParaRPr lang="ru-RU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+mn-lt"/>
              </a:rPr>
              <a:t>Детям</a:t>
            </a:r>
            <a:r>
              <a:rPr lang="ru-RU" i="1" dirty="0">
                <a:latin typeface="+mn-lt"/>
              </a:rPr>
              <a:t>, чей режим близок к режиму </a:t>
            </a:r>
            <a:r>
              <a:rPr lang="ru-RU" i="1" dirty="0" smtClean="0">
                <a:latin typeface="+mn-lt"/>
              </a:rPr>
              <a:t>сада</a:t>
            </a:r>
            <a:r>
              <a:rPr lang="ru-RU" dirty="0">
                <a:latin typeface="+mn-lt"/>
              </a:rPr>
              <a:t>;</a:t>
            </a:r>
            <a:endParaRPr lang="ru-RU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+mn-lt"/>
              </a:rPr>
              <a:t>Детям</a:t>
            </a:r>
            <a:r>
              <a:rPr lang="ru-RU" i="1" dirty="0">
                <a:latin typeface="+mn-lt"/>
              </a:rPr>
              <a:t>, чей рацион питания приближен к садовскому</a:t>
            </a:r>
            <a:r>
              <a:rPr lang="ru-RU" dirty="0" smtClean="0">
                <a:latin typeface="+mn-lt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>
              <a:latin typeface="+mn-lt"/>
            </a:endParaRPr>
          </a:p>
          <a:p>
            <a:pPr algn="just"/>
            <a:r>
              <a:rPr lang="ru-RU" dirty="0" smtClean="0">
                <a:latin typeface="+mn-lt"/>
              </a:rPr>
              <a:t>Трудно приходится детям, у которых не соблюдены одно или несколько условий (чем больше, тем будет сложнее).</a:t>
            </a:r>
          </a:p>
          <a:p>
            <a:pPr algn="just"/>
            <a:r>
              <a:rPr lang="ru-RU" dirty="0" smtClean="0">
                <a:latin typeface="+mn-lt"/>
              </a:rPr>
              <a:t>Особенно трудно малышам, которые воспринимают поход в сад как неожиданность из-за того, что родители не считали нужным разговаривать об этом.</a:t>
            </a:r>
            <a:endParaRPr lang="ru-RU" dirty="0">
              <a:latin typeface="+mn-lt"/>
            </a:endParaRPr>
          </a:p>
        </p:txBody>
      </p:sp>
      <p:sp>
        <p:nvSpPr>
          <p:cNvPr id="12" name="Прямоугольник 1"/>
          <p:cNvSpPr>
            <a:spLocks noChangeArrowheads="1"/>
          </p:cNvSpPr>
          <p:nvPr/>
        </p:nvSpPr>
        <p:spPr bwMode="auto">
          <a:xfrm>
            <a:off x="3492500" y="1412875"/>
            <a:ext cx="35274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solidFill>
                  <a:srgbClr val="0070C0"/>
                </a:solidFill>
                <a:latin typeface="Monotype Corsiva" pitchFamily="66" charset="0"/>
              </a:rPr>
              <a:t>Кому адаптироваться легче?</a:t>
            </a:r>
          </a:p>
        </p:txBody>
      </p:sp>
    </p:spTree>
    <p:extLst>
      <p:ext uri="{BB962C8B-B14F-4D97-AF65-F5344CB8AC3E}">
        <p14:creationId xmlns:p14="http://schemas.microsoft.com/office/powerpoint/2010/main" val="428694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3" y="2708920"/>
            <a:ext cx="6552729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В присутствии ребенка всегда отзывайтесь положительно о воспитателях и саде.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В выходные дни не меняйте режим дня ребенка.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Не отучайте ребенка от «вредных» привычек (например от соски) в период адаптации, чтобы не перегружать нервную систему малыша.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Постарайтесь, чтобы дома малыша окружала спокойная и бесконфликтная атмосфера.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Будьте терпимее к капризам.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Призовите на помощь сказку или игру.</a:t>
            </a:r>
            <a:endParaRPr lang="ru-RU" dirty="0">
              <a:latin typeface="+mn-lt"/>
            </a:endParaRPr>
          </a:p>
        </p:txBody>
      </p:sp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2699792" y="1314017"/>
            <a:ext cx="511256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solidFill>
                  <a:srgbClr val="0070C0"/>
                </a:solidFill>
                <a:latin typeface="Monotype Corsiva" pitchFamily="66" charset="0"/>
              </a:rPr>
              <a:t>Комплекс мер по созданию дома бережной обстановки, щадящей нервную систему малыша</a:t>
            </a:r>
          </a:p>
        </p:txBody>
      </p:sp>
    </p:spTree>
    <p:extLst>
      <p:ext uri="{BB962C8B-B14F-4D97-AF65-F5344CB8AC3E}">
        <p14:creationId xmlns:p14="http://schemas.microsoft.com/office/powerpoint/2010/main" val="3034268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1"/>
          <p:cNvSpPr>
            <a:spLocks noChangeArrowheads="1"/>
          </p:cNvSpPr>
          <p:nvPr/>
        </p:nvSpPr>
        <p:spPr bwMode="auto">
          <a:xfrm>
            <a:off x="2915816" y="1412875"/>
            <a:ext cx="496855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solidFill>
                  <a:srgbClr val="0070C0"/>
                </a:solidFill>
                <a:latin typeface="Monotype Corsiva" pitchFamily="66" charset="0"/>
              </a:rPr>
              <a:t>Главное правило таково: спокойна мама – спокоен малыш.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636912"/>
            <a:ext cx="78488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+mn-lt"/>
              </a:rPr>
              <a:t>И </a:t>
            </a:r>
            <a:r>
              <a:rPr lang="ru-RU" i="1" dirty="0">
                <a:latin typeface="+mn-lt"/>
              </a:rPr>
              <a:t>дома, и в саду говорите с малышом спокойно, </a:t>
            </a:r>
            <a:r>
              <a:rPr lang="ru-RU" i="1" dirty="0" smtClean="0">
                <a:latin typeface="+mn-lt"/>
              </a:rPr>
              <a:t>уверенно</a:t>
            </a:r>
            <a:r>
              <a:rPr lang="ru-RU" dirty="0" smtClean="0">
                <a:latin typeface="+mn-lt"/>
              </a:rPr>
              <a:t>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+mn-lt"/>
              </a:rPr>
              <a:t>Пусть </a:t>
            </a:r>
            <a:r>
              <a:rPr lang="ru-RU" i="1" dirty="0">
                <a:latin typeface="+mn-lt"/>
              </a:rPr>
              <a:t>малыша отводит тот родитель или родственник, с которым ему легче расстаться</a:t>
            </a:r>
            <a:r>
              <a:rPr lang="ru-RU" dirty="0">
                <a:latin typeface="+mn-lt"/>
              </a:rPr>
              <a:t>. </a:t>
            </a:r>
            <a:endParaRPr lang="ru-RU" dirty="0" smtClean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 smtClean="0">
                <a:latin typeface="+mn-lt"/>
              </a:rPr>
              <a:t>Обязательно </a:t>
            </a:r>
            <a:r>
              <a:rPr lang="ru-RU" i="1" dirty="0">
                <a:latin typeface="+mn-lt"/>
              </a:rPr>
              <a:t>скажите, что вы придете, и обозначьте </a:t>
            </a:r>
            <a:r>
              <a:rPr lang="ru-RU" i="1" dirty="0" smtClean="0">
                <a:latin typeface="+mn-lt"/>
              </a:rPr>
              <a:t>когда</a:t>
            </a:r>
            <a:r>
              <a:rPr lang="ru-RU" dirty="0" smtClean="0">
                <a:latin typeface="+mn-lt"/>
              </a:rPr>
              <a:t>. Не </a:t>
            </a:r>
            <a:r>
              <a:rPr lang="ru-RU" dirty="0">
                <a:latin typeface="+mn-lt"/>
              </a:rPr>
              <a:t>задерживайтесь, выполняйте </a:t>
            </a:r>
            <a:endParaRPr lang="ru-RU" dirty="0" smtClean="0">
              <a:latin typeface="+mn-lt"/>
            </a:endParaRPr>
          </a:p>
          <a:p>
            <a:r>
              <a:rPr lang="ru-RU" dirty="0" smtClean="0">
                <a:latin typeface="+mn-lt"/>
              </a:rPr>
              <a:t>	свои </a:t>
            </a:r>
            <a:r>
              <a:rPr lang="ru-RU" dirty="0">
                <a:latin typeface="+mn-lt"/>
              </a:rPr>
              <a:t>обещания!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i="1" dirty="0">
                <a:latin typeface="+mn-lt"/>
              </a:rPr>
              <a:t>У вас должен быть свой </a:t>
            </a:r>
            <a:endParaRPr lang="ru-RU" i="1" dirty="0" smtClean="0">
              <a:latin typeface="+mn-lt"/>
            </a:endParaRPr>
          </a:p>
          <a:p>
            <a:r>
              <a:rPr lang="ru-RU" i="1" dirty="0" smtClean="0">
                <a:latin typeface="+mn-lt"/>
              </a:rPr>
              <a:t>      ритуал </a:t>
            </a:r>
            <a:r>
              <a:rPr lang="ru-RU" i="1" dirty="0">
                <a:latin typeface="+mn-lt"/>
              </a:rPr>
              <a:t>прощания</a:t>
            </a:r>
            <a:r>
              <a:rPr lang="ru-RU" dirty="0">
                <a:latin typeface="+mn-lt"/>
              </a:rPr>
              <a:t> </a:t>
            </a:r>
            <a:endParaRPr lang="ru-RU" dirty="0" smtClean="0">
              <a:latin typeface="+mn-lt"/>
            </a:endParaRPr>
          </a:p>
          <a:p>
            <a:r>
              <a:rPr lang="ru-RU" dirty="0">
                <a:latin typeface="+mn-lt"/>
              </a:rPr>
              <a:t> </a:t>
            </a:r>
            <a:r>
              <a:rPr lang="ru-RU" dirty="0" smtClean="0">
                <a:latin typeface="+mn-lt"/>
              </a:rPr>
              <a:t>     (</a:t>
            </a:r>
            <a:r>
              <a:rPr lang="ru-RU" dirty="0">
                <a:latin typeface="+mn-lt"/>
              </a:rPr>
              <a:t>например, </a:t>
            </a:r>
            <a:r>
              <a:rPr lang="ru-RU" dirty="0" smtClean="0">
                <a:latin typeface="+mn-lt"/>
              </a:rPr>
              <a:t>поцеловать,</a:t>
            </a:r>
          </a:p>
          <a:p>
            <a:r>
              <a:rPr lang="ru-RU" dirty="0">
                <a:latin typeface="+mn-lt"/>
              </a:rPr>
              <a:t>	</a:t>
            </a:r>
            <a:r>
              <a:rPr lang="ru-RU" dirty="0" smtClean="0">
                <a:latin typeface="+mn-lt"/>
              </a:rPr>
              <a:t>помахать </a:t>
            </a:r>
            <a:r>
              <a:rPr lang="ru-RU" dirty="0">
                <a:latin typeface="+mn-lt"/>
              </a:rPr>
              <a:t>рукой</a:t>
            </a:r>
            <a:r>
              <a:rPr lang="ru-RU" dirty="0" smtClean="0">
                <a:latin typeface="+mn-lt"/>
              </a:rPr>
              <a:t>,</a:t>
            </a:r>
          </a:p>
          <a:p>
            <a:r>
              <a:rPr lang="ru-RU" dirty="0">
                <a:latin typeface="+mn-lt"/>
              </a:rPr>
              <a:t>	</a:t>
            </a:r>
            <a:r>
              <a:rPr lang="ru-RU" dirty="0" smtClean="0">
                <a:latin typeface="+mn-lt"/>
              </a:rPr>
              <a:t>       сказать </a:t>
            </a:r>
            <a:r>
              <a:rPr lang="ru-RU" dirty="0">
                <a:latin typeface="+mn-lt"/>
              </a:rPr>
              <a:t>«пока</a:t>
            </a:r>
            <a:r>
              <a:rPr lang="ru-RU" dirty="0" smtClean="0">
                <a:latin typeface="+mn-lt"/>
              </a:rPr>
              <a:t>»).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0813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755576" y="2492896"/>
            <a:ext cx="61206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Нельзя наказывать или сердиться на малыша за то, что он плачет при расставании или дома при упоминании необходимости идти в сад!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Нельзя пугать детским садом («Вот будешь себя плохо вести, опять в детский сад пойдешь!»).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Нельзя плохо отзываться о воспитателях и саде при ребенке.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Нельзя обманывать ребенка, говоря, что вы придете очень скоро, если малышу, например, предстоит оставаться в садике полдня или даже полный день.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При расставании уходить </a:t>
            </a:r>
            <a:r>
              <a:rPr lang="ru-RU" dirty="0">
                <a:latin typeface="+mn-lt"/>
              </a:rPr>
              <a:t>не попрощавшись с ребенком и не сообщив ему, что уходит</a:t>
            </a:r>
            <a:r>
              <a:rPr lang="ru-RU" dirty="0" smtClean="0">
                <a:latin typeface="+mn-lt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+mn-lt"/>
              </a:rPr>
              <a:t>Собираться в детский сад второпях</a:t>
            </a:r>
            <a:endParaRPr lang="ru-RU" dirty="0">
              <a:latin typeface="+mn-lt"/>
            </a:endParaRPr>
          </a:p>
        </p:txBody>
      </p:sp>
      <p:sp>
        <p:nvSpPr>
          <p:cNvPr id="12" name="Прямоугольник 1"/>
          <p:cNvSpPr>
            <a:spLocks noChangeArrowheads="1"/>
          </p:cNvSpPr>
          <p:nvPr/>
        </p:nvSpPr>
        <p:spPr bwMode="auto">
          <a:xfrm>
            <a:off x="3492500" y="1412875"/>
            <a:ext cx="352742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800" b="1" i="1" dirty="0" smtClean="0">
                <a:solidFill>
                  <a:srgbClr val="0070C0"/>
                </a:solidFill>
                <a:latin typeface="Monotype Corsiva" pitchFamily="66" charset="0"/>
              </a:rPr>
              <a:t>Чего нельзя делать ни в коем случае:</a:t>
            </a:r>
          </a:p>
        </p:txBody>
      </p:sp>
    </p:spTree>
    <p:extLst>
      <p:ext uri="{BB962C8B-B14F-4D97-AF65-F5344CB8AC3E}">
        <p14:creationId xmlns:p14="http://schemas.microsoft.com/office/powerpoint/2010/main" val="40342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743</Words>
  <Application>Microsoft Office PowerPoint</Application>
  <PresentationFormat>Экран 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Georgia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DAY</dc:creator>
  <cp:lastModifiedBy>plz@list.ru</cp:lastModifiedBy>
  <cp:revision>31</cp:revision>
  <dcterms:created xsi:type="dcterms:W3CDTF">2015-06-15T17:52:42Z</dcterms:created>
  <dcterms:modified xsi:type="dcterms:W3CDTF">2020-09-07T15:47:46Z</dcterms:modified>
</cp:coreProperties>
</file>