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7" r:id="rId6"/>
    <p:sldId id="261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579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579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 Black" pitchFamily="34" charset="0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747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47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47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747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hlink"/>
                </a:solidFill>
                <a:latin typeface="Arial" charset="0"/>
              </a:endParaRPr>
            </a:p>
          </p:txBody>
        </p:sp>
        <p:sp>
          <p:nvSpPr>
            <p:cNvPr id="747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476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  <p:sp>
          <p:nvSpPr>
            <p:cNvPr id="747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solidFill>
                  <a:schemeClr val="accent2"/>
                </a:solidFill>
                <a:latin typeface="Arial" charset="0"/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476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14612" y="1928802"/>
            <a:ext cx="6143668" cy="2157415"/>
          </a:xfrm>
        </p:spPr>
        <p:txBody>
          <a:bodyPr/>
          <a:lstStyle/>
          <a:p>
            <a:pPr algn="just"/>
            <a:r>
              <a:rPr lang="ru-RU" sz="2000" b="1" dirty="0" smtClean="0"/>
              <a:t>Тема: «ФОРМИРОВАНИЕ ЛЕКСИКО – ГРАММАТИЧЕСКОГО СТРОЯ РЕЧИ ЧЕРЕЗ ИГРУ У ДОШКОЛЬНИКОВ С ОБЩИМ НЕДОРАЗВИТИЕМ РЕЧИ»</a:t>
            </a:r>
            <a:endParaRPr lang="ru-RU" sz="2000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00232" y="4786322"/>
            <a:ext cx="6600845" cy="1133491"/>
          </a:xfrm>
        </p:spPr>
        <p:txBody>
          <a:bodyPr/>
          <a:lstStyle/>
          <a:p>
            <a:pPr algn="ctr"/>
            <a:r>
              <a:rPr lang="ru-RU" sz="1800" b="1" dirty="0" err="1" smtClean="0"/>
              <a:t>Мартыненко</a:t>
            </a:r>
            <a:r>
              <a:rPr lang="ru-RU" sz="1800" b="1" dirty="0" smtClean="0"/>
              <a:t> Людмила Александровна,</a:t>
            </a:r>
          </a:p>
          <a:p>
            <a:pPr algn="ctr"/>
            <a:r>
              <a:rPr lang="ru-RU" sz="1800" b="1" dirty="0"/>
              <a:t>у</a:t>
            </a:r>
            <a:r>
              <a:rPr lang="ru-RU" sz="1800" b="1" dirty="0" smtClean="0"/>
              <a:t>читель-логопед</a:t>
            </a:r>
            <a:endParaRPr lang="ru-RU" sz="1800" b="1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357158" y="0"/>
            <a:ext cx="857256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2000" dirty="0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428728" y="500042"/>
            <a:ext cx="70009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муниципальное автономное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дошкольное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образовательное учреждение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8097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«Детский сад №75 комбинированного вида»  г. Красноярска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012825"/>
          </a:xfrm>
        </p:spPr>
        <p:txBody>
          <a:bodyPr/>
          <a:lstStyle/>
          <a:p>
            <a:r>
              <a:rPr lang="ru-RU" sz="2400" b="1"/>
              <a:t>ПЕДАГОГИЧЕСКАЯ ТЕХНИКА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412875"/>
            <a:ext cx="7859712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000"/>
              <a:t>Учителю – логопеду нужно:</a:t>
            </a:r>
          </a:p>
          <a:p>
            <a:pPr>
              <a:buFont typeface="Wingdings" pitchFamily="2" charset="2"/>
              <a:buNone/>
            </a:pPr>
            <a:endParaRPr lang="ru-RU" sz="2000"/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Четко и выразительно разъяснять детям задачу и правила игры.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Варьировать задания и правила игры, развивая способность произвольно перестраивать грамматические формы, и использовать словарь в соответствии с изменением игрового содержания.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Осуществлять индивидуально– дифференцированный подход к детям через вариативность игровых заданий и правил.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Использовать игры систематически, комплексно и поэтапно.</a:t>
            </a:r>
          </a:p>
          <a:p>
            <a:endParaRPr lang="ru-RU" sz="2000">
              <a:solidFill>
                <a:schemeClr val="bg2"/>
              </a:solidFill>
            </a:endParaRPr>
          </a:p>
        </p:txBody>
      </p:sp>
      <p:pic>
        <p:nvPicPr>
          <p:cNvPr id="98308" name="Picture 4" descr="Home_topLeft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553075"/>
            <a:ext cx="3995738" cy="13049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5181600"/>
            <a:ext cx="7010400" cy="1371600"/>
          </a:xfrm>
        </p:spPr>
        <p:txBody>
          <a:bodyPr/>
          <a:lstStyle/>
          <a:p>
            <a:pPr algn="r"/>
            <a:r>
              <a:rPr lang="ru-RU" sz="2400" b="1" dirty="0" smtClean="0"/>
              <a:t>БЛАГОДАРЮ ЗА ВНИМАНИЕ!</a:t>
            </a:r>
            <a:endParaRPr lang="ru-RU" sz="2400" b="1" dirty="0"/>
          </a:p>
        </p:txBody>
      </p:sp>
      <p:pic>
        <p:nvPicPr>
          <p:cNvPr id="103428" name="Picture 4" descr="Home_topLeft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541963"/>
            <a:ext cx="3995738" cy="1316037"/>
          </a:xfrm>
          <a:noFill/>
          <a:ln/>
        </p:spPr>
      </p:pic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609600" y="1828800"/>
            <a:ext cx="79248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/>
            <a:r>
              <a:rPr lang="ru-RU" sz="2000" dirty="0" smtClean="0">
                <a:solidFill>
                  <a:schemeClr val="bg2"/>
                </a:solidFill>
              </a:rPr>
              <a:t>ЭФФЕКТИВНОСТЬ обогащения </a:t>
            </a:r>
            <a:r>
              <a:rPr lang="ru-RU" sz="2000" dirty="0">
                <a:solidFill>
                  <a:schemeClr val="bg2"/>
                </a:solidFill>
              </a:rPr>
              <a:t>словарного запаса детей и </a:t>
            </a:r>
            <a:r>
              <a:rPr lang="ru-RU" sz="2000" dirty="0" smtClean="0">
                <a:solidFill>
                  <a:schemeClr val="bg2"/>
                </a:solidFill>
              </a:rPr>
              <a:t>развития </a:t>
            </a:r>
            <a:r>
              <a:rPr lang="ru-RU" sz="2000" dirty="0">
                <a:solidFill>
                  <a:schemeClr val="bg2"/>
                </a:solidFill>
              </a:rPr>
              <a:t>грамматических представлений через </a:t>
            </a:r>
            <a:r>
              <a:rPr lang="ru-RU" sz="2000" dirty="0" smtClean="0">
                <a:solidFill>
                  <a:schemeClr val="bg2"/>
                </a:solidFill>
              </a:rPr>
              <a:t>игру повышается при тесном взаимодействии учителя-логопеда с родителями, воспитателями </a:t>
            </a:r>
            <a:r>
              <a:rPr lang="ru-RU" sz="2000" dirty="0" smtClean="0">
                <a:solidFill>
                  <a:schemeClr val="bg2"/>
                </a:solidFill>
              </a:rPr>
              <a:t>и специалистами </a:t>
            </a:r>
            <a:r>
              <a:rPr lang="ru-RU" sz="2000" dirty="0" smtClean="0">
                <a:solidFill>
                  <a:schemeClr val="bg2"/>
                </a:solidFill>
              </a:rPr>
              <a:t>ДОУ. </a:t>
            </a:r>
          </a:p>
          <a:p>
            <a:pPr algn="just"/>
            <a:r>
              <a:rPr lang="ru-RU" sz="2000" dirty="0" smtClean="0">
                <a:solidFill>
                  <a:schemeClr val="bg2"/>
                </a:solidFill>
              </a:rPr>
              <a:t>Целенаправленно проводимые игры  создают благоприятный эмоциональный фон, способствуют включению в работу сохранных функций и активизируют нарушенные речевые и психические функции у детей с ОНР.</a:t>
            </a:r>
            <a:endParaRPr lang="ru-RU" sz="20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9144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КЛЮЧЕВОЙ МОМЕНТ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56" name="Picture 40" descr="Home_topLeft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516563"/>
            <a:ext cx="3563938" cy="1341437"/>
          </a:xfrm>
          <a:noFill/>
          <a:ln/>
        </p:spPr>
      </p:pic>
      <p:sp>
        <p:nvSpPr>
          <p:cNvPr id="60463" name="Rectangle 47"/>
          <p:cNvSpPr>
            <a:spLocks noChangeArrowheads="1"/>
          </p:cNvSpPr>
          <p:nvPr/>
        </p:nvSpPr>
        <p:spPr bwMode="auto">
          <a:xfrm>
            <a:off x="357158" y="1428736"/>
            <a:ext cx="828680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chemeClr val="bg2"/>
                </a:solidFill>
              </a:rPr>
              <a:t>	Одним </a:t>
            </a:r>
            <a:r>
              <a:rPr lang="ru-RU" sz="2000" dirty="0">
                <a:solidFill>
                  <a:schemeClr val="bg2"/>
                </a:solidFill>
              </a:rPr>
              <a:t>из наиболее трудных нарушений речи у детей дошкольного возраста является общее недоразвитие речи </a:t>
            </a:r>
            <a:r>
              <a:rPr lang="ru-RU" sz="2000" b="1" dirty="0">
                <a:solidFill>
                  <a:schemeClr val="bg2"/>
                </a:solidFill>
              </a:rPr>
              <a:t>(ОНР)</a:t>
            </a:r>
            <a:r>
              <a:rPr lang="ru-RU" sz="2000" dirty="0">
                <a:solidFill>
                  <a:schemeClr val="bg2"/>
                </a:solidFill>
              </a:rPr>
              <a:t>, которое проявляется в </a:t>
            </a:r>
            <a:r>
              <a:rPr lang="ru-RU" sz="2000" dirty="0" err="1">
                <a:solidFill>
                  <a:schemeClr val="bg2"/>
                </a:solidFill>
              </a:rPr>
              <a:t>несформированности</a:t>
            </a:r>
            <a:r>
              <a:rPr lang="ru-RU" sz="2000" dirty="0">
                <a:solidFill>
                  <a:schemeClr val="bg2"/>
                </a:solidFill>
              </a:rPr>
              <a:t>  всех средств языка. </a:t>
            </a:r>
            <a:br>
              <a:rPr lang="ru-RU" sz="2000" dirty="0">
                <a:solidFill>
                  <a:schemeClr val="bg2"/>
                </a:solidFill>
              </a:rPr>
            </a:br>
            <a:r>
              <a:rPr lang="ru-RU" sz="2000" dirty="0" smtClean="0">
                <a:solidFill>
                  <a:schemeClr val="bg2"/>
                </a:solidFill>
              </a:rPr>
              <a:t>Поэтому </a:t>
            </a:r>
            <a:r>
              <a:rPr lang="ru-RU" sz="2000" dirty="0">
                <a:solidFill>
                  <a:schemeClr val="bg2"/>
                </a:solidFill>
              </a:rPr>
              <a:t>коррекционная работа должна проводиться над всей системой речи в целом, но особого внимания к себе требует восполнение пробелов в формировании </a:t>
            </a:r>
            <a:r>
              <a:rPr lang="ru-RU" sz="2000" dirty="0" err="1">
                <a:solidFill>
                  <a:schemeClr val="bg2"/>
                </a:solidFill>
              </a:rPr>
              <a:t>лексико</a:t>
            </a:r>
            <a:r>
              <a:rPr lang="ru-RU" sz="2000" dirty="0">
                <a:solidFill>
                  <a:schemeClr val="bg2"/>
                </a:solidFill>
              </a:rPr>
              <a:t> – грамматического </a:t>
            </a:r>
            <a:r>
              <a:rPr lang="ru-RU" sz="2000" b="1" dirty="0">
                <a:solidFill>
                  <a:schemeClr val="bg2"/>
                </a:solidFill>
              </a:rPr>
              <a:t>(Л – Г)</a:t>
            </a:r>
            <a:r>
              <a:rPr lang="ru-RU" sz="2000" dirty="0">
                <a:solidFill>
                  <a:schemeClr val="bg2"/>
                </a:solidFill>
              </a:rPr>
              <a:t> строя речи</a:t>
            </a:r>
            <a:r>
              <a:rPr lang="ru-RU" sz="2000" dirty="0" smtClean="0">
                <a:solidFill>
                  <a:schemeClr val="bg2"/>
                </a:solidFill>
              </a:rPr>
              <a:t>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/>
              <a:t> 	</a:t>
            </a:r>
            <a:r>
              <a:rPr lang="ru-RU" sz="2000" dirty="0" smtClean="0">
                <a:solidFill>
                  <a:schemeClr val="bg2"/>
                </a:solidFill>
              </a:rPr>
              <a:t>Важнейшим условием и средством практического усвоения лексических и грамматических средств языка дошкольниками с ОНР становится обучение, которое опирается на игровой опыт детей и разворачивается в дидактических и сюжетно – ролевых играх.</a:t>
            </a:r>
          </a:p>
          <a:p>
            <a:endParaRPr lang="ru-RU" sz="2000" dirty="0" smtClean="0">
              <a:solidFill>
                <a:schemeClr val="bg2"/>
              </a:solidFill>
            </a:endParaRPr>
          </a:p>
          <a:p>
            <a:endParaRPr lang="ru-RU" sz="20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371600"/>
          </a:xfrm>
        </p:spPr>
        <p:txBody>
          <a:bodyPr/>
          <a:lstStyle/>
          <a:p>
            <a:r>
              <a:rPr lang="ru-RU" sz="2400" b="1" dirty="0"/>
              <a:t>ПРОБЛЕМЫ ПРАКТИКИ: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3816350" cy="1368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>
                <a:solidFill>
                  <a:schemeClr val="bg2"/>
                </a:solidFill>
              </a:rPr>
              <a:t>несформированность лексико-грамматического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	строя речи  в  дошкольный</a:t>
            </a:r>
            <a:endParaRPr lang="en-US" sz="2000">
              <a:solidFill>
                <a:schemeClr val="bg2"/>
              </a:solidFill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	период 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395288" y="3284538"/>
            <a:ext cx="295275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>
                <a:solidFill>
                  <a:schemeClr val="bg2"/>
                </a:solidFill>
              </a:rPr>
              <a:t>обучающие занятия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395288" y="4581525"/>
            <a:ext cx="3887787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>
                <a:solidFill>
                  <a:schemeClr val="bg2"/>
                </a:solidFill>
              </a:rPr>
              <a:t>проведение отдельных упражнений, включение в занятия элементов игр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5292725" y="1700213"/>
            <a:ext cx="3671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трудности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школьного обучения детей</a:t>
            </a:r>
            <a:r>
              <a:rPr lang="ru-RU" sz="2000"/>
              <a:t> </a:t>
            </a:r>
          </a:p>
        </p:txBody>
      </p:sp>
      <p:sp>
        <p:nvSpPr>
          <p:cNvPr id="80904" name="Rectangle 8"/>
          <p:cNvSpPr>
            <a:spLocks noChangeArrowheads="1"/>
          </p:cNvSpPr>
          <p:nvPr/>
        </p:nvSpPr>
        <p:spPr bwMode="auto">
          <a:xfrm>
            <a:off x="4211638" y="765175"/>
            <a:ext cx="12954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480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cs typeface="Arial" charset="0"/>
              </a:rPr>
              <a:t>=&gt;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4800"/>
          </a:p>
        </p:txBody>
      </p:sp>
      <p:sp>
        <p:nvSpPr>
          <p:cNvPr id="80905" name="Rectangle 9"/>
          <p:cNvSpPr>
            <a:spLocks noChangeArrowheads="1"/>
          </p:cNvSpPr>
          <p:nvPr/>
        </p:nvSpPr>
        <p:spPr bwMode="auto">
          <a:xfrm>
            <a:off x="4211638" y="2205038"/>
            <a:ext cx="12954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480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cs typeface="Arial" charset="0"/>
              </a:rPr>
              <a:t>=&gt;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4800"/>
          </a:p>
        </p:txBody>
      </p:sp>
      <p:sp>
        <p:nvSpPr>
          <p:cNvPr id="80906" name="Rectangle 10"/>
          <p:cNvSpPr>
            <a:spLocks noChangeArrowheads="1"/>
          </p:cNvSpPr>
          <p:nvPr/>
        </p:nvSpPr>
        <p:spPr bwMode="auto">
          <a:xfrm>
            <a:off x="5292725" y="3068638"/>
            <a:ext cx="367188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незаинтересованность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дошкольника с ОНР</a:t>
            </a:r>
            <a:r>
              <a:rPr lang="ru-RU" sz="2000"/>
              <a:t> </a:t>
            </a:r>
          </a:p>
        </p:txBody>
      </p:sp>
      <p:sp>
        <p:nvSpPr>
          <p:cNvPr id="80907" name="Rectangle 11"/>
          <p:cNvSpPr>
            <a:spLocks noChangeArrowheads="1"/>
          </p:cNvSpPr>
          <p:nvPr/>
        </p:nvSpPr>
        <p:spPr bwMode="auto">
          <a:xfrm>
            <a:off x="4211638" y="3789363"/>
            <a:ext cx="12954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4800"/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en-US" sz="4800">
                <a:cs typeface="Arial" charset="0"/>
              </a:rPr>
              <a:t>=&gt;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 sz="4800"/>
          </a:p>
        </p:txBody>
      </p:sp>
      <p:sp>
        <p:nvSpPr>
          <p:cNvPr id="80908" name="Rectangle 12"/>
          <p:cNvSpPr>
            <a:spLocks noChangeArrowheads="1"/>
          </p:cNvSpPr>
          <p:nvPr/>
        </p:nvSpPr>
        <p:spPr bwMode="auto">
          <a:xfrm>
            <a:off x="5219700" y="4221163"/>
            <a:ext cx="3600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нет целостности,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взаимосвязанности, а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следовательно и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эффективных результатов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коррекционной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435975" cy="1603375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bg2"/>
                </a:solidFill>
              </a:rPr>
              <a:t/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>
                <a:solidFill>
                  <a:schemeClr val="bg2"/>
                </a:solidFill>
              </a:rPr>
              <a:t/>
            </a:r>
            <a:br>
              <a:rPr lang="ru-RU" sz="2400" dirty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/>
            </a:r>
            <a:br>
              <a:rPr lang="ru-RU" sz="2400" dirty="0" smtClean="0">
                <a:solidFill>
                  <a:schemeClr val="bg2"/>
                </a:solidFill>
              </a:rPr>
            </a:br>
            <a:r>
              <a:rPr lang="ru-RU" sz="2400" dirty="0" smtClean="0">
                <a:solidFill>
                  <a:schemeClr val="bg2"/>
                </a:solidFill>
              </a:rPr>
              <a:t>В процессе специально организованных занятий, с опорой на игровую деятельность, у детей появляется мотив, а следовательно и желание говорить на предложенную тему. Именно в игре ребенок впервые испытывает потребность в достижении успеха и понимает, что успех во многом зависит от старания.</a:t>
            </a:r>
            <a:endParaRPr lang="ru-RU" sz="2400" b="1" dirty="0"/>
          </a:p>
        </p:txBody>
      </p:sp>
      <p:pic>
        <p:nvPicPr>
          <p:cNvPr id="83973" name="Picture 5" descr="Home_topLef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516563"/>
            <a:ext cx="3708400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85786" y="857232"/>
            <a:ext cx="728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762000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МОТИВАЦИОННАЯ ХАРАКТЕРИСТИКА</a:t>
            </a:r>
            <a:endParaRPr lang="ru-RU" sz="2400" b="1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 cstate="print">
            <a:lum bright="18000" contrast="30000"/>
          </a:blip>
          <a:srcRect t="10643" b="9825"/>
          <a:stretch>
            <a:fillRect/>
          </a:stretch>
        </p:blipFill>
        <p:spPr bwMode="auto">
          <a:xfrm>
            <a:off x="5214942" y="4000504"/>
            <a:ext cx="1214446" cy="162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>
            <a:lum bright="18000" contrast="36000"/>
          </a:blip>
          <a:srcRect l="6906" r="12955"/>
          <a:stretch>
            <a:fillRect/>
          </a:stretch>
        </p:blipFill>
        <p:spPr bwMode="auto">
          <a:xfrm rot="4073840">
            <a:off x="2908089" y="4943171"/>
            <a:ext cx="1599760" cy="1186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5" cstate="print">
            <a:lum bright="12000" contrast="24000"/>
          </a:blip>
          <a:srcRect l="10040" r="10579"/>
          <a:stretch>
            <a:fillRect/>
          </a:stretch>
        </p:blipFill>
        <p:spPr bwMode="auto">
          <a:xfrm rot="6146130">
            <a:off x="6736248" y="4921813"/>
            <a:ext cx="1607283" cy="1188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04813"/>
            <a:ext cx="8713788" cy="1439862"/>
          </a:xfrm>
        </p:spPr>
        <p:txBody>
          <a:bodyPr/>
          <a:lstStyle/>
          <a:p>
            <a:pPr algn="ctr"/>
            <a:r>
              <a:rPr lang="ru-RU" sz="2400" b="1" dirty="0" smtClean="0"/>
              <a:t>ПРИМЕНЕНИЕ ИГРЫ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ДЛЯ ФОРМИРОВАНИЯ ЛЕКСИКО-ГРАММАТИЧЕСКОГО СТРОЯ РЕЧИ У ДОШКОЛЬНИКОВ С </a:t>
            </a:r>
            <a:r>
              <a:rPr lang="ru-RU" sz="2400" b="1" dirty="0" smtClean="0"/>
              <a:t>ОНР</a:t>
            </a:r>
            <a:endParaRPr lang="ru-RU" sz="2400" b="1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3816350" cy="1944688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/>
              <a:t>Дидактическая игра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sz="180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solidFill>
                  <a:schemeClr val="bg2"/>
                </a:solidFill>
              </a:rPr>
              <a:t>На этапах: презентации,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solidFill>
                  <a:schemeClr val="bg2"/>
                </a:solidFill>
              </a:rPr>
              <a:t>организации усвоения и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solidFill>
                  <a:schemeClr val="bg2"/>
                </a:solidFill>
              </a:rPr>
              <a:t>повторения новой 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1800">
                <a:solidFill>
                  <a:schemeClr val="bg2"/>
                </a:solidFill>
              </a:rPr>
              <a:t>лексики (грамматики).</a:t>
            </a: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4716463" y="2133600"/>
            <a:ext cx="38163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/>
              <a:t>Сюжетно – ролевая игра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/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/>
              <a:t> </a:t>
            </a:r>
            <a:r>
              <a:rPr lang="ru-RU">
                <a:solidFill>
                  <a:schemeClr val="bg2"/>
                </a:solidFill>
              </a:rPr>
              <a:t>На этапе организации 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повторения и контроля за 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качеством усвоения. 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Для социализации Л – Г 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представлений.</a:t>
            </a: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468313" y="4797425"/>
            <a:ext cx="84248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/>
              <a:t>-     создают психологическую готовность детей с ОНР к речевому общению;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Tx/>
              <a:buChar char="-"/>
            </a:pPr>
            <a:r>
              <a:rPr lang="ru-RU"/>
              <a:t>обеспечивают естественную необходимость многократного повторения   лексико - грамматического материала;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Tx/>
              <a:buChar char="-"/>
            </a:pPr>
            <a:r>
              <a:rPr lang="ru-RU"/>
              <a:t>тренируют детей в выборе нужного речевого варианта, что является подготовкой к ситуативной спонтанной речи вообще.</a:t>
            </a:r>
          </a:p>
        </p:txBody>
      </p:sp>
      <p:sp>
        <p:nvSpPr>
          <p:cNvPr id="93190" name="Line 6"/>
          <p:cNvSpPr>
            <a:spLocks noChangeShapeType="1"/>
          </p:cNvSpPr>
          <p:nvPr/>
        </p:nvSpPr>
        <p:spPr bwMode="auto">
          <a:xfrm flipH="1">
            <a:off x="2484438" y="1916113"/>
            <a:ext cx="358775" cy="4333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191" name="Line 7"/>
          <p:cNvSpPr>
            <a:spLocks noChangeShapeType="1"/>
          </p:cNvSpPr>
          <p:nvPr/>
        </p:nvSpPr>
        <p:spPr bwMode="auto">
          <a:xfrm>
            <a:off x="5940425" y="1844675"/>
            <a:ext cx="360363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192" name="Line 8"/>
          <p:cNvSpPr>
            <a:spLocks noChangeShapeType="1"/>
          </p:cNvSpPr>
          <p:nvPr/>
        </p:nvSpPr>
        <p:spPr bwMode="auto">
          <a:xfrm flipH="1">
            <a:off x="2339975" y="2781300"/>
            <a:ext cx="0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193" name="Line 9"/>
          <p:cNvSpPr>
            <a:spLocks noChangeShapeType="1"/>
          </p:cNvSpPr>
          <p:nvPr/>
        </p:nvSpPr>
        <p:spPr bwMode="auto">
          <a:xfrm flipH="1">
            <a:off x="6443663" y="2492375"/>
            <a:ext cx="0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195" name="Line 11"/>
          <p:cNvSpPr>
            <a:spLocks noChangeShapeType="1"/>
          </p:cNvSpPr>
          <p:nvPr/>
        </p:nvSpPr>
        <p:spPr bwMode="auto">
          <a:xfrm flipH="1">
            <a:off x="6011863" y="4508500"/>
            <a:ext cx="288925" cy="29051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3196" name="Line 12"/>
          <p:cNvSpPr>
            <a:spLocks noChangeShapeType="1"/>
          </p:cNvSpPr>
          <p:nvPr/>
        </p:nvSpPr>
        <p:spPr bwMode="auto">
          <a:xfrm>
            <a:off x="2411413" y="4365625"/>
            <a:ext cx="431800" cy="4333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847725"/>
          </a:xfrm>
        </p:spPr>
        <p:txBody>
          <a:bodyPr/>
          <a:lstStyle/>
          <a:p>
            <a:r>
              <a:rPr lang="ru-RU" sz="2400" b="1" dirty="0"/>
              <a:t>ПРОЦЕССУАЛЬНАЯ ХАРАКТЕРИСТИКА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80400" cy="5762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>
                <a:solidFill>
                  <a:schemeClr val="bg2"/>
                </a:solidFill>
              </a:rPr>
              <a:t>Этапы отработки вновь вводимой лексики и грамматики:</a:t>
            </a:r>
          </a:p>
        </p:txBody>
      </p:sp>
      <p:sp>
        <p:nvSpPr>
          <p:cNvPr id="91140" name="Rectangle 4"/>
          <p:cNvSpPr>
            <a:spLocks noChangeArrowheads="1"/>
          </p:cNvSpPr>
          <p:nvPr/>
        </p:nvSpPr>
        <p:spPr bwMode="auto">
          <a:xfrm>
            <a:off x="395288" y="1557338"/>
            <a:ext cx="82296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 u="sng"/>
              <a:t>1 этап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Презентация новой лексики (грамматики)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>
              <a:solidFill>
                <a:schemeClr val="bg2"/>
              </a:solidFill>
            </a:endParaRP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предъявление новой единицы                  интерпретация или</a:t>
            </a:r>
          </a:p>
          <a:p>
            <a:pPr marL="342900" indent="-342900" algn="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 семантизация новой единицы</a:t>
            </a:r>
            <a:r>
              <a:rPr lang="ru-RU"/>
              <a:t> </a:t>
            </a:r>
          </a:p>
        </p:txBody>
      </p:sp>
      <p:sp>
        <p:nvSpPr>
          <p:cNvPr id="91142" name="Line 6"/>
          <p:cNvSpPr>
            <a:spLocks noChangeShapeType="1"/>
          </p:cNvSpPr>
          <p:nvPr/>
        </p:nvSpPr>
        <p:spPr bwMode="auto">
          <a:xfrm flipH="1">
            <a:off x="3132138" y="2276475"/>
            <a:ext cx="433387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3" name="Line 7"/>
          <p:cNvSpPr>
            <a:spLocks noChangeShapeType="1"/>
          </p:cNvSpPr>
          <p:nvPr/>
        </p:nvSpPr>
        <p:spPr bwMode="auto">
          <a:xfrm>
            <a:off x="5435600" y="2276475"/>
            <a:ext cx="360363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395288" y="3213100"/>
            <a:ext cx="82296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 u="sng"/>
              <a:t>2 этап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Организация усвоения новой лексики (грамматики)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>
              <a:solidFill>
                <a:schemeClr val="bg2"/>
              </a:solidFill>
            </a:endParaRP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заучивание слова     закрепление в памяти    использование слова 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     (грам. формы)                                               (грам. формы) осознанно</a:t>
            </a:r>
          </a:p>
        </p:txBody>
      </p:sp>
      <p:sp>
        <p:nvSpPr>
          <p:cNvPr id="91145" name="Line 9"/>
          <p:cNvSpPr>
            <a:spLocks noChangeShapeType="1"/>
          </p:cNvSpPr>
          <p:nvPr/>
        </p:nvSpPr>
        <p:spPr bwMode="auto">
          <a:xfrm flipH="1">
            <a:off x="2411413" y="3933825"/>
            <a:ext cx="433387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6" name="Line 10"/>
          <p:cNvSpPr>
            <a:spLocks noChangeShapeType="1"/>
          </p:cNvSpPr>
          <p:nvPr/>
        </p:nvSpPr>
        <p:spPr bwMode="auto">
          <a:xfrm>
            <a:off x="4500563" y="3933825"/>
            <a:ext cx="0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7" name="Line 11"/>
          <p:cNvSpPr>
            <a:spLocks noChangeShapeType="1"/>
          </p:cNvSpPr>
          <p:nvPr/>
        </p:nvSpPr>
        <p:spPr bwMode="auto">
          <a:xfrm>
            <a:off x="5867400" y="3933825"/>
            <a:ext cx="360363" cy="3603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1148" name="Rectangle 12"/>
          <p:cNvSpPr>
            <a:spLocks noChangeArrowheads="1"/>
          </p:cNvSpPr>
          <p:nvPr/>
        </p:nvSpPr>
        <p:spPr bwMode="auto">
          <a:xfrm>
            <a:off x="395288" y="4941888"/>
            <a:ext cx="8229600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 u="sng"/>
              <a:t>3 этап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Организация повторения и контроль за качеством усвоения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>
                <a:solidFill>
                  <a:schemeClr val="bg2"/>
                </a:solidFill>
              </a:rPr>
              <a:t>					</a:t>
            </a:r>
            <a:r>
              <a:rPr lang="ru-RU"/>
              <a:t>«Надо повторять, чтобы помнить, 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/>
              <a:t>	 		       а не вспоминать забытое.»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/>
              <a:t>				     	                  К. Д. Ушинский</a:t>
            </a:r>
          </a:p>
          <a:p>
            <a:pPr marL="342900" indent="-342900" algn="ctr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u-RU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920750"/>
          </a:xfrm>
        </p:spPr>
        <p:txBody>
          <a:bodyPr/>
          <a:lstStyle/>
          <a:p>
            <a:r>
              <a:rPr lang="ru-RU" sz="2400" b="1" dirty="0" smtClean="0"/>
              <a:t>ПРИМЕРНАЯ СХЕМА ВКЛЮЧЕНИЯ ИГР: </a:t>
            </a:r>
            <a:endParaRPr lang="ru-RU" sz="2400" b="1" dirty="0"/>
          </a:p>
        </p:txBody>
      </p:sp>
      <p:sp>
        <p:nvSpPr>
          <p:cNvPr id="108550" name="AutoShape 6"/>
          <p:cNvSpPr>
            <a:spLocks noChangeArrowheads="1"/>
          </p:cNvSpPr>
          <p:nvPr/>
        </p:nvSpPr>
        <p:spPr bwMode="auto">
          <a:xfrm>
            <a:off x="1042988" y="1484313"/>
            <a:ext cx="2016125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ЛЕКСИЧЕСКАЯ</a:t>
            </a:r>
          </a:p>
          <a:p>
            <a:pPr algn="ctr"/>
            <a:r>
              <a:rPr lang="ru-RU" sz="1600" b="1"/>
              <a:t>ТЕМА</a:t>
            </a:r>
          </a:p>
        </p:txBody>
      </p:sp>
      <p:sp>
        <p:nvSpPr>
          <p:cNvPr id="108554" name="AutoShape 10"/>
          <p:cNvSpPr>
            <a:spLocks noChangeArrowheads="1"/>
          </p:cNvSpPr>
          <p:nvPr/>
        </p:nvSpPr>
        <p:spPr bwMode="auto">
          <a:xfrm>
            <a:off x="4067175" y="1844675"/>
            <a:ext cx="1223963" cy="504825"/>
          </a:xfrm>
          <a:prstGeom prst="rightArrow">
            <a:avLst>
              <a:gd name="adj1" fmla="val 50000"/>
              <a:gd name="adj2" fmla="val 6061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56" name="AutoShape 12"/>
          <p:cNvSpPr>
            <a:spLocks noChangeArrowheads="1"/>
          </p:cNvSpPr>
          <p:nvPr/>
        </p:nvSpPr>
        <p:spPr bwMode="auto">
          <a:xfrm>
            <a:off x="6588125" y="1196975"/>
            <a:ext cx="2303463" cy="19431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8559" name="AutoShape 15"/>
          <p:cNvSpPr>
            <a:spLocks noChangeArrowheads="1"/>
          </p:cNvSpPr>
          <p:nvPr/>
        </p:nvSpPr>
        <p:spPr bwMode="auto">
          <a:xfrm>
            <a:off x="6227763" y="1196975"/>
            <a:ext cx="2303462" cy="19431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8560" name="AutoShape 16"/>
          <p:cNvSpPr>
            <a:spLocks noChangeArrowheads="1"/>
          </p:cNvSpPr>
          <p:nvPr/>
        </p:nvSpPr>
        <p:spPr bwMode="auto">
          <a:xfrm>
            <a:off x="5867400" y="1196975"/>
            <a:ext cx="2303463" cy="19431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ДИД. ИГРЫ</a:t>
            </a:r>
          </a:p>
          <a:p>
            <a:pPr algn="ctr"/>
            <a:r>
              <a:rPr lang="ru-RU" sz="1600" b="1"/>
              <a:t>1, 2, 3 ЭТАПОВ</a:t>
            </a:r>
          </a:p>
        </p:txBody>
      </p:sp>
      <p:sp>
        <p:nvSpPr>
          <p:cNvPr id="108562" name="AutoShape 18"/>
          <p:cNvSpPr>
            <a:spLocks noChangeArrowheads="1"/>
          </p:cNvSpPr>
          <p:nvPr/>
        </p:nvSpPr>
        <p:spPr bwMode="auto">
          <a:xfrm>
            <a:off x="7092950" y="3573463"/>
            <a:ext cx="503238" cy="792162"/>
          </a:xfrm>
          <a:prstGeom prst="downArrow">
            <a:avLst>
              <a:gd name="adj1" fmla="val 50000"/>
              <a:gd name="adj2" fmla="val 39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63" name="AutoShape 19"/>
          <p:cNvSpPr>
            <a:spLocks noChangeArrowheads="1"/>
          </p:cNvSpPr>
          <p:nvPr/>
        </p:nvSpPr>
        <p:spPr bwMode="auto">
          <a:xfrm>
            <a:off x="6227763" y="5084763"/>
            <a:ext cx="2087562" cy="1152525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ГРАММАТИЧЕСКАЯ</a:t>
            </a:r>
          </a:p>
          <a:p>
            <a:pPr algn="ctr"/>
            <a:r>
              <a:rPr lang="ru-RU" sz="1600" b="1"/>
              <a:t>ТЕМА</a:t>
            </a:r>
          </a:p>
        </p:txBody>
      </p:sp>
      <p:sp>
        <p:nvSpPr>
          <p:cNvPr id="108564" name="AutoShape 20"/>
          <p:cNvSpPr>
            <a:spLocks noChangeArrowheads="1"/>
          </p:cNvSpPr>
          <p:nvPr/>
        </p:nvSpPr>
        <p:spPr bwMode="auto">
          <a:xfrm rot="-10800000">
            <a:off x="4067175" y="5373688"/>
            <a:ext cx="1296988" cy="504825"/>
          </a:xfrm>
          <a:prstGeom prst="rightArrow">
            <a:avLst>
              <a:gd name="adj1" fmla="val 50000"/>
              <a:gd name="adj2" fmla="val 6423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65" name="AutoShape 21"/>
          <p:cNvSpPr>
            <a:spLocks noChangeArrowheads="1"/>
          </p:cNvSpPr>
          <p:nvPr/>
        </p:nvSpPr>
        <p:spPr bwMode="auto">
          <a:xfrm>
            <a:off x="1331913" y="4652963"/>
            <a:ext cx="2303462" cy="19431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8566" name="AutoShape 22"/>
          <p:cNvSpPr>
            <a:spLocks noChangeArrowheads="1"/>
          </p:cNvSpPr>
          <p:nvPr/>
        </p:nvSpPr>
        <p:spPr bwMode="auto">
          <a:xfrm>
            <a:off x="971550" y="4652963"/>
            <a:ext cx="2303463" cy="19431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08567" name="AutoShape 23"/>
          <p:cNvSpPr>
            <a:spLocks noChangeArrowheads="1"/>
          </p:cNvSpPr>
          <p:nvPr/>
        </p:nvSpPr>
        <p:spPr bwMode="auto">
          <a:xfrm>
            <a:off x="611188" y="4652963"/>
            <a:ext cx="2303462" cy="1943100"/>
          </a:xfrm>
          <a:prstGeom prst="diamond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ДИД. ИГРЫ</a:t>
            </a:r>
          </a:p>
          <a:p>
            <a:pPr algn="ctr"/>
            <a:r>
              <a:rPr lang="ru-RU" sz="1600" b="1"/>
              <a:t>1, 2, 3 ЭТАПОВ</a:t>
            </a:r>
          </a:p>
        </p:txBody>
      </p:sp>
      <p:sp>
        <p:nvSpPr>
          <p:cNvPr id="108572" name="AutoShape 28"/>
          <p:cNvSpPr>
            <a:spLocks noChangeArrowheads="1"/>
          </p:cNvSpPr>
          <p:nvPr/>
        </p:nvSpPr>
        <p:spPr bwMode="auto">
          <a:xfrm>
            <a:off x="468313" y="3284538"/>
            <a:ext cx="3167062" cy="720725"/>
          </a:xfrm>
          <a:prstGeom prst="plaque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/>
              <a:t>СЮЖЕТНО – РОЛЕВАЯ ИГРА</a:t>
            </a:r>
          </a:p>
        </p:txBody>
      </p:sp>
      <p:sp>
        <p:nvSpPr>
          <p:cNvPr id="108574" name="AutoShape 30"/>
          <p:cNvSpPr>
            <a:spLocks noChangeArrowheads="1"/>
          </p:cNvSpPr>
          <p:nvPr/>
        </p:nvSpPr>
        <p:spPr bwMode="auto">
          <a:xfrm flipV="1">
            <a:off x="1835150" y="2708275"/>
            <a:ext cx="503238" cy="504825"/>
          </a:xfrm>
          <a:prstGeom prst="downArrow">
            <a:avLst>
              <a:gd name="adj1" fmla="val 50000"/>
              <a:gd name="adj2" fmla="val 2507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75" name="AutoShape 31"/>
          <p:cNvSpPr>
            <a:spLocks noChangeArrowheads="1"/>
          </p:cNvSpPr>
          <p:nvPr/>
        </p:nvSpPr>
        <p:spPr bwMode="auto">
          <a:xfrm flipV="1">
            <a:off x="1835150" y="4076700"/>
            <a:ext cx="504825" cy="504825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0" grpId="0" animBg="1"/>
      <p:bldP spid="108554" grpId="0" animBg="1"/>
      <p:bldP spid="108556" grpId="0" animBg="1"/>
      <p:bldP spid="108559" grpId="0" animBg="1"/>
      <p:bldP spid="108560" grpId="0" animBg="1"/>
      <p:bldP spid="108562" grpId="0" animBg="1"/>
      <p:bldP spid="108563" grpId="0" animBg="1"/>
      <p:bldP spid="108564" grpId="0" animBg="1"/>
      <p:bldP spid="108565" grpId="0" animBg="1"/>
      <p:bldP spid="108566" grpId="0" animBg="1"/>
      <p:bldP spid="108567" grpId="0" animBg="1"/>
      <p:bldP spid="108572" grpId="0" animBg="1"/>
      <p:bldP spid="108574" grpId="0" animBg="1"/>
      <p:bldP spid="1085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565400"/>
            <a:ext cx="2097087" cy="1371600"/>
          </a:xfrm>
        </p:spPr>
        <p:txBody>
          <a:bodyPr/>
          <a:lstStyle/>
          <a:p>
            <a:pPr algn="ctr"/>
            <a:r>
              <a:rPr lang="ru-RU" sz="2400" b="1"/>
              <a:t>ИГРОВОЙ МЕТОД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39975" y="1557338"/>
            <a:ext cx="6551613" cy="38862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использование наглядности;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использование описаний или толкований слова с помощью простого или сложного словосочетания;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использование сильного семантизирующего контекста;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расширение речевых образцов;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редактирование;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языковая догадка;</a:t>
            </a:r>
          </a:p>
          <a:p>
            <a:pPr>
              <a:buFont typeface="Wingdings" pitchFamily="2" charset="2"/>
              <a:buChar char="§"/>
            </a:pPr>
            <a:r>
              <a:rPr lang="ru-RU" sz="2000">
                <a:solidFill>
                  <a:schemeClr val="bg2"/>
                </a:solidFill>
              </a:rPr>
              <a:t>использование связных текстов для актуализации той или иной лексики  (грам. формы).</a:t>
            </a:r>
          </a:p>
        </p:txBody>
      </p:sp>
      <p:sp>
        <p:nvSpPr>
          <p:cNvPr id="94212" name="Rectangle 4"/>
          <p:cNvSpPr>
            <a:spLocks noChangeArrowheads="1"/>
          </p:cNvSpPr>
          <p:nvPr/>
        </p:nvSpPr>
        <p:spPr bwMode="auto">
          <a:xfrm>
            <a:off x="2411413" y="908050"/>
            <a:ext cx="621347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2400" b="1" dirty="0"/>
              <a:t>ПРИЕМЫ:</a:t>
            </a:r>
          </a:p>
        </p:txBody>
      </p:sp>
      <p:pic>
        <p:nvPicPr>
          <p:cNvPr id="94213" name="Picture 5" descr="Home_topLeft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529263"/>
            <a:ext cx="3995738" cy="13287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371600"/>
          </a:xfrm>
        </p:spPr>
        <p:txBody>
          <a:bodyPr/>
          <a:lstStyle/>
          <a:p>
            <a:r>
              <a:rPr lang="ru-RU" sz="2400" b="1"/>
              <a:t>ПРИНЦИПЫ ОРГАНИЗАЦИИ ИГРЫ В КОРРЕКЦИОННОЙ РАБОТЕ С ДЕТЬМИ С ОНР: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773238"/>
            <a:ext cx="8002587" cy="2305050"/>
          </a:xfrm>
        </p:spPr>
        <p:txBody>
          <a:bodyPr/>
          <a:lstStyle/>
          <a:p>
            <a:r>
              <a:rPr lang="ru-RU" sz="2000"/>
              <a:t>Принцип деятельности. </a:t>
            </a:r>
          </a:p>
          <a:p>
            <a:r>
              <a:rPr lang="ru-RU" sz="2000"/>
              <a:t>Принципы систематичности, последовательности, учета структуры дефекта и возраста детей.</a:t>
            </a:r>
          </a:p>
          <a:p>
            <a:r>
              <a:rPr lang="ru-RU" sz="2000"/>
              <a:t>Принцип учета индивидуальных особенностей дошкольников с общим недоразвитием речи.</a:t>
            </a:r>
          </a:p>
          <a:p>
            <a:r>
              <a:rPr lang="ru-RU" sz="2000"/>
              <a:t>Принципы доступности, наглядности, занимательности. </a:t>
            </a:r>
          </a:p>
        </p:txBody>
      </p:sp>
      <p:sp>
        <p:nvSpPr>
          <p:cNvPr id="96260" name="Rectangle 4"/>
          <p:cNvSpPr>
            <a:spLocks noChangeArrowheads="1"/>
          </p:cNvSpPr>
          <p:nvPr/>
        </p:nvSpPr>
        <p:spPr bwMode="auto">
          <a:xfrm>
            <a:off x="1692275" y="4149725"/>
            <a:ext cx="70548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Реализация этих принципов позволяет последовательно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усложнять речевой материал, сюжеты и методику </a:t>
            </a:r>
          </a:p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sz="2000">
                <a:solidFill>
                  <a:schemeClr val="bg2"/>
                </a:solidFill>
              </a:rPr>
              <a:t>проведения игр.</a:t>
            </a:r>
          </a:p>
        </p:txBody>
      </p:sp>
      <p:pic>
        <p:nvPicPr>
          <p:cNvPr id="96261" name="Picture 5" descr="Home_topLeft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5549900"/>
            <a:ext cx="3995738" cy="1308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КОРРЕК~1</Template>
  <TotalTime>34</TotalTime>
  <Words>476</Words>
  <PresentationFormat>Экран (4:3)</PresentationFormat>
  <Paragraphs>103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Пиксел</vt:lpstr>
      <vt:lpstr>Тема: «ФОРМИРОВАНИЕ ЛЕКСИКО – ГРАММАТИЧЕСКОГО СТРОЯ РЕЧИ ЧЕРЕЗ ИГРУ У ДОШКОЛЬНИКОВ С ОБЩИМ НЕДОРАЗВИТИЕМ РЕЧИ»</vt:lpstr>
      <vt:lpstr>Слайд 2</vt:lpstr>
      <vt:lpstr>ПРОБЛЕМЫ ПРАКТИКИ:</vt:lpstr>
      <vt:lpstr>   В процессе специально организованных занятий, с опорой на игровую деятельность, у детей появляется мотив, а следовательно и желание говорить на предложенную тему. Именно в игре ребенок впервые испытывает потребность в достижении успеха и понимает, что успех во многом зависит от старания.</vt:lpstr>
      <vt:lpstr>ПРИМЕНЕНИЕ ИГРЫ ДЛЯ ФОРМИРОВАНИЯ ЛЕКСИКО-ГРАММАТИЧЕСКОГО СТРОЯ РЕЧИ У ДОШКОЛЬНИКОВ С ОНР</vt:lpstr>
      <vt:lpstr>ПРОЦЕССУАЛЬНАЯ ХАРАКТЕРИСТИКА</vt:lpstr>
      <vt:lpstr>ПРИМЕРНАЯ СХЕМА ВКЛЮЧЕНИЯ ИГР: </vt:lpstr>
      <vt:lpstr>ИГРОВОЙ МЕТОД</vt:lpstr>
      <vt:lpstr>ПРИНЦИПЫ ОРГАНИЗАЦИИ ИГРЫ В КОРРЕКЦИОННОЙ РАБОТЕ С ДЕТЬМИ С ОНР:</vt:lpstr>
      <vt:lpstr>ПЕДАГОГИЧЕСКАЯ ТЕХНИКА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«ФОРМИРОВАНИЕ ЛЕКСИКО – ГРАММАТИЧЕСКОГО СТРОЯ РЕЧИ ЧЕРЕЗ ИГРУ У ДОШКОЛЬНИКОВ С ОБЩИМ НЕДОРАЗВИТИЕМ РЕЧИ»</dc:title>
  <dc:creator>Люда</dc:creator>
  <cp:lastModifiedBy>11</cp:lastModifiedBy>
  <cp:revision>2</cp:revision>
  <dcterms:created xsi:type="dcterms:W3CDTF">2020-09-13T14:01:44Z</dcterms:created>
  <dcterms:modified xsi:type="dcterms:W3CDTF">2020-09-13T14:46:25Z</dcterms:modified>
</cp:coreProperties>
</file>