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76" r:id="rId27"/>
    <p:sldId id="277" r:id="rId28"/>
    <p:sldId id="27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40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992" autoAdjust="0"/>
    <p:restoredTop sz="94660" autoAdjust="0"/>
  </p:normalViewPr>
  <p:slideViewPr>
    <p:cSldViewPr snapToGrid="0">
      <p:cViewPr>
        <p:scale>
          <a:sx n="90" d="100"/>
          <a:sy n="90" d="100"/>
        </p:scale>
        <p:origin x="-840" y="6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9325" y="2009775"/>
            <a:ext cx="4591049" cy="220868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+mn-lt"/>
              </a:rPr>
              <a:t>Проект на тему:</a:t>
            </a:r>
            <a:br>
              <a:rPr lang="ru-RU" sz="3600" b="1" dirty="0" smtClean="0">
                <a:latin typeface="+mn-lt"/>
              </a:rPr>
            </a:br>
            <a:r>
              <a:rPr lang="ru-RU" sz="3600" b="1" dirty="0" smtClean="0">
                <a:latin typeface="+mn-lt"/>
              </a:rPr>
              <a:t>  «Детская вязаная игрушка»</a:t>
            </a:r>
            <a:endParaRPr lang="ru-RU" sz="3600" b="1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52273" y="5157512"/>
            <a:ext cx="3065929" cy="1471887"/>
          </a:xfrm>
        </p:spPr>
        <p:txBody>
          <a:bodyPr>
            <a:normAutofit fontScale="62500" lnSpcReduction="20000"/>
          </a:bodyPr>
          <a:lstStyle/>
          <a:p>
            <a:r>
              <a:rPr lang="ru-RU" sz="2400" b="1" dirty="0" smtClean="0"/>
              <a:t>Выполнила:</a:t>
            </a:r>
          </a:p>
          <a:p>
            <a:r>
              <a:rPr lang="ru-RU" sz="2400" b="1" dirty="0" smtClean="0"/>
              <a:t>Ученица 9 «А» класса </a:t>
            </a:r>
          </a:p>
          <a:p>
            <a:r>
              <a:rPr lang="ru-RU" sz="2400" b="1" dirty="0" smtClean="0"/>
              <a:t>Галочкина Полина </a:t>
            </a:r>
          </a:p>
          <a:p>
            <a:r>
              <a:rPr lang="ru-RU" sz="2400" b="1" dirty="0" smtClean="0"/>
              <a:t>МАОУ </a:t>
            </a:r>
            <a:r>
              <a:rPr lang="ru-RU" sz="2400" b="1" smtClean="0"/>
              <a:t>«Школа № 84»</a:t>
            </a:r>
            <a:endParaRPr lang="ru-RU" sz="2400" b="1" dirty="0" smtClean="0"/>
          </a:p>
          <a:p>
            <a:r>
              <a:rPr lang="ru-RU" sz="2400" b="1" dirty="0" smtClean="0"/>
              <a:t>Руководитель: Смирнова Наталья Анатольевна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904875" y="140643"/>
            <a:ext cx="76838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2.Из какого материала изготовить мягкую игрушку?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87529" y="996434"/>
            <a:ext cx="11318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/>
          </a:p>
          <a:p>
            <a:r>
              <a:rPr lang="ru-RU" sz="2800" b="1" dirty="0" smtClean="0"/>
              <a:t> Лён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Рисунок 3" descr="https://cs5.livemaster.ru/storage/40/99/c6864183c5814ec9554fec90904t--materialy-dlya-tvorchestva-pryazha-len-kamteks-100-procent-le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68892" y="2166383"/>
            <a:ext cx="2945908" cy="3167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kd43.ru/images/detailed/1547/sl_2444475_0.jpg?t=1526436457"/>
          <p:cNvPicPr/>
          <p:nvPr/>
        </p:nvPicPr>
        <p:blipFill>
          <a:blip r:embed="rId3" cstate="print">
            <a:clrChange>
              <a:clrFrom>
                <a:srgbClr val="FFFBF8"/>
              </a:clrFrom>
              <a:clrTo>
                <a:srgbClr val="FFFBF8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95875" y="2295525"/>
            <a:ext cx="30194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081767" y="1339334"/>
            <a:ext cx="25447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Хлопковая пряжа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booksiti.net.ru/books/60794575.jpg"/>
          <p:cNvPicPr/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00150" y="879477"/>
            <a:ext cx="1933576" cy="2644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906693" y="282059"/>
            <a:ext cx="11817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Шерсть</a:t>
            </a:r>
            <a:endParaRPr lang="ru-RU" sz="2400" dirty="0"/>
          </a:p>
        </p:txBody>
      </p:sp>
      <p:pic>
        <p:nvPicPr>
          <p:cNvPr id="4" name="Рисунок 3" descr="http://knittochka.ru/wp-content/uploads/5-1490.jpg"/>
          <p:cNvPicPr/>
          <p:nvPr/>
        </p:nvPicPr>
        <p:blipFill>
          <a:blip r:embed="rId3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34075" y="933450"/>
            <a:ext cx="2057400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126455" y="196334"/>
            <a:ext cx="26530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Ангорская шерсть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866775" y="3912840"/>
            <a:ext cx="82772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 выбрала пряжу «Детская новинка», так как она легка в использование и из неё получаются красивые изделия.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https://c.pxhere.com/photos/de/6c/panasonicdmcfz200_wool_yarn_knitting_fibre_publicdomaindedicationcc0-171664.jpg!d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81375" y="952501"/>
            <a:ext cx="2295525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914400" y="262265"/>
            <a:ext cx="77368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3.Что использовать в качестве наполнителя?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54227" y="1291709"/>
            <a:ext cx="344998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   Синтетический пух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4" name="Рисунок 3" descr="https://static.tildacdn.com/tild3834-3731-4634-a564-326334616138/FOTO35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8982" y="2051160"/>
            <a:ext cx="3416818" cy="2435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988054" y="2387084"/>
            <a:ext cx="41559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/>
              <a:t>Обычная хлопковая вата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6" name="Рисунок 5" descr="C:\Documents and Settings\User\Рабочий стол\вата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63182" y="3152775"/>
            <a:ext cx="3718867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26459" y="377309"/>
            <a:ext cx="18860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err="1" smtClean="0"/>
              <a:t>Синтепон</a:t>
            </a:r>
            <a:endParaRPr lang="ru-RU" sz="3200" dirty="0"/>
          </a:p>
        </p:txBody>
      </p:sp>
      <p:pic>
        <p:nvPicPr>
          <p:cNvPr id="3" name="Рисунок 2" descr="http://fb.ru/misc/i/gallery/33669/149696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5252" y="1222060"/>
            <a:ext cx="5053723" cy="2378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057275" y="3950556"/>
            <a:ext cx="8353425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 выбрала в качестве  наполнителя синтетический пух, так как им проще  набивать игрушку и не дорогой.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714625" y="307688"/>
            <a:ext cx="40671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Выбор инструмента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762125" y="828645"/>
            <a:ext cx="12382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Крючки: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43280" y="1196459"/>
            <a:ext cx="3421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Пластмассовые крючки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5" name="Рисунок 4" descr="https://im0-tub-ru.yandex.net/i?id=715e87f7ecd3d91d19bba5595363518f-l&amp;n=13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47381" y="1714500"/>
            <a:ext cx="2410637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993704" y="1139309"/>
            <a:ext cx="33409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Алюминиевые крючки </a:t>
            </a:r>
            <a:endParaRPr lang="ru-RU" sz="2400" dirty="0"/>
          </a:p>
        </p:txBody>
      </p:sp>
      <p:pic>
        <p:nvPicPr>
          <p:cNvPr id="7" name="Рисунок 6" descr="http://www.china-goods.net/images/home-decoration/12pcs-set-best-promotion-multi-coloured-aluminium-crochet-hooks-needles-set-2mm-8mm-knitting-stitches-6696.jpg"/>
          <p:cNvPicPr/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95887" y="1652587"/>
            <a:ext cx="2452688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398419" y="3815834"/>
            <a:ext cx="26404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Стальные крючки </a:t>
            </a:r>
            <a:endParaRPr lang="ru-RU" sz="2400" dirty="0"/>
          </a:p>
        </p:txBody>
      </p:sp>
      <p:pic>
        <p:nvPicPr>
          <p:cNvPr id="9" name="Рисунок 8" descr="https://ozon-st.cdn.ngenix.net/multimedia/1014677996.jpg"/>
          <p:cNvPicPr/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499" y="4171950"/>
            <a:ext cx="2562226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1514474" y="554206"/>
            <a:ext cx="671512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Подводя итоги, я выбираю следующие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инструменты и материалы: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Пряжа «Детская новинка»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Крючок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Набивной материал – синтетический пух.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Фетр – глазки.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629275" y="3209924"/>
            <a:ext cx="2838450" cy="3286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7350" y="257175"/>
            <a:ext cx="64103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/>
              <a:t>Технология изготовление вязаной игрушки</a:t>
            </a:r>
            <a:endParaRPr lang="ru-RU" sz="2400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066800" y="714375"/>
            <a:ext cx="76295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 соответствии с санитарными нормами, выбираем для вязания детскую пряжу, которая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гипоаллергенна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для детей.  При сборке игрушки, мы не будем использовать клей, а все мелкие детали (глазки, пятачок и ротик) пришьём.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 rot="5400000">
            <a:off x="1003698" y="2775348"/>
            <a:ext cx="3431378" cy="2105025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3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972050" y="2171701"/>
            <a:ext cx="2266950" cy="3371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838325" y="895350"/>
            <a:ext cx="2609850" cy="3486149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3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172075" y="1838325"/>
            <a:ext cx="2762250" cy="3667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621350" y="2466840"/>
            <a:ext cx="2416149" cy="3219719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>
          <a:blip r:embed="rId3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429247" y="1013539"/>
            <a:ext cx="2894605" cy="38593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229127" y="1800817"/>
            <a:ext cx="3142446" cy="4189816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765416" y="1514476"/>
            <a:ext cx="2473709" cy="328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57551"/>
            <a:ext cx="7886700" cy="898895"/>
          </a:xfrm>
        </p:spPr>
        <p:txBody>
          <a:bodyPr>
            <a:normAutofit/>
          </a:bodyPr>
          <a:lstStyle/>
          <a:p>
            <a:pPr algn="ctr"/>
            <a:r>
              <a:rPr lang="ru-RU" sz="4800" b="1" i="1" dirty="0" smtClean="0">
                <a:ln/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  <a:latin typeface="+mn-lt"/>
              </a:rPr>
              <a:t>Проблемная ситуация </a:t>
            </a:r>
            <a:endParaRPr lang="ru-RU" sz="4800" b="1" i="1" dirty="0">
              <a:ln/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47776" y="1155753"/>
            <a:ext cx="7162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0" name="Рисунок 39" descr="https://ds02.infourok.ru/uploads/ex/04c0/0006a7f7-cdf87371/hello_html_737da0cf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1101" y="3552825"/>
            <a:ext cx="2635324" cy="341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628775" y="1219200"/>
            <a:ext cx="657225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Моя бабушка любит изготавливать вещи своими руками. Я часто наблюдаю за её работой и думаю, вот бы и мне так научиться делать. Благодаря урокам технологии, я научусь это делать.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уроках, я собираюсь сделать игрушку из мультфильма. В эту игрушку, я вложу все свои знания и умения, которые нам дали в школе</a:t>
            </a:r>
            <a:r>
              <a:rPr lang="ru-RU" dirty="0" smtClean="0"/>
              <a:t> В дальнейшем, я смогу делать игрушки своим детям.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342756" y="1050522"/>
            <a:ext cx="2781837" cy="3709205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100531" y="1717582"/>
            <a:ext cx="2752938" cy="36704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357991" y="1163794"/>
            <a:ext cx="3322868" cy="2492062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935508" y="3165788"/>
            <a:ext cx="2378383" cy="17837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448605" y="1420354"/>
            <a:ext cx="3084490" cy="3665996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620814" y="338875"/>
            <a:ext cx="2493422" cy="268055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4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564210" y="3288316"/>
            <a:ext cx="2511380" cy="33484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507230" y="1057193"/>
            <a:ext cx="2871989" cy="3829214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237945" y="1621300"/>
            <a:ext cx="2859110" cy="38249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348355" y="991405"/>
            <a:ext cx="2656340" cy="3541690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5525395" y="1250860"/>
            <a:ext cx="2455659" cy="1841679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4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762499" y="3870428"/>
            <a:ext cx="3900957" cy="26922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629580" y="1106021"/>
            <a:ext cx="2627290" cy="3502957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4759146" y="1402119"/>
            <a:ext cx="3683358" cy="49110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619250" y="1400175"/>
          <a:ext cx="6953249" cy="2552963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2160018"/>
                <a:gridCol w="2363834"/>
                <a:gridCol w="2429397"/>
              </a:tblGrid>
              <a:tr h="503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/>
                        <a:t>Наименование материала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76" marR="67476" marT="0" marB="0"/>
                </a:tc>
                <a:tc>
                  <a:txBody>
                    <a:bodyPr/>
                    <a:lstStyle/>
                    <a:p>
                      <a:pPr marL="2717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/>
                        <a:t>      Цена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76" marR="67476" marT="0" marB="0"/>
                </a:tc>
                <a:tc>
                  <a:txBody>
                    <a:bodyPr/>
                    <a:lstStyle/>
                    <a:p>
                      <a:pPr marL="2717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/>
                        <a:t>Количество материалов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76" marR="67476" marT="0" marB="0"/>
                </a:tc>
              </a:tr>
              <a:tr h="241416">
                <a:tc>
                  <a:txBody>
                    <a:bodyPr/>
                    <a:lstStyle/>
                    <a:p>
                      <a:pPr marL="2717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/>
                        <a:t>Пряжа </a:t>
                      </a:r>
                      <a:r>
                        <a:rPr lang="ru-RU" sz="2000" dirty="0" err="1" smtClean="0"/>
                        <a:t>розовая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76" marR="67476" marT="0" marB="0"/>
                </a:tc>
                <a:tc>
                  <a:txBody>
                    <a:bodyPr/>
                    <a:lstStyle/>
                    <a:p>
                      <a:pPr marL="2717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/>
                        <a:t>80руб.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76" marR="67476" marT="0" marB="0"/>
                </a:tc>
                <a:tc>
                  <a:txBody>
                    <a:bodyPr/>
                    <a:lstStyle/>
                    <a:p>
                      <a:pPr marL="2717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/>
                        <a:t>1 моток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76" marR="67476" marT="0" marB="0"/>
                </a:tc>
              </a:tr>
              <a:tr h="241416">
                <a:tc>
                  <a:txBody>
                    <a:bodyPr/>
                    <a:lstStyle/>
                    <a:p>
                      <a:pPr marL="2717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/>
                        <a:t>Пряжа </a:t>
                      </a:r>
                      <a:r>
                        <a:rPr lang="ru-RU" sz="2000" dirty="0" smtClean="0"/>
                        <a:t>красная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76" marR="67476" marT="0" marB="0"/>
                </a:tc>
                <a:tc>
                  <a:txBody>
                    <a:bodyPr/>
                    <a:lstStyle/>
                    <a:p>
                      <a:pPr marL="2717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/>
                        <a:t>80руб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76" marR="67476" marT="0" marB="0"/>
                </a:tc>
                <a:tc>
                  <a:txBody>
                    <a:bodyPr/>
                    <a:lstStyle/>
                    <a:p>
                      <a:pPr marL="2717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/>
                        <a:t>1 моток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76" marR="67476" marT="0" marB="0"/>
                </a:tc>
              </a:tr>
              <a:tr h="241416">
                <a:tc>
                  <a:txBody>
                    <a:bodyPr/>
                    <a:lstStyle/>
                    <a:p>
                      <a:pPr marL="2717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/>
                        <a:t>крючок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76" marR="67476" marT="0" marB="0"/>
                </a:tc>
                <a:tc>
                  <a:txBody>
                    <a:bodyPr/>
                    <a:lstStyle/>
                    <a:p>
                      <a:pPr marL="2717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/>
                        <a:t>Не покупала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76" marR="67476" marT="0" marB="0"/>
                </a:tc>
                <a:tc>
                  <a:txBody>
                    <a:bodyPr/>
                    <a:lstStyle/>
                    <a:p>
                      <a:pPr marL="2717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76" marR="67476" marT="0" marB="0"/>
                </a:tc>
              </a:tr>
              <a:tr h="4498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/>
                        <a:t>        </a:t>
                      </a:r>
                      <a:r>
                        <a:rPr lang="ru-RU" sz="2000" dirty="0" err="1" smtClean="0"/>
                        <a:t>синтепух</a:t>
                      </a:r>
                      <a:r>
                        <a:rPr lang="ru-RU" sz="2000" dirty="0" smtClean="0"/>
                        <a:t>      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76" marR="674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/>
                        <a:t>       50 руб.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76" marR="6747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/>
                        <a:t>      500гр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76" marR="67476" marT="0" marB="0"/>
                </a:tc>
              </a:tr>
              <a:tr h="346754">
                <a:tc>
                  <a:txBody>
                    <a:bodyPr/>
                    <a:lstStyle/>
                    <a:p>
                      <a:pPr marL="2717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/>
                        <a:t>Итого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76" marR="67476" marT="0" marB="0"/>
                </a:tc>
                <a:tc>
                  <a:txBody>
                    <a:bodyPr/>
                    <a:lstStyle/>
                    <a:p>
                      <a:pPr marL="2717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/>
                        <a:t>210 рублей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76" marR="67476" marT="0" marB="0"/>
                </a:tc>
                <a:tc>
                  <a:txBody>
                    <a:bodyPr/>
                    <a:lstStyle/>
                    <a:p>
                      <a:pPr marL="271780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476" marR="67476" marT="0" marB="0"/>
                </a:tc>
              </a:tr>
            </a:tbl>
          </a:graphicData>
        </a:graphic>
      </p:graphicFrame>
      <p:sp>
        <p:nvSpPr>
          <p:cNvPr id="33795" name="AutoShape 3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4" name="AutoShape 2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3" name="AutoShape 1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1857375" y="205859"/>
            <a:ext cx="629435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Расчёт стоимости мягкой вязаной игрушки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248525" y="6217920"/>
          <a:ext cx="208280" cy="29718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666875" y="251120"/>
            <a:ext cx="6819900" cy="3662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Самооценка и оценка.</a:t>
            </a: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 довольна своей работой, так как добилась желаемой цели -игрушка «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Малышарик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 связана и подарена бабушке. При вязании были небольшие трудности, но я их преодолела. Мне очень приятно, что я самостоятельно выполнила изделие.  Игрушка получилась оригинальной</a:t>
            </a:r>
            <a:r>
              <a:rPr kumimoji="0" lang="ru-R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разноцветной.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Поставленные цели в начале проекта, я считаю достигнутыми.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867" name="AutoShape 3" descr="https://yt3.ggpht.com/a-/AJLlDp2L8JCJXMrlLBsc5pPmZjyTmbDpnLer5VxVCw=s900-mo-c-c0xffffffff-rj-k-n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9" name="AutoShape 5" descr="https://img3.stockfresh.com/files/b/bluering/m/68/8246048_stock-vector-little-girl-pointing-up-the-fing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1" name="AutoShape 7" descr="https://img3.stockfresh.com/files/b/bluering/m/68/8246048_stock-vector-little-girl-pointing-up-the-fing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872" name="Picture 8" descr="C:\Documents and Settings\User\Рабочий стол\дека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83088" y="3524250"/>
            <a:ext cx="1970087" cy="3160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4999" y="942975"/>
            <a:ext cx="6391275" cy="37856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</a:rPr>
              <a:t>   Спасибо </a:t>
            </a:r>
          </a:p>
          <a:p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</a:rPr>
              <a:t>         за </a:t>
            </a:r>
          </a:p>
          <a:p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</a:rPr>
              <a:t>  внимание !</a:t>
            </a:r>
            <a:endParaRPr lang="ru-RU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676525" y="-256549"/>
            <a:ext cx="54102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    Цель проекта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3" name="AutoShape 3" descr="https://st3.depositphotos.com/1001599/16866/v/1600/depositphotos_168666736-stock-illustration-caucasian-little-boy-pointing-a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5" name="AutoShape 5" descr="https://st3.depositphotos.com/1001599/16866/v/1600/depositphotos_168666736-stock-illustration-caucasian-little-boy-pointing-a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1123950" y="1376689"/>
            <a:ext cx="55459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Спроектировать и связать игрушку.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8" name="AutoShape 8" descr="https://st3.depositphotos.com/1001599/16866/v/1600/depositphotos_168666736-stock-illustration-caucasian-little-boy-pointing-a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70" name="AutoShape 10" descr="https://st3.depositphotos.com/1001599/16240/v/1600/depositphotos_162400910-stock-illustration-caucasian-little-boy-pointing-at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71" name="Picture 11" descr="C:\Documents and Settings\User\Рабочий стол\мальчик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3626" y="1952624"/>
            <a:ext cx="3366226" cy="4581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866775" y="263901"/>
            <a:ext cx="8277225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   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Задачи проекта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495426" y="1733550"/>
            <a:ext cx="67246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Изучить литературу  по теме проекта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Подготовить инструменты и материалы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Соблюдать технику безопасности во время работы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Изготовить изделие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266825" y="79802"/>
            <a:ext cx="70363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</a:t>
            </a: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Требования к изделию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3749674" y="2909888"/>
            <a:ext cx="1993901" cy="1271587"/>
          </a:xfrm>
          <a:prstGeom prst="ellipse">
            <a:avLst/>
          </a:prstGeom>
          <a:noFill/>
          <a:ln w="38100">
            <a:solidFill>
              <a:schemeClr val="accent2">
                <a:lumMod val="75000"/>
              </a:schemeClr>
            </a:solidFill>
            <a:round/>
            <a:headEnd/>
            <a:tailEnd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95725" y="3238500"/>
            <a:ext cx="1685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/>
              <a:t>Изделие</a:t>
            </a:r>
            <a:endParaRPr lang="ru-RU" sz="3200" b="1" i="1" dirty="0"/>
          </a:p>
        </p:txBody>
      </p:sp>
      <p:sp>
        <p:nvSpPr>
          <p:cNvPr id="18435" name="AutoShape 3"/>
          <p:cNvSpPr>
            <a:spLocks noChangeArrowheads="1"/>
          </p:cNvSpPr>
          <p:nvPr/>
        </p:nvSpPr>
        <p:spPr bwMode="auto">
          <a:xfrm>
            <a:off x="914400" y="781050"/>
            <a:ext cx="2495549" cy="1666875"/>
          </a:xfrm>
          <a:prstGeom prst="irregularSeal2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1314450" y="1390047"/>
            <a:ext cx="1562100" cy="457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расивое</a:t>
            </a:r>
            <a:endParaRPr kumimoji="0" lang="ru-RU" sz="280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18437" name="AutoShape 5"/>
          <p:cNvCxnSpPr>
            <a:cxnSpLocks noChangeShapeType="1"/>
          </p:cNvCxnSpPr>
          <p:nvPr/>
        </p:nvCxnSpPr>
        <p:spPr bwMode="auto">
          <a:xfrm flipH="1" flipV="1">
            <a:off x="2771775" y="2171700"/>
            <a:ext cx="998540" cy="908052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solid"/>
            <a:round/>
            <a:headEnd/>
            <a:tailEnd type="triangle" w="med" len="med"/>
          </a:ln>
        </p:spPr>
      </p:cxnSp>
      <p:sp>
        <p:nvSpPr>
          <p:cNvPr id="18438" name="AutoShape 6"/>
          <p:cNvSpPr>
            <a:spLocks noChangeArrowheads="1"/>
          </p:cNvSpPr>
          <p:nvPr/>
        </p:nvSpPr>
        <p:spPr bwMode="auto">
          <a:xfrm rot="13050202">
            <a:off x="5395130" y="731399"/>
            <a:ext cx="2303417" cy="1822858"/>
          </a:xfrm>
          <a:prstGeom prst="irregularSeal2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4" name="AutoShape 5"/>
          <p:cNvCxnSpPr>
            <a:cxnSpLocks noChangeShapeType="1"/>
          </p:cNvCxnSpPr>
          <p:nvPr/>
        </p:nvCxnSpPr>
        <p:spPr bwMode="auto">
          <a:xfrm flipV="1">
            <a:off x="5334000" y="2247900"/>
            <a:ext cx="533400" cy="657225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solid"/>
            <a:round/>
            <a:headEnd/>
            <a:tailEnd type="triangle" w="med" len="med"/>
          </a:ln>
        </p:spPr>
      </p:cxn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5800726" y="1331268"/>
            <a:ext cx="17621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ебольшое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 rot="1449330">
            <a:off x="165651" y="2716252"/>
            <a:ext cx="2351672" cy="2026129"/>
          </a:xfrm>
          <a:prstGeom prst="irregularSeal2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381000" y="3474394"/>
            <a:ext cx="18192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ачественное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21" name="AutoShape 5"/>
          <p:cNvCxnSpPr>
            <a:cxnSpLocks noChangeShapeType="1"/>
          </p:cNvCxnSpPr>
          <p:nvPr/>
        </p:nvCxnSpPr>
        <p:spPr bwMode="auto">
          <a:xfrm flipH="1">
            <a:off x="2409825" y="3629025"/>
            <a:ext cx="1219200" cy="19050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solid"/>
            <a:round/>
            <a:headEnd/>
            <a:tailEnd type="triangle" w="med" len="med"/>
          </a:ln>
        </p:spPr>
      </p:cxnSp>
      <p:sp>
        <p:nvSpPr>
          <p:cNvPr id="18442" name="AutoShape 10"/>
          <p:cNvSpPr>
            <a:spLocks noChangeArrowheads="1"/>
          </p:cNvSpPr>
          <p:nvPr/>
        </p:nvSpPr>
        <p:spPr bwMode="auto">
          <a:xfrm rot="12932052">
            <a:off x="1346341" y="4671237"/>
            <a:ext cx="2573070" cy="2054086"/>
          </a:xfrm>
          <a:prstGeom prst="irregularSeal2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26" name="AutoShape 5"/>
          <p:cNvCxnSpPr>
            <a:cxnSpLocks noChangeShapeType="1"/>
          </p:cNvCxnSpPr>
          <p:nvPr/>
        </p:nvCxnSpPr>
        <p:spPr bwMode="auto">
          <a:xfrm flipH="1">
            <a:off x="3076575" y="4181475"/>
            <a:ext cx="914400" cy="666750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solid"/>
            <a:round/>
            <a:headEnd/>
            <a:tailEnd type="triangle" w="med" len="med"/>
          </a:ln>
        </p:spPr>
      </p:cxnSp>
      <p:sp>
        <p:nvSpPr>
          <p:cNvPr id="18443" name="AutoShape 11"/>
          <p:cNvSpPr>
            <a:spLocks noChangeArrowheads="1"/>
          </p:cNvSpPr>
          <p:nvPr/>
        </p:nvSpPr>
        <p:spPr bwMode="auto">
          <a:xfrm rot="11403592">
            <a:off x="4978098" y="4865736"/>
            <a:ext cx="2673221" cy="1985569"/>
          </a:xfrm>
          <a:prstGeom prst="irregularSeal2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444" name="AutoShape 12"/>
          <p:cNvSpPr>
            <a:spLocks noChangeArrowheads="1"/>
          </p:cNvSpPr>
          <p:nvPr/>
        </p:nvSpPr>
        <p:spPr bwMode="auto">
          <a:xfrm rot="936574">
            <a:off x="6478980" y="2947388"/>
            <a:ext cx="2595333" cy="1745779"/>
          </a:xfrm>
          <a:prstGeom prst="irregularSeal2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30" name="AutoShape 5"/>
          <p:cNvCxnSpPr>
            <a:cxnSpLocks noChangeShapeType="1"/>
          </p:cNvCxnSpPr>
          <p:nvPr/>
        </p:nvCxnSpPr>
        <p:spPr bwMode="auto">
          <a:xfrm>
            <a:off x="5848350" y="3724275"/>
            <a:ext cx="695325" cy="114300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solid"/>
            <a:round/>
            <a:headEnd/>
            <a:tailEnd type="triangle" w="med" len="med"/>
          </a:ln>
        </p:spPr>
      </p:cxnSp>
      <p:cxnSp>
        <p:nvCxnSpPr>
          <p:cNvPr id="31" name="AutoShape 5"/>
          <p:cNvCxnSpPr>
            <a:cxnSpLocks noChangeShapeType="1"/>
          </p:cNvCxnSpPr>
          <p:nvPr/>
        </p:nvCxnSpPr>
        <p:spPr bwMode="auto">
          <a:xfrm>
            <a:off x="5419725" y="4162425"/>
            <a:ext cx="781050" cy="952500"/>
          </a:xfrm>
          <a:prstGeom prst="straightConnector1">
            <a:avLst/>
          </a:prstGeom>
          <a:noFill/>
          <a:ln w="28575">
            <a:solidFill>
              <a:schemeClr val="tx1"/>
            </a:solidFill>
            <a:prstDash val="solid"/>
            <a:round/>
            <a:headEnd/>
            <a:tailEnd type="triangle" w="med" len="med"/>
          </a:ln>
        </p:spPr>
      </p:cxnSp>
      <p:sp>
        <p:nvSpPr>
          <p:cNvPr id="18445" name="Rectangle 13"/>
          <p:cNvSpPr>
            <a:spLocks noChangeArrowheads="1"/>
          </p:cNvSpPr>
          <p:nvPr/>
        </p:nvSpPr>
        <p:spPr bwMode="auto">
          <a:xfrm>
            <a:off x="1905001" y="5305856"/>
            <a:ext cx="18478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Из доступных                 материалов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46" name="Rectangle 14"/>
          <p:cNvSpPr>
            <a:spLocks noChangeArrowheads="1"/>
          </p:cNvSpPr>
          <p:nvPr/>
        </p:nvSpPr>
        <p:spPr bwMode="auto">
          <a:xfrm>
            <a:off x="5495925" y="5619721"/>
            <a:ext cx="17716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оригинальное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6838951" y="3652063"/>
            <a:ext cx="15525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экономное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619375" y="129227"/>
            <a:ext cx="51244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Исследование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285875" y="965111"/>
            <a:ext cx="7267575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Calibri" pitchFamily="34" charset="0"/>
              </a:rPr>
              <a:t>История вязания крючком.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47700" y="-1"/>
            <a:ext cx="7410450" cy="587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  <a:t/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</a:b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Batang" pitchFamily="18" charset="-127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Calibri" pitchFamily="34" charset="0"/>
              <a:ea typeface="Batang" pitchFamily="18" charset="-127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  <a:t>Для многих женщин увлечение вязанием не только возможность создать что-то новое, оригинальное, но нередко при современных, темпах жизни и нервных нагрузках, и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  <a:t>Это издавна известное занятие, которое продолжает оставаться популярным в наши дни, благодаря возможности быстро и легко создавать как одежду целиком, так и элементы ее отделки, а так же салфетки, скатерти, украшения, игрушки и многое другое.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  <a:t>В Европе история вязания крючком началась примерно в IX веке. Считается, что зародилась она благодаря коптам – египетским христианам. Эти миссионеры, посещая Европу, с собой брали вязаные вещи, чем привлекали внимание местных жителей. Вязаные вещи тогда могли позволить себе исключительно богатые люди. Например, стоимость пары шелковых чулок равнялась годовому заработку королевского сапожника. Лишь в XV-XVI веках производство вязаных изделий было поставлено на поток. Создавались огромные цеха по изготовлению чулок, носков, кофт, шляпок. Причем стоит заметить, что на работу в них принимались исключительно мужчины. Чуть позже этим ремеслом стали заниматься и женщины.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https://ds02.infourok.ru/uploads/ex/00af/0001874e-a9f069da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7975" y="3171825"/>
            <a:ext cx="3133725" cy="3514725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609724" y="400051"/>
            <a:ext cx="676275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  <a:t>Вязание крючком в России распространилось с конца XIX века.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Calibri" pitchFamily="34" charset="0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  <a:t> Рукодельницы в основном вязали кружева, используя для них узоры из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latin typeface="Calibri" pitchFamily="34" charset="0"/>
              <a:ea typeface="Batang" pitchFamily="18" charset="-127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Batang" pitchFamily="18" charset="-127"/>
                <a:cs typeface="Times New Roman" pitchFamily="18" charset="0"/>
              </a:rPr>
              <a:t> ткачества и вышивки крестом.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904875" y="257175"/>
            <a:ext cx="8001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Следующим этапом в моём исследовании были интернет-ресурсы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504950" y="847695"/>
            <a:ext cx="699685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1.Выбор формы игрушки: Какую формой игрушку связать?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5389" y="5101709"/>
            <a:ext cx="18421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 1 вариант </a:t>
            </a:r>
            <a:endParaRPr lang="ru-RU" sz="2800" dirty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5857875" y="5120016"/>
            <a:ext cx="1600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2вариант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095376" y="2418008"/>
            <a:ext cx="2886074" cy="2601667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 flipH="1">
            <a:off x="4914898" y="2418008"/>
            <a:ext cx="3486149" cy="25635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75188" y="2444234"/>
            <a:ext cx="17315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3 вариант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30004" y="2720459"/>
            <a:ext cx="16786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4 вариант</a:t>
            </a:r>
            <a:endParaRPr lang="ru-RU" sz="2800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172075" y="5514901"/>
            <a:ext cx="33337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38550" y="5848349"/>
            <a:ext cx="21526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5 вариант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790575" y="6191250"/>
            <a:ext cx="792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</a:t>
            </a:r>
            <a:endParaRPr lang="ru-RU" sz="2400" dirty="0"/>
          </a:p>
        </p:txBody>
      </p:sp>
      <p:pic>
        <p:nvPicPr>
          <p:cNvPr id="12" name="Рисунок 11"/>
          <p:cNvPicPr/>
          <p:nvPr/>
        </p:nvPicPr>
        <p:blipFill>
          <a:blip r:embed="rId2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1628775" y="381000"/>
            <a:ext cx="2228851" cy="2219325"/>
          </a:xfrm>
          <a:prstGeom prst="rect">
            <a:avLst/>
          </a:prstGeom>
        </p:spPr>
      </p:pic>
      <p:pic>
        <p:nvPicPr>
          <p:cNvPr id="13" name="Рисунок 12"/>
          <p:cNvPicPr/>
          <p:nvPr/>
        </p:nvPicPr>
        <p:blipFill>
          <a:blip r:embed="rId3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 flipH="1">
            <a:off x="5238748" y="447675"/>
            <a:ext cx="2686052" cy="2390775"/>
          </a:xfrm>
          <a:prstGeom prst="rect">
            <a:avLst/>
          </a:prstGeom>
        </p:spPr>
      </p:pic>
      <p:pic>
        <p:nvPicPr>
          <p:cNvPr id="14" name="Рисунок 13"/>
          <p:cNvPicPr/>
          <p:nvPr/>
        </p:nvPicPr>
        <p:blipFill>
          <a:blip r:embed="rId4" cstate="screen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 flipH="1">
            <a:off x="3300208" y="3190875"/>
            <a:ext cx="2543577" cy="2495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454</Words>
  <Application>Microsoft Office PowerPoint</Application>
  <PresentationFormat>Экран (4:3)</PresentationFormat>
  <Paragraphs>95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Проект на тему:   «Детская вязаная игрушка»</vt:lpstr>
      <vt:lpstr>Проблемная ситуация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Евгений</cp:lastModifiedBy>
  <cp:revision>54</cp:revision>
  <dcterms:created xsi:type="dcterms:W3CDTF">2014-11-21T11:00:06Z</dcterms:created>
  <dcterms:modified xsi:type="dcterms:W3CDTF">2020-09-13T09:47:03Z</dcterms:modified>
</cp:coreProperties>
</file>