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75" r:id="rId10"/>
    <p:sldId id="267" r:id="rId11"/>
    <p:sldId id="268" r:id="rId12"/>
    <p:sldId id="270" r:id="rId13"/>
    <p:sldId id="271" r:id="rId14"/>
    <p:sldId id="272" r:id="rId15"/>
    <p:sldId id="273" r:id="rId16"/>
    <p:sldId id="265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34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4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836712"/>
            <a:ext cx="6172200" cy="2664296"/>
          </a:xfrm>
        </p:spPr>
        <p:txBody>
          <a:bodyPr>
            <a:noAutofit/>
          </a:bodyPr>
          <a:lstStyle/>
          <a:p>
            <a:pPr algn="ctr"/>
            <a:r>
              <a:rPr lang="ru-RU" sz="3200" i="1" dirty="0" smtClean="0">
                <a:solidFill>
                  <a:srgbClr val="4E2800"/>
                </a:solidFill>
                <a:latin typeface="Arial"/>
                <a:ea typeface="Calibri"/>
              </a:rPr>
              <a:t>Современные </a:t>
            </a:r>
            <a:r>
              <a:rPr lang="ru-RU" sz="3200" i="1" dirty="0">
                <a:solidFill>
                  <a:srgbClr val="4E2800"/>
                </a:solidFill>
                <a:latin typeface="Arial"/>
                <a:ea typeface="Calibri"/>
              </a:rPr>
              <a:t>графические техники </a:t>
            </a:r>
            <a:r>
              <a:rPr lang="ru-RU" sz="3200" i="1" dirty="0" smtClean="0">
                <a:solidFill>
                  <a:srgbClr val="4E2800"/>
                </a:solidFill>
                <a:latin typeface="Arial"/>
                <a:ea typeface="Calibri"/>
              </a:rPr>
              <a:t>рисования</a:t>
            </a:r>
            <a:br>
              <a:rPr lang="ru-RU" sz="3200" i="1" dirty="0" smtClean="0">
                <a:solidFill>
                  <a:srgbClr val="4E2800"/>
                </a:solidFill>
                <a:latin typeface="Arial"/>
                <a:ea typeface="Calibri"/>
              </a:rPr>
            </a:br>
            <a:r>
              <a:rPr lang="ru-RU" sz="3200" i="1" dirty="0" smtClean="0">
                <a:solidFill>
                  <a:srgbClr val="4E2800"/>
                </a:solidFill>
                <a:latin typeface="Arial"/>
                <a:ea typeface="Calibri"/>
              </a:rPr>
              <a:t>- </a:t>
            </a:r>
            <a:r>
              <a:rPr lang="ru-RU" sz="3200" i="1" dirty="0" err="1">
                <a:solidFill>
                  <a:srgbClr val="4E2800"/>
                </a:solidFill>
                <a:latin typeface="Arial"/>
                <a:ea typeface="Calibri"/>
              </a:rPr>
              <a:t>зентангл</a:t>
            </a:r>
            <a:r>
              <a:rPr lang="ru-RU" sz="3200" i="1" dirty="0">
                <a:solidFill>
                  <a:srgbClr val="4E2800"/>
                </a:solidFill>
                <a:latin typeface="Arial"/>
                <a:ea typeface="Calibri"/>
              </a:rPr>
              <a:t>, </a:t>
            </a:r>
            <a:r>
              <a:rPr lang="ru-RU" sz="3200" i="1" dirty="0" err="1" smtClean="0">
                <a:solidFill>
                  <a:srgbClr val="4E2800"/>
                </a:solidFill>
                <a:latin typeface="Arial"/>
                <a:ea typeface="Calibri"/>
              </a:rPr>
              <a:t>дудлинг</a:t>
            </a:r>
            <a:r>
              <a:rPr lang="ru-RU" sz="3200" i="1" dirty="0" smtClean="0">
                <a:solidFill>
                  <a:srgbClr val="4E2800"/>
                </a:solidFill>
                <a:latin typeface="Arial"/>
                <a:ea typeface="Calibri"/>
              </a:rPr>
              <a:t/>
            </a:r>
            <a:br>
              <a:rPr lang="ru-RU" sz="3200" i="1" dirty="0" smtClean="0">
                <a:solidFill>
                  <a:srgbClr val="4E2800"/>
                </a:solidFill>
                <a:latin typeface="Arial"/>
                <a:ea typeface="Calibri"/>
              </a:rPr>
            </a:br>
            <a:r>
              <a:rPr lang="ru-RU" sz="3200" i="1" dirty="0" smtClean="0">
                <a:solidFill>
                  <a:srgbClr val="4E2800"/>
                </a:solidFill>
                <a:latin typeface="Arial"/>
                <a:ea typeface="Calibri"/>
              </a:rPr>
              <a:t> в работе с </a:t>
            </a:r>
            <a:r>
              <a:rPr lang="ru-RU" sz="3200" i="1" dirty="0" smtClean="0">
                <a:solidFill>
                  <a:srgbClr val="4E2800"/>
                </a:solidFill>
                <a:latin typeface="Arial"/>
                <a:ea typeface="Calibri"/>
              </a:rPr>
              <a:t>дошкольниками и младшими школьниками.</a:t>
            </a:r>
            <a:endParaRPr lang="ru-RU" sz="32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 Воспитатель: Иванова Вера Александровна</a:t>
            </a:r>
          </a:p>
          <a:p>
            <a:pPr algn="ctr"/>
            <a:r>
              <a:rPr lang="ru-RU" dirty="0" err="1" smtClean="0"/>
              <a:t>г.Кинешма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50227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>Первый этап - знакомство с техниками «</a:t>
            </a:r>
            <a:r>
              <a:rPr lang="ru-RU" sz="2400" b="1" i="1" dirty="0" err="1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>Зентангл</a:t>
            </a:r>
            <a:r>
              <a:rPr lang="ru-RU" sz="2400" b="1" i="1" dirty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>», </a:t>
            </a:r>
            <a:r>
              <a:rPr lang="ru-RU" sz="2400" b="1" i="1" dirty="0" smtClean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>«</a:t>
            </a:r>
            <a:r>
              <a:rPr lang="ru-RU" sz="2400" b="1" i="1" dirty="0" err="1" smtClean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>Дудлинг</a:t>
            </a:r>
            <a:r>
              <a:rPr lang="ru-RU" sz="2400" b="1" i="1" dirty="0" smtClean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>» </a:t>
            </a:r>
            <a:r>
              <a:rPr lang="ru-RU" sz="2400" b="1" i="1" dirty="0">
                <a:solidFill>
                  <a:srgbClr val="C00000"/>
                </a:solidFill>
                <a:latin typeface="Calibri"/>
                <a:ea typeface="Times New Roman"/>
                <a:cs typeface="Times New Roman"/>
              </a:rPr>
              <a:t>и творческими работами, выполненными в этих техниках.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5842992" cy="4615408"/>
          </a:xfrm>
        </p:spPr>
        <p:txBody>
          <a:bodyPr>
            <a:normAutofit/>
          </a:bodyPr>
          <a:lstStyle/>
          <a:p>
            <a:r>
              <a:rPr lang="ru-RU" sz="2000" dirty="0"/>
              <a:t>2 - выполнение упражнений: заполнение таблицы элементами </a:t>
            </a:r>
            <a:r>
              <a:rPr lang="ru-RU" sz="2000" dirty="0" err="1"/>
              <a:t>зентангл</a:t>
            </a:r>
            <a:r>
              <a:rPr lang="ru-RU" sz="2000" dirty="0"/>
              <a:t> и </a:t>
            </a:r>
            <a:r>
              <a:rPr lang="ru-RU" sz="2000" dirty="0" err="1"/>
              <a:t>дудлинг</a:t>
            </a:r>
            <a:r>
              <a:rPr lang="ru-RU" sz="2000" dirty="0"/>
              <a:t> 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521123"/>
            <a:ext cx="2657959" cy="3543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 descr="C:\Users\вера\Desktop\фото ВЕРА зентангл\SDC1361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706852" y="1511787"/>
            <a:ext cx="3096344" cy="2322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вера\Desktop\фото ВЕРА зентангл\SDC1361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573552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0703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ера\Desktop\фото ВЕРА зентангл\SDC1361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188640"/>
            <a:ext cx="3175322" cy="256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ера\Desktop\фото ВЕРА зентангл\SDC136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5497" y="163484"/>
            <a:ext cx="3969977" cy="2977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вера\Desktop\дудлинг\DSCN8499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4630" y="2960024"/>
            <a:ext cx="2819512" cy="1765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вера\Desktop\дудлинг\DSCN85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78065" y="3814823"/>
            <a:ext cx="3086579" cy="2314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вера\Desktop\дудлинг\DSCN85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846132" y="3848974"/>
            <a:ext cx="2927069" cy="219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вера\Desktop\дудлинг\DSCN853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869158"/>
            <a:ext cx="3013657" cy="187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5585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467600" cy="86895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3 - завершение выполнения упражнений самостоятельно придуманными элементами.</a:t>
            </a:r>
          </a:p>
        </p:txBody>
      </p:sp>
      <p:pic>
        <p:nvPicPr>
          <p:cNvPr id="5122" name="Picture 2" descr="C:\Users\вера\Desktop\фото ВЕРА зентангл\SDC1361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8525" y="1403045"/>
            <a:ext cx="4589050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вера\Desktop\дудлинг\DSCN853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986309" y="1733609"/>
            <a:ext cx="4685527" cy="3514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4822" y="5905116"/>
            <a:ext cx="82148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В процессе работы мы не используем линейку, рисунок выполняется интуитивно. В качестве художественных материалов можно использовать тонкие фломастеры. </a:t>
            </a:r>
          </a:p>
        </p:txBody>
      </p:sp>
    </p:spTree>
    <p:extLst>
      <p:ext uri="{BB962C8B-B14F-4D97-AF65-F5344CB8AC3E}">
        <p14:creationId xmlns:p14="http://schemas.microsoft.com/office/powerpoint/2010/main" val="24664901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136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solidFill>
                  <a:srgbClr val="C00000"/>
                </a:solidFill>
              </a:rPr>
              <a:t>4 - создание абстрактной композиции и заполнение её графическими элементами.</a:t>
            </a:r>
            <a:endParaRPr lang="ru-RU" sz="2000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052736"/>
            <a:ext cx="83529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i="1" dirty="0">
                <a:solidFill>
                  <a:srgbClr val="C00000"/>
                </a:solidFill>
              </a:rPr>
              <a:t>5 - рисование простых форм: зонтик, овощи и фрукты, </a:t>
            </a:r>
            <a:r>
              <a:rPr lang="ru-RU" sz="2000" b="1" i="1" dirty="0" smtClean="0">
                <a:solidFill>
                  <a:srgbClr val="C00000"/>
                </a:solidFill>
              </a:rPr>
              <a:t>и </a:t>
            </a:r>
            <a:r>
              <a:rPr lang="ru-RU" sz="2000" b="1" i="1" dirty="0">
                <a:solidFill>
                  <a:srgbClr val="C00000"/>
                </a:solidFill>
              </a:rPr>
              <a:t>т.д</a:t>
            </a:r>
            <a:r>
              <a:rPr lang="ru-RU" sz="2000" b="1" i="1" dirty="0" smtClean="0">
                <a:solidFill>
                  <a:srgbClr val="C00000"/>
                </a:solidFill>
              </a:rPr>
              <a:t>.  Рисуем </a:t>
            </a:r>
            <a:r>
              <a:rPr lang="ru-RU" sz="2000" b="1" i="1" dirty="0">
                <a:solidFill>
                  <a:srgbClr val="C00000"/>
                </a:solidFill>
              </a:rPr>
              <a:t>простой по форме объект, делим на сектора и заполняем их рисунком, состоящим из точек, линий, кружочков, звездочек и т.п.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6145" name="Picture 1" descr="C:\Users\вера\Desktop\дудлинг\сканирование001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57086" y="3044821"/>
            <a:ext cx="421761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вера\Desktop\фото ВЕРА зентангл\SDC1362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894377" y="2738787"/>
            <a:ext cx="4703618" cy="3492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0646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</a:rPr>
              <a:t>Создание декоративного контура - образа птицы, рыбки, любого животного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вера\Desktop\фото ВЕРА зентангл\SDC136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812" y="1196752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вера\Desktop\фото ВЕРА зентангл\SDC1363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78769" y="1161247"/>
            <a:ext cx="399941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вера\Desktop\фото ВЕРА зентангл\SDC1363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212" y="4031407"/>
            <a:ext cx="3768790" cy="2826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вера\Desktop\фото ВЕРА зентангл\SDC1363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507" y="4151199"/>
            <a:ext cx="3742885" cy="264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5405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56207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Вот что у нас получилось!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8195" name="Picture 3" descr="C:\Users\вера\Desktop\дудлинг\сканирование0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020859" y="3068961"/>
            <a:ext cx="3086058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вера\Desktop\дудлинг\сканирование001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033069" y="1239010"/>
            <a:ext cx="4060971" cy="2968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вера\Desktop\дудлинг\сканирование000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926273" y="305975"/>
            <a:ext cx="3114989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707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Преимущества </a:t>
            </a:r>
            <a:r>
              <a:rPr lang="ru-RU" sz="2400" b="1" dirty="0" err="1" smtClean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дудлинга</a:t>
            </a:r>
            <a:r>
              <a:rPr lang="ru-RU" sz="2400" b="1" dirty="0" smtClean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 </a:t>
            </a:r>
            <a:r>
              <a:rPr lang="ru-RU" sz="2400" b="1" dirty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и </a:t>
            </a:r>
            <a:r>
              <a:rPr lang="ru-RU" sz="2400" b="1" dirty="0" err="1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зентангла</a:t>
            </a:r>
            <a:r>
              <a:rPr lang="ru-RU" sz="2400" b="1" dirty="0">
                <a:solidFill>
                  <a:srgbClr val="C00000"/>
                </a:solidFill>
                <a:latin typeface="Georgia"/>
                <a:ea typeface="Times New Roman"/>
                <a:cs typeface="Times New Roman"/>
              </a:rPr>
              <a:t>:</a:t>
            </a:r>
            <a:r>
              <a:rPr lang="ru-RU" sz="24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764704"/>
            <a:ext cx="7920880" cy="5759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392988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1268760"/>
            <a:ext cx="6912768" cy="22322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dirty="0" smtClean="0">
                <a:solidFill>
                  <a:srgbClr val="C00000"/>
                </a:solidFill>
              </a:rPr>
              <a:t>Занимайтесь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 с</a:t>
            </a:r>
            <a:br>
              <a:rPr lang="ru-RU" sz="54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 удовольствием!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5013176"/>
            <a:ext cx="6624736" cy="13716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</a:rPr>
              <a:t>Спасибо за внимание.</a:t>
            </a:r>
            <a:endParaRPr lang="ru-RU" sz="40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4974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Актуальность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340768"/>
            <a:ext cx="7467600" cy="487375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Декоративное рисование  очень важный этап в развитии ребёнка: развивается мелкая моторика руки, а рисовальный опыт ребёнка используется в методике обучения первоначальному письму. И самое важное: современные графические техники рисования - </a:t>
            </a:r>
            <a:r>
              <a:rPr lang="ru-RU" dirty="0" err="1"/>
              <a:t>зентангл</a:t>
            </a:r>
            <a:r>
              <a:rPr lang="ru-RU" dirty="0"/>
              <a:t>, </a:t>
            </a:r>
            <a:r>
              <a:rPr lang="ru-RU" dirty="0" err="1" smtClean="0"/>
              <a:t>дудлинг</a:t>
            </a:r>
            <a:r>
              <a:rPr lang="ru-RU" dirty="0" smtClean="0"/>
              <a:t> - </a:t>
            </a:r>
            <a:r>
              <a:rPr lang="ru-RU" dirty="0"/>
              <a:t>позволяют поддерживать интерес ребёнка к рисованию вообще</a:t>
            </a:r>
            <a:r>
              <a:rPr lang="ru-RU" dirty="0" smtClean="0"/>
              <a:t>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100" dirty="0">
                <a:solidFill>
                  <a:srgbClr val="4E2800"/>
                </a:solidFill>
                <a:latin typeface="Arial"/>
                <a:ea typeface="Calibri"/>
                <a:cs typeface="Times New Roman"/>
              </a:rPr>
              <a:t>Е</a:t>
            </a:r>
            <a:r>
              <a:rPr lang="ru-RU" sz="2100" dirty="0" smtClean="0">
                <a:solidFill>
                  <a:srgbClr val="4E2800"/>
                </a:solidFill>
                <a:latin typeface="Arial"/>
                <a:ea typeface="Calibri"/>
                <a:cs typeface="Times New Roman"/>
              </a:rPr>
              <a:t>сли </a:t>
            </a:r>
            <a:r>
              <a:rPr lang="ru-RU" sz="2100" dirty="0">
                <a:solidFill>
                  <a:srgbClr val="4E2800"/>
                </a:solidFill>
                <a:latin typeface="Arial"/>
                <a:ea typeface="Calibri"/>
                <a:cs typeface="Times New Roman"/>
              </a:rPr>
              <a:t>в процессе подготовки </a:t>
            </a:r>
            <a:r>
              <a:rPr lang="ru-RU" sz="2100" dirty="0" smtClean="0">
                <a:solidFill>
                  <a:srgbClr val="4E2800"/>
                </a:solidFill>
                <a:latin typeface="Arial"/>
                <a:ea typeface="Calibri"/>
                <a:cs typeface="Times New Roman"/>
              </a:rPr>
              <a:t>дошкольников </a:t>
            </a:r>
            <a:r>
              <a:rPr lang="ru-RU" sz="2100" dirty="0">
                <a:solidFill>
                  <a:srgbClr val="4E2800"/>
                </a:solidFill>
                <a:latin typeface="Arial"/>
                <a:ea typeface="Calibri"/>
                <a:cs typeface="Times New Roman"/>
              </a:rPr>
              <a:t>и в период обучения их первоначальному письму использовать идентичные графические ( рисовальные и письменные) линии в специально разработанных упражнениях, то  в процессе обучения создаются благоприятные условия для формирования зрительно- двигательного звена письма. 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525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467600" cy="1287016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200" b="1" dirty="0" err="1">
                <a:solidFill>
                  <a:srgbClr val="C00000"/>
                </a:solidFill>
              </a:rPr>
              <a:t>Дудлинг</a:t>
            </a:r>
            <a:r>
              <a:rPr lang="ru-RU" sz="2200" b="1" dirty="0">
                <a:solidFill>
                  <a:srgbClr val="C00000"/>
                </a:solidFill>
              </a:rPr>
              <a:t> и </a:t>
            </a:r>
            <a:r>
              <a:rPr lang="ru-RU" sz="2200" b="1" dirty="0" err="1">
                <a:solidFill>
                  <a:srgbClr val="C00000"/>
                </a:solidFill>
              </a:rPr>
              <a:t>зентангл</a:t>
            </a:r>
            <a:r>
              <a:rPr lang="ru-RU" sz="2200" b="1" dirty="0">
                <a:solidFill>
                  <a:srgbClr val="C00000"/>
                </a:solidFill>
              </a:rPr>
              <a:t> </a:t>
            </a:r>
            <a:r>
              <a:rPr lang="ru-RU" sz="2200" b="1" dirty="0" smtClean="0">
                <a:solidFill>
                  <a:srgbClr val="C00000"/>
                </a:solidFill>
              </a:rPr>
              <a:t/>
            </a:r>
            <a:br>
              <a:rPr lang="ru-RU" sz="2200" b="1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>– </a:t>
            </a:r>
            <a:r>
              <a:rPr lang="ru-RU" sz="2200" dirty="0">
                <a:solidFill>
                  <a:srgbClr val="C00000"/>
                </a:solidFill>
              </a:rPr>
              <a:t>умное творчество — они элементарны в освоении, не требуют много времени или особых инструментов </a:t>
            </a:r>
            <a:r>
              <a:rPr lang="ru-RU" sz="2200" dirty="0" smtClean="0">
                <a:solidFill>
                  <a:srgbClr val="C00000"/>
                </a:solidFill>
              </a:rPr>
              <a:t/>
            </a:r>
            <a:br>
              <a:rPr lang="ru-RU" sz="2200" dirty="0" smtClean="0">
                <a:solidFill>
                  <a:srgbClr val="C00000"/>
                </a:solidFill>
              </a:rPr>
            </a:br>
            <a:r>
              <a:rPr lang="ru-RU" sz="2200" dirty="0" smtClean="0">
                <a:solidFill>
                  <a:srgbClr val="C00000"/>
                </a:solidFill>
              </a:rPr>
              <a:t>и </a:t>
            </a:r>
            <a:r>
              <a:rPr lang="ru-RU" sz="2200" dirty="0">
                <a:solidFill>
                  <a:srgbClr val="C00000"/>
                </a:solidFill>
              </a:rPr>
              <a:t>прекрасно подойдут всем детям</a:t>
            </a:r>
            <a:r>
              <a:rPr lang="ru-RU" sz="2200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700808"/>
            <a:ext cx="3657600" cy="4572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ru-RU" b="1" dirty="0" smtClean="0"/>
          </a:p>
          <a:p>
            <a:r>
              <a:rPr lang="ru-RU" b="1" dirty="0" err="1" smtClean="0"/>
              <a:t>Дудлинг</a:t>
            </a:r>
            <a:r>
              <a:rPr lang="ru-RU" dirty="0" smtClean="0"/>
              <a:t> </a:t>
            </a:r>
            <a:r>
              <a:rPr lang="ru-RU" dirty="0"/>
              <a:t>(от английского </a:t>
            </a:r>
            <a:r>
              <a:rPr lang="ru-RU" dirty="0" err="1"/>
              <a:t>doodle</a:t>
            </a:r>
            <a:r>
              <a:rPr lang="ru-RU" dirty="0"/>
              <a:t> – «бессознательный рисунок») – это рисование с помощью простых элементов (кружочков, закорючек, ромбиков, точечек, палочек и пр.).</a:t>
            </a:r>
            <a:endParaRPr lang="ru-RU" b="1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355976" y="1700808"/>
            <a:ext cx="3657600" cy="4572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endParaRPr lang="ru-RU" dirty="0" smtClean="0"/>
          </a:p>
          <a:p>
            <a:r>
              <a:rPr lang="ru-RU" dirty="0" smtClean="0"/>
              <a:t>Еще </a:t>
            </a:r>
            <a:r>
              <a:rPr lang="ru-RU" dirty="0"/>
              <a:t>один вид спонтанного творчества – это </a:t>
            </a:r>
            <a:r>
              <a:rPr lang="ru-RU" b="1" dirty="0" err="1"/>
              <a:t>зентангл</a:t>
            </a:r>
            <a:r>
              <a:rPr lang="ru-RU" dirty="0"/>
              <a:t> (</a:t>
            </a:r>
            <a:r>
              <a:rPr lang="ru-RU" dirty="0" smtClean="0"/>
              <a:t>от    </a:t>
            </a:r>
            <a:r>
              <a:rPr lang="ru-RU" dirty="0" err="1"/>
              <a:t>zen</a:t>
            </a:r>
            <a:r>
              <a:rPr lang="ru-RU" dirty="0"/>
              <a:t> – «уравновешенность, спокойствие» и </a:t>
            </a:r>
            <a:r>
              <a:rPr lang="ru-RU" dirty="0" err="1"/>
              <a:t>rectangle</a:t>
            </a:r>
            <a:r>
              <a:rPr lang="ru-RU" dirty="0"/>
              <a:t> – прямоугольник).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62926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352928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Любые бессознательные закорючки, начирканные на </a:t>
            </a: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листке или </a:t>
            </a:r>
          </a:p>
          <a:p>
            <a:pPr algn="ctr"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в альбоме, 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будут </a:t>
            </a:r>
            <a:r>
              <a:rPr lang="ru-RU" b="1" dirty="0" err="1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дудлами</a:t>
            </a:r>
            <a:r>
              <a:rPr lang="ru-RU" b="1" dirty="0">
                <a:solidFill>
                  <a:srgbClr val="C00000"/>
                </a:solidFill>
                <a:latin typeface="Arial"/>
                <a:ea typeface="Times New Roman"/>
                <a:cs typeface="Times New Roman"/>
              </a:rPr>
              <a:t>.</a:t>
            </a:r>
            <a:endParaRPr lang="ru-RU" sz="1400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fontAlgn="base">
              <a:lnSpc>
                <a:spcPct val="115000"/>
              </a:lnSpc>
              <a:spcAft>
                <a:spcPts val="1800"/>
              </a:spcAft>
            </a:pP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Однако из этих простых элементов могут складываться сложнейшие композиции, поражающие воображение. Это рисунок, позволяющий «отключить мозг», открывающий дорогу чистому творчеству, не скованному правилами. В стиле </a:t>
            </a:r>
            <a:r>
              <a:rPr lang="ru-RU" dirty="0" err="1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дудлинга</a:t>
            </a:r>
            <a:r>
              <a:rPr lang="ru-RU" dirty="0">
                <a:solidFill>
                  <a:srgbClr val="000000"/>
                </a:solidFill>
                <a:latin typeface="Arial"/>
                <a:ea typeface="Times New Roman"/>
                <a:cs typeface="Times New Roman"/>
              </a:rPr>
              <a:t> можно нарисовать пейзаж, портрет, забавных персонажей и много чего еще.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 descr="C:\Users\вера\Desktop\дудлинг\сканирование0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358945"/>
            <a:ext cx="2888357" cy="396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вера\Desktop\дудлинг\DSCN84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41701"/>
            <a:ext cx="3181465" cy="1882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вера\Desktop\дудлинг\DSCN85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533503"/>
            <a:ext cx="2816322" cy="211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0315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42493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b="1" dirty="0" err="1">
                <a:solidFill>
                  <a:srgbClr val="C00000"/>
                </a:solidFill>
              </a:rPr>
              <a:t>Зентангл</a:t>
            </a:r>
            <a:r>
              <a:rPr lang="ru-RU" sz="2000" b="1" dirty="0">
                <a:solidFill>
                  <a:srgbClr val="C00000"/>
                </a:solidFill>
              </a:rPr>
              <a:t> рисуется по четким правилам:</a:t>
            </a:r>
            <a:endParaRPr lang="ru-RU" sz="2000" dirty="0">
              <a:solidFill>
                <a:srgbClr val="C00000"/>
              </a:solidFill>
            </a:endParaRPr>
          </a:p>
          <a:p>
            <a:pPr lvl="0" fontAlgn="base"/>
            <a:r>
              <a:rPr lang="ru-RU" dirty="0"/>
              <a:t>на квадратах бумаги со стороной 9х9 см рисуется абстрактный узор, не имеющий верха или </a:t>
            </a:r>
            <a:r>
              <a:rPr lang="ru-RU" dirty="0" smtClean="0"/>
              <a:t>низа, то </a:t>
            </a:r>
            <a:r>
              <a:rPr lang="ru-RU" dirty="0"/>
              <a:t>есть не ориентированный в пространстве;</a:t>
            </a:r>
          </a:p>
          <a:p>
            <a:pPr lvl="0" fontAlgn="base"/>
            <a:r>
              <a:rPr lang="ru-RU" dirty="0"/>
              <a:t>черные узоры на белом фоне;</a:t>
            </a:r>
          </a:p>
          <a:p>
            <a:pPr lvl="0" fontAlgn="base"/>
            <a:r>
              <a:rPr lang="ru-RU" dirty="0"/>
              <a:t>в </a:t>
            </a:r>
            <a:r>
              <a:rPr lang="ru-RU" dirty="0" err="1"/>
              <a:t>зентанглах</a:t>
            </a:r>
            <a:r>
              <a:rPr lang="ru-RU" dirty="0"/>
              <a:t> могут изображаться линии, геометрия, спирали, любые узоры, не содержащие узнаваемых</a:t>
            </a:r>
            <a:br>
              <a:rPr lang="ru-RU" dirty="0"/>
            </a:br>
            <a:r>
              <a:rPr lang="ru-RU" dirty="0" err="1"/>
              <a:t>зентангл</a:t>
            </a:r>
            <a:r>
              <a:rPr lang="ru-RU" dirty="0"/>
              <a:t> задуман быть небольшим и относительно быстрым, так что его можно создать в любое время,</a:t>
            </a:r>
            <a:br>
              <a:rPr lang="ru-RU" dirty="0"/>
            </a:br>
            <a:r>
              <a:rPr lang="ru-RU" dirty="0"/>
              <a:t>когда приходит вдохновение, однако все линии в </a:t>
            </a:r>
            <a:r>
              <a:rPr lang="ru-RU" dirty="0" err="1"/>
              <a:t>зентангле</a:t>
            </a:r>
            <a:r>
              <a:rPr lang="ru-RU" dirty="0"/>
              <a:t> должны быть сделаны аккуратно.</a:t>
            </a:r>
          </a:p>
        </p:txBody>
      </p:sp>
      <p:pic>
        <p:nvPicPr>
          <p:cNvPr id="2052" name="Picture 4" descr="C:\Users\вера\Desktop\фото ВЕРА зентангл\SDC136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002" y="3033196"/>
            <a:ext cx="417340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2780928"/>
            <a:ext cx="3600400" cy="3487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411760" y="6268874"/>
            <a:ext cx="3635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Работы детей 4-5 лет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5611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42493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Итак, в чём состоят </a:t>
            </a:r>
            <a:r>
              <a:rPr lang="ru-RU" b="1" dirty="0">
                <a:solidFill>
                  <a:srgbClr val="C00000"/>
                </a:solidFill>
              </a:rPr>
              <a:t>различия техник </a:t>
            </a:r>
            <a:r>
              <a:rPr lang="ru-RU" b="1" dirty="0" err="1">
                <a:solidFill>
                  <a:srgbClr val="C00000"/>
                </a:solidFill>
              </a:rPr>
              <a:t>дудлинг</a:t>
            </a:r>
            <a:r>
              <a:rPr lang="ru-RU" b="1" dirty="0">
                <a:solidFill>
                  <a:srgbClr val="C00000"/>
                </a:solidFill>
              </a:rPr>
              <a:t> и </a:t>
            </a:r>
            <a:r>
              <a:rPr lang="ru-RU" b="1" dirty="0" err="1">
                <a:solidFill>
                  <a:srgbClr val="C00000"/>
                </a:solidFill>
              </a:rPr>
              <a:t>зентангл</a:t>
            </a:r>
            <a:r>
              <a:rPr lang="ru-RU" b="1" dirty="0">
                <a:solidFill>
                  <a:srgbClr val="C00000"/>
                </a:solidFill>
              </a:rPr>
              <a:t>?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Узоры </a:t>
            </a:r>
            <a:r>
              <a:rPr lang="ru-RU" dirty="0"/>
              <a:t>в обеих используются самые простые, но в первом случае рисование происходит на подсознательном уровне, а во втором – на сознательном и подчиняется правилам. Настоящий </a:t>
            </a:r>
            <a:r>
              <a:rPr lang="ru-RU" dirty="0" err="1"/>
              <a:t>зентангл</a:t>
            </a:r>
            <a:r>
              <a:rPr lang="ru-RU" dirty="0"/>
              <a:t> можно рассматривать с любого угла и с любой стороны. А если присутствует другой цвет, кроме чёрного и белого, или угадываются очертания какого-то конкретного объекта, животного или человека – тогда это одна из смешанных разновидностей – </a:t>
            </a:r>
            <a:r>
              <a:rPr lang="ru-RU" b="1" i="1" dirty="0" err="1"/>
              <a:t>зендудлинг</a:t>
            </a:r>
            <a:r>
              <a:rPr lang="ru-RU" dirty="0"/>
              <a:t>. Он идеально подходит для занятий с детьми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b="1" i="1" u="sng" dirty="0" err="1"/>
              <a:t>Zendoodling</a:t>
            </a:r>
            <a:r>
              <a:rPr lang="ru-RU" b="1" i="1" dirty="0"/>
              <a:t> представляет собой гибрид искусства, замешанного на стиле </a:t>
            </a:r>
            <a:r>
              <a:rPr lang="ru-RU" b="1" i="1" dirty="0" err="1"/>
              <a:t>Zentangle</a:t>
            </a:r>
            <a:r>
              <a:rPr lang="ru-RU" b="1" i="1" dirty="0"/>
              <a:t> с </a:t>
            </a:r>
            <a:r>
              <a:rPr lang="ru-RU" b="1" i="1" dirty="0" err="1"/>
              <a:t>Doodling</a:t>
            </a:r>
            <a:r>
              <a:rPr lang="ru-RU" b="1" i="1" dirty="0"/>
              <a:t>. </a:t>
            </a:r>
            <a:r>
              <a:rPr lang="ru-RU" b="1" i="1" dirty="0" err="1"/>
              <a:t>Zendoodles</a:t>
            </a:r>
            <a:r>
              <a:rPr lang="ru-RU" b="1" i="1" dirty="0"/>
              <a:t> часто произвольной формы и имеет абстрактный вид, иногда с вкраплениями цвета.</a:t>
            </a:r>
            <a:endParaRPr lang="ru-RU" dirty="0"/>
          </a:p>
          <a:p>
            <a:r>
              <a:rPr lang="ru-RU" b="1" i="1" dirty="0"/>
              <a:t> </a:t>
            </a:r>
            <a:endParaRPr lang="ru-RU" dirty="0"/>
          </a:p>
        </p:txBody>
      </p:sp>
      <p:pic>
        <p:nvPicPr>
          <p:cNvPr id="3074" name="Picture 2" descr="C:\Users\вера\Desktop\дудлинг\DSCN85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3717032"/>
            <a:ext cx="3960440" cy="297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4013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858218"/>
          </a:xfrm>
        </p:spPr>
        <p:txBody>
          <a:bodyPr>
            <a:noAutofit/>
          </a:bodyPr>
          <a:lstStyle/>
          <a:p>
            <a:pPr algn="ctr"/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/>
              <a:t/>
            </a:r>
            <a:br>
              <a:rPr lang="ru-RU" sz="1800" b="1" i="1" dirty="0"/>
            </a:br>
            <a:r>
              <a:rPr lang="ru-RU" sz="1800" b="1" i="1" dirty="0" smtClean="0"/>
              <a:t/>
            </a:r>
            <a:br>
              <a:rPr lang="ru-RU" sz="1800" b="1" i="1" dirty="0" smtClean="0"/>
            </a:br>
            <a:r>
              <a:rPr lang="ru-RU" sz="1800" b="1" i="1" dirty="0" err="1" smtClean="0">
                <a:solidFill>
                  <a:srgbClr val="C00000"/>
                </a:solidFill>
              </a:rPr>
              <a:t>Дудлинг</a:t>
            </a:r>
            <a:r>
              <a:rPr lang="ru-RU" sz="1800" b="1" i="1" dirty="0" smtClean="0">
                <a:solidFill>
                  <a:srgbClr val="C00000"/>
                </a:solidFill>
              </a:rPr>
              <a:t> </a:t>
            </a:r>
            <a:r>
              <a:rPr lang="ru-RU" sz="1800" b="1" i="1" dirty="0">
                <a:solidFill>
                  <a:srgbClr val="C00000"/>
                </a:solidFill>
              </a:rPr>
              <a:t>и </a:t>
            </a:r>
            <a:r>
              <a:rPr lang="ru-RU" sz="1800" b="1" i="1" dirty="0" err="1">
                <a:solidFill>
                  <a:srgbClr val="C00000"/>
                </a:solidFill>
              </a:rPr>
              <a:t>зентангл</a:t>
            </a:r>
            <a:r>
              <a:rPr lang="ru-RU" sz="1800" b="1" i="1" dirty="0">
                <a:solidFill>
                  <a:srgbClr val="C00000"/>
                </a:solidFill>
              </a:rPr>
              <a:t> - это два направления интуитивного рисования, когда вы берете бумагу, ручку или карандаш и выводите разные загогулинки на листе. Никаких особенных правил и требований не существует, но между </a:t>
            </a:r>
            <a:r>
              <a:rPr lang="ru-RU" sz="1800" b="1" i="1" dirty="0" err="1">
                <a:solidFill>
                  <a:srgbClr val="C00000"/>
                </a:solidFill>
              </a:rPr>
              <a:t>дудлингом</a:t>
            </a:r>
            <a:r>
              <a:rPr lang="ru-RU" sz="1800" b="1" i="1" dirty="0">
                <a:solidFill>
                  <a:srgbClr val="C00000"/>
                </a:solidFill>
              </a:rPr>
              <a:t> и </a:t>
            </a:r>
            <a:r>
              <a:rPr lang="ru-RU" sz="1800" b="1" i="1" dirty="0" err="1">
                <a:solidFill>
                  <a:srgbClr val="C00000"/>
                </a:solidFill>
              </a:rPr>
              <a:t>зентанглом</a:t>
            </a:r>
            <a:r>
              <a:rPr lang="ru-RU" sz="1800" b="1" i="1" dirty="0">
                <a:solidFill>
                  <a:srgbClr val="C00000"/>
                </a:solidFill>
              </a:rPr>
              <a:t> есть некоторая разница.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772816"/>
            <a:ext cx="3672408" cy="482453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b="1" i="1" dirty="0"/>
              <a:t>Во-первых, для </a:t>
            </a:r>
            <a:r>
              <a:rPr lang="ru-RU" sz="1400" b="1" i="1" dirty="0" err="1"/>
              <a:t>дудлинга</a:t>
            </a:r>
            <a:r>
              <a:rPr lang="ru-RU" sz="1400" b="1" i="1" dirty="0"/>
              <a:t> нет необходимости разграничивать свой лист на сектора - можно начинать рисовать из любого места, постепенно дорисовывая детали в разные стороны. Во-вторых, </a:t>
            </a:r>
            <a:r>
              <a:rPr lang="ru-RU" sz="1400" b="1" i="1" dirty="0" err="1"/>
              <a:t>дудлинг</a:t>
            </a:r>
            <a:r>
              <a:rPr lang="ru-RU" sz="1400" b="1" i="1" dirty="0"/>
              <a:t> можно рисовать, особо не задумываясь о композиции или повторяемости/</a:t>
            </a:r>
            <a:r>
              <a:rPr lang="ru-RU" sz="1400" b="1" i="1" dirty="0" err="1"/>
              <a:t>неповторяемости</a:t>
            </a:r>
            <a:r>
              <a:rPr lang="ru-RU" sz="1400" b="1" i="1" dirty="0"/>
              <a:t> рисунка, это действие для расслабления скорее, чем для собранности и концентрации. В-третьих, в </a:t>
            </a:r>
            <a:r>
              <a:rPr lang="ru-RU" sz="1400" b="1" i="1" dirty="0" err="1"/>
              <a:t>дудлинге</a:t>
            </a:r>
            <a:r>
              <a:rPr lang="ru-RU" sz="1400" b="1" i="1" dirty="0"/>
              <a:t> нет никаких запатентованных узоров или требований к бумаге. Он может быть абсолютно любым.</a:t>
            </a: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139952" y="1700808"/>
            <a:ext cx="4104456" cy="504056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b="1" i="1" dirty="0"/>
              <a:t>В </a:t>
            </a:r>
            <a:r>
              <a:rPr lang="ru-RU" sz="1400" b="1" i="1" dirty="0" err="1"/>
              <a:t>зентангле</a:t>
            </a:r>
            <a:r>
              <a:rPr lang="ru-RU" sz="1400" b="1" i="1" dirty="0"/>
              <a:t> же, во-первых, есть определенные правила - в идеале узоры для </a:t>
            </a:r>
            <a:r>
              <a:rPr lang="ru-RU" sz="1400" b="1" i="1" dirty="0" err="1"/>
              <a:t>зентангла</a:t>
            </a:r>
            <a:r>
              <a:rPr lang="ru-RU" sz="1400" b="1" i="1" dirty="0"/>
              <a:t> рисуют на квадратах 9 на 9 см. Во-вторых, принято ограничивать область рисунка линией (произвольной, но все равно), или даже несколькими линиями-секторами, в которых располагают разные узоры. В-третьих, </a:t>
            </a:r>
            <a:r>
              <a:rPr lang="ru-RU" sz="1400" b="1" i="1" dirty="0" err="1"/>
              <a:t>зентангл</a:t>
            </a:r>
            <a:r>
              <a:rPr lang="ru-RU" sz="1400" b="1" i="1" dirty="0"/>
              <a:t> является запатентованной техникой рисования, в которой есть свои определенные правила, сформулированные авторами идеи - </a:t>
            </a:r>
            <a:r>
              <a:rPr lang="ru-RU" sz="1400" b="1" i="1" dirty="0" err="1"/>
              <a:t>Риком</a:t>
            </a:r>
            <a:r>
              <a:rPr lang="ru-RU" sz="1400" b="1" i="1" dirty="0"/>
              <a:t> Робертсом и Марией Томас. Они определяют </a:t>
            </a:r>
            <a:r>
              <a:rPr lang="ru-RU" sz="1400" b="1" i="1" dirty="0" err="1"/>
              <a:t>зентангл</a:t>
            </a:r>
            <a:r>
              <a:rPr lang="ru-RU" sz="1400" b="1" i="1" dirty="0"/>
              <a:t> как форму медитативного искусства. Сам процесс представляет собой форму медитации с использованием ручки и карандаша. И тут совсем некстати говорить об аккуратности или правильности линий.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78811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17375E"/>
                </a:solidFill>
                <a:cs typeface="Times New Roman" pitchFamily="18" charset="0"/>
              </a:rPr>
              <a:t>Для, пошагового мастер-класса по рисованию </a:t>
            </a:r>
            <a:r>
              <a:rPr lang="ru-RU" dirty="0" err="1">
                <a:solidFill>
                  <a:srgbClr val="17375E"/>
                </a:solidFill>
                <a:cs typeface="Times New Roman" pitchFamily="18" charset="0"/>
              </a:rPr>
              <a:t>Зентангл</a:t>
            </a:r>
            <a:r>
              <a:rPr lang="ru-RU" dirty="0">
                <a:solidFill>
                  <a:srgbClr val="17375E"/>
                </a:solidFill>
                <a:cs typeface="Times New Roman" pitchFamily="18" charset="0"/>
              </a:rPr>
              <a:t>  действуем традиционным способом в классическом понимании рисования плитки </a:t>
            </a:r>
            <a:r>
              <a:rPr lang="ru-RU" dirty="0" err="1">
                <a:solidFill>
                  <a:srgbClr val="17375E"/>
                </a:solidFill>
                <a:cs typeface="Times New Roman" pitchFamily="18" charset="0"/>
              </a:rPr>
              <a:t>Зентангл</a:t>
            </a:r>
            <a:r>
              <a:rPr lang="ru-RU" dirty="0">
                <a:solidFill>
                  <a:srgbClr val="17375E"/>
                </a:solidFill>
                <a:cs typeface="Times New Roman" pitchFamily="18" charset="0"/>
              </a:rPr>
              <a:t>.  Для начала простая бумага прекрасно и идеально </a:t>
            </a:r>
            <a:r>
              <a:rPr lang="ru-RU" dirty="0" smtClean="0">
                <a:solidFill>
                  <a:srgbClr val="17375E"/>
                </a:solidFill>
                <a:cs typeface="Times New Roman" pitchFamily="18" charset="0"/>
              </a:rPr>
              <a:t>подойдёт. </a:t>
            </a:r>
            <a:r>
              <a:rPr lang="ru-RU" dirty="0">
                <a:solidFill>
                  <a:srgbClr val="17375E"/>
                </a:solidFill>
                <a:cs typeface="Times New Roman" pitchFamily="18" charset="0"/>
              </a:rPr>
              <a:t>Чем </a:t>
            </a:r>
            <a:r>
              <a:rPr lang="ru-RU" dirty="0" smtClean="0">
                <a:solidFill>
                  <a:srgbClr val="17375E"/>
                </a:solidFill>
                <a:cs typeface="Times New Roman" pitchFamily="18" charset="0"/>
              </a:rPr>
              <a:t> будем </a:t>
            </a:r>
            <a:r>
              <a:rPr lang="ru-RU" dirty="0">
                <a:solidFill>
                  <a:srgbClr val="17375E"/>
                </a:solidFill>
                <a:cs typeface="Times New Roman" pitchFamily="18" charset="0"/>
              </a:rPr>
              <a:t>рисовать?</a:t>
            </a:r>
            <a:endParaRPr lang="ru-RU" dirty="0">
              <a:solidFill>
                <a:srgbClr val="17375E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355976" y="2276872"/>
            <a:ext cx="4355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Для первого раза подойдёт практически всё: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гелевые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пасты, простые шариковые ручки, перьевые ручки, чернила, фломастеры, маркеры— для основной прорисовки узоров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Зентангл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; а также: графит, уголь, карандаши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Желательно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использовать белую бумагу и инструменты для рисования чёрного цвета, чтобы создавать контраст и получить красивую плитку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</a:rPr>
              <a:t>Зентангл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2119" y="2147956"/>
            <a:ext cx="4039739" cy="12607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вера\Desktop\фото ВЕРА зентангл\SDC13619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375927">
            <a:off x="634116" y="3325098"/>
            <a:ext cx="3328294" cy="2624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вера\Desktop\фото ВЕРА зентангл\SDC1363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04048" y="361222"/>
            <a:ext cx="3456384" cy="1898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816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Для работы в технике </a:t>
            </a:r>
            <a:r>
              <a:rPr lang="ru-RU" sz="2400" b="1" dirty="0" err="1" smtClean="0">
                <a:solidFill>
                  <a:srgbClr val="C00000"/>
                </a:solidFill>
              </a:rPr>
              <a:t>Дудлинг</a:t>
            </a:r>
            <a:r>
              <a:rPr lang="ru-RU" sz="2400" b="1" dirty="0" smtClean="0">
                <a:solidFill>
                  <a:srgbClr val="C00000"/>
                </a:solidFill>
              </a:rPr>
              <a:t> используем цветные материалы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вера\Desktop\фото ВЕРА зентангл\SDC1362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669132" y="3891709"/>
            <a:ext cx="2744980" cy="31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вера\Desktop\фото ВЕРА зентангл\SDC1363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1251064"/>
            <a:ext cx="346083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вера\Desktop\фото ВЕРА зентангл\SDC1363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58680" y="1658144"/>
            <a:ext cx="42672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4411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182</TotalTime>
  <Words>506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Современные графические техники рисования - зентангл, дудлинг  в работе с дошкольниками и младшими школьниками.</vt:lpstr>
      <vt:lpstr>Актуальность</vt:lpstr>
      <vt:lpstr>Дудлинг и зентангл  – умное творчество — они элементарны в освоении, не требуют много времени или особых инструментов  и прекрасно подойдут всем детям.</vt:lpstr>
      <vt:lpstr>Презентация PowerPoint</vt:lpstr>
      <vt:lpstr>Презентация PowerPoint</vt:lpstr>
      <vt:lpstr>Презентация PowerPoint</vt:lpstr>
      <vt:lpstr>   Дудлинг и зентангл - это два направления интуитивного рисования, когда вы берете бумагу, ручку или карандаш и выводите разные загогулинки на листе. Никаких особенных правил и требований не существует, но между дудлингом и зентанглом есть некоторая разница.  </vt:lpstr>
      <vt:lpstr>Презентация PowerPoint</vt:lpstr>
      <vt:lpstr>Для работы в технике Дудлинг используем цветные материалы</vt:lpstr>
      <vt:lpstr>Первый этап - знакомство с техниками «Зентангл», «Дудлинг» и творческими работами, выполненными в этих техниках.</vt:lpstr>
      <vt:lpstr>Презентация PowerPoint</vt:lpstr>
      <vt:lpstr>3 - завершение выполнения упражнений самостоятельно придуманными элементами.</vt:lpstr>
      <vt:lpstr>Презентация PowerPoint</vt:lpstr>
      <vt:lpstr>Презентация PowerPoint</vt:lpstr>
      <vt:lpstr>Вот что у нас получилось!</vt:lpstr>
      <vt:lpstr>Преимущества дудлинга и зентангла: </vt:lpstr>
      <vt:lpstr>Занимайтесь  с  удовольствием!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Современные графические техники рисования - зентангл, дудлинг в работе с дошкольниками.</dc:title>
  <dc:creator>вера</dc:creator>
  <cp:lastModifiedBy>вера</cp:lastModifiedBy>
  <cp:revision>19</cp:revision>
  <dcterms:created xsi:type="dcterms:W3CDTF">2018-03-19T07:05:07Z</dcterms:created>
  <dcterms:modified xsi:type="dcterms:W3CDTF">2020-09-13T20:31:57Z</dcterms:modified>
</cp:coreProperties>
</file>