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  <p:sldId id="259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540EAE-07E1-45E3-A5EE-B57EBDC96821}" type="doc">
      <dgm:prSet loTypeId="urn:microsoft.com/office/officeart/2005/8/layout/pyramid2" loCatId="pyramid" qsTypeId="urn:microsoft.com/office/officeart/2005/8/quickstyle/simple1" qsCatId="simple" csTypeId="urn:microsoft.com/office/officeart/2005/8/colors/colorful2" csCatId="colorful" phldr="1"/>
      <dgm:spPr/>
    </dgm:pt>
    <dgm:pt modelId="{53889CA0-B4BB-4E10-B1EA-9FA030BA0B29}">
      <dgm:prSet phldrT="[Текст]"/>
      <dgm:spPr/>
      <dgm:t>
        <a:bodyPr/>
        <a:lstStyle/>
        <a:p>
          <a:r>
            <a:rPr lang="ru-RU" b="1" dirty="0" smtClean="0"/>
            <a:t>Заведующий </a:t>
          </a:r>
          <a:endParaRPr lang="ru-RU" b="1" dirty="0"/>
        </a:p>
      </dgm:t>
    </dgm:pt>
    <dgm:pt modelId="{6F516B08-82E6-4588-9695-58443BB83DD2}" type="parTrans" cxnId="{51C1AC34-41FC-4681-8548-CB5CAC33B6F8}">
      <dgm:prSet/>
      <dgm:spPr/>
      <dgm:t>
        <a:bodyPr/>
        <a:lstStyle/>
        <a:p>
          <a:endParaRPr lang="ru-RU"/>
        </a:p>
      </dgm:t>
    </dgm:pt>
    <dgm:pt modelId="{A563FCB6-0D27-439E-B7DD-16B071260625}" type="sibTrans" cxnId="{51C1AC34-41FC-4681-8548-CB5CAC33B6F8}">
      <dgm:prSet/>
      <dgm:spPr/>
      <dgm:t>
        <a:bodyPr/>
        <a:lstStyle/>
        <a:p>
          <a:endParaRPr lang="ru-RU"/>
        </a:p>
      </dgm:t>
    </dgm:pt>
    <dgm:pt modelId="{B9AD058D-84A5-4207-A196-41122DD352B4}">
      <dgm:prSet phldrT="[Текст]"/>
      <dgm:spPr/>
      <dgm:t>
        <a:bodyPr/>
        <a:lstStyle/>
        <a:p>
          <a:r>
            <a:rPr lang="ru-RU" b="1" dirty="0" smtClean="0"/>
            <a:t>Старший воспитатель</a:t>
          </a:r>
          <a:endParaRPr lang="ru-RU" b="1" dirty="0"/>
        </a:p>
      </dgm:t>
    </dgm:pt>
    <dgm:pt modelId="{D143CDD1-B8C0-4408-B89E-5AE9C11EBD40}" type="parTrans" cxnId="{E1EC8274-1CEB-4422-99F6-EE2A5E02D78E}">
      <dgm:prSet/>
      <dgm:spPr/>
      <dgm:t>
        <a:bodyPr/>
        <a:lstStyle/>
        <a:p>
          <a:endParaRPr lang="ru-RU"/>
        </a:p>
      </dgm:t>
    </dgm:pt>
    <dgm:pt modelId="{A310A082-6477-44F7-ADBA-BF24E7E5A9FA}" type="sibTrans" cxnId="{E1EC8274-1CEB-4422-99F6-EE2A5E02D78E}">
      <dgm:prSet/>
      <dgm:spPr/>
      <dgm:t>
        <a:bodyPr/>
        <a:lstStyle/>
        <a:p>
          <a:endParaRPr lang="ru-RU"/>
        </a:p>
      </dgm:t>
    </dgm:pt>
    <dgm:pt modelId="{4FB727C6-8192-45FB-996E-99C7D8DAC616}">
      <dgm:prSet phldrT="[Текст]" custT="1"/>
      <dgm:spPr/>
      <dgm:t>
        <a:bodyPr/>
        <a:lstStyle/>
        <a:p>
          <a:r>
            <a:rPr lang="ru-RU" sz="2000" b="1" i="0" u="sng" dirty="0" smtClean="0">
              <a:solidFill>
                <a:srgbClr val="C00000"/>
              </a:solidFill>
            </a:rPr>
            <a:t>Учитель-логопед</a:t>
          </a:r>
          <a:endParaRPr lang="ru-RU" sz="2000" b="1" i="0" u="sng" dirty="0">
            <a:solidFill>
              <a:srgbClr val="C00000"/>
            </a:solidFill>
          </a:endParaRPr>
        </a:p>
      </dgm:t>
    </dgm:pt>
    <dgm:pt modelId="{4154F3E2-D0B8-4923-8538-8339F4ECE095}" type="parTrans" cxnId="{389DF080-49DD-4761-B820-01BAF243C9B0}">
      <dgm:prSet/>
      <dgm:spPr/>
      <dgm:t>
        <a:bodyPr/>
        <a:lstStyle/>
        <a:p>
          <a:endParaRPr lang="ru-RU"/>
        </a:p>
      </dgm:t>
    </dgm:pt>
    <dgm:pt modelId="{9E8D21F8-BB50-46C5-983A-99C15B909CBE}" type="sibTrans" cxnId="{389DF080-49DD-4761-B820-01BAF243C9B0}">
      <dgm:prSet/>
      <dgm:spPr/>
      <dgm:t>
        <a:bodyPr/>
        <a:lstStyle/>
        <a:p>
          <a:endParaRPr lang="ru-RU"/>
        </a:p>
      </dgm:t>
    </dgm:pt>
    <dgm:pt modelId="{4BAD63BA-BFAF-4613-A6ED-ED03C2F0D377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000" b="1" dirty="0" smtClean="0"/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/>
            <a:t>Музыкальный руководитель, 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/>
            <a:t>воспитатели, старшая медицинская сестра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/>
            <a:t> </a:t>
          </a:r>
        </a:p>
        <a:p>
          <a:pPr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dirty="0" smtClean="0"/>
            <a:t> </a:t>
          </a:r>
          <a:endParaRPr lang="ru-RU" sz="900" b="1" dirty="0"/>
        </a:p>
      </dgm:t>
    </dgm:pt>
    <dgm:pt modelId="{A1B75097-982D-48D9-A897-C40C31A770DF}" type="parTrans" cxnId="{2E9BE605-7A9E-4B89-945B-6AD99C02620D}">
      <dgm:prSet/>
      <dgm:spPr/>
      <dgm:t>
        <a:bodyPr/>
        <a:lstStyle/>
        <a:p>
          <a:endParaRPr lang="ru-RU"/>
        </a:p>
      </dgm:t>
    </dgm:pt>
    <dgm:pt modelId="{855731F2-AB8B-47FB-90C5-894686F7DC44}" type="sibTrans" cxnId="{2E9BE605-7A9E-4B89-945B-6AD99C02620D}">
      <dgm:prSet/>
      <dgm:spPr/>
      <dgm:t>
        <a:bodyPr/>
        <a:lstStyle/>
        <a:p>
          <a:endParaRPr lang="ru-RU"/>
        </a:p>
      </dgm:t>
    </dgm:pt>
    <dgm:pt modelId="{2E01DA3E-0C7C-4797-A89E-245D89FDD20D}" type="pres">
      <dgm:prSet presAssocID="{75540EAE-07E1-45E3-A5EE-B57EBDC96821}" presName="compositeShape" presStyleCnt="0">
        <dgm:presLayoutVars>
          <dgm:dir/>
          <dgm:resizeHandles/>
        </dgm:presLayoutVars>
      </dgm:prSet>
      <dgm:spPr/>
    </dgm:pt>
    <dgm:pt modelId="{93A06F47-AA69-4358-B701-6BA1656E9A00}" type="pres">
      <dgm:prSet presAssocID="{75540EAE-07E1-45E3-A5EE-B57EBDC96821}" presName="pyramid" presStyleLbl="node1" presStyleIdx="0" presStyleCnt="1"/>
      <dgm:spPr/>
    </dgm:pt>
    <dgm:pt modelId="{D2378AC0-8441-42F5-B04A-3DEB889781D0}" type="pres">
      <dgm:prSet presAssocID="{75540EAE-07E1-45E3-A5EE-B57EBDC96821}" presName="theList" presStyleCnt="0"/>
      <dgm:spPr/>
    </dgm:pt>
    <dgm:pt modelId="{99FCED1B-075A-4D14-B99A-1E6031574B48}" type="pres">
      <dgm:prSet presAssocID="{53889CA0-B4BB-4E10-B1EA-9FA030BA0B29}" presName="a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204B79-F575-47F7-8052-37B60F785A8C}" type="pres">
      <dgm:prSet presAssocID="{53889CA0-B4BB-4E10-B1EA-9FA030BA0B29}" presName="aSpace" presStyleCnt="0"/>
      <dgm:spPr/>
    </dgm:pt>
    <dgm:pt modelId="{993BD315-DB10-40A1-8CDE-3DEDD1731006}" type="pres">
      <dgm:prSet presAssocID="{B9AD058D-84A5-4207-A196-41122DD352B4}" presName="a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763C2C-E601-44A3-8A6F-09C9329AFCF4}" type="pres">
      <dgm:prSet presAssocID="{B9AD058D-84A5-4207-A196-41122DD352B4}" presName="aSpace" presStyleCnt="0"/>
      <dgm:spPr/>
    </dgm:pt>
    <dgm:pt modelId="{CD6E1633-B45F-4F27-8B44-6EC7C41202D2}" type="pres">
      <dgm:prSet presAssocID="{4FB727C6-8192-45FB-996E-99C7D8DAC616}" presName="aNode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765E25-C51F-486C-89D0-E4585C2BFB6F}" type="pres">
      <dgm:prSet presAssocID="{4FB727C6-8192-45FB-996E-99C7D8DAC616}" presName="aSpace" presStyleCnt="0"/>
      <dgm:spPr/>
    </dgm:pt>
    <dgm:pt modelId="{9A3FE1F2-AFB0-4A50-B0B8-8856A3815B3F}" type="pres">
      <dgm:prSet presAssocID="{4BAD63BA-BFAF-4613-A6ED-ED03C2F0D377}" presName="aNode" presStyleLbl="fgAcc1" presStyleIdx="3" presStyleCnt="4" custScaleX="192644" custScaleY="1535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602120-9F2B-4BBD-94EC-832A44148748}" type="pres">
      <dgm:prSet presAssocID="{4BAD63BA-BFAF-4613-A6ED-ED03C2F0D377}" presName="aSpace" presStyleCnt="0"/>
      <dgm:spPr/>
    </dgm:pt>
  </dgm:ptLst>
  <dgm:cxnLst>
    <dgm:cxn modelId="{389DF080-49DD-4761-B820-01BAF243C9B0}" srcId="{75540EAE-07E1-45E3-A5EE-B57EBDC96821}" destId="{4FB727C6-8192-45FB-996E-99C7D8DAC616}" srcOrd="2" destOrd="0" parTransId="{4154F3E2-D0B8-4923-8538-8339F4ECE095}" sibTransId="{9E8D21F8-BB50-46C5-983A-99C15B909CBE}"/>
    <dgm:cxn modelId="{203F0812-77E5-43B6-B47A-7E2D71B27304}" type="presOf" srcId="{75540EAE-07E1-45E3-A5EE-B57EBDC96821}" destId="{2E01DA3E-0C7C-4797-A89E-245D89FDD20D}" srcOrd="0" destOrd="0" presId="urn:microsoft.com/office/officeart/2005/8/layout/pyramid2"/>
    <dgm:cxn modelId="{6650B061-4BA8-4B80-833E-3FF6104B695A}" type="presOf" srcId="{4FB727C6-8192-45FB-996E-99C7D8DAC616}" destId="{CD6E1633-B45F-4F27-8B44-6EC7C41202D2}" srcOrd="0" destOrd="0" presId="urn:microsoft.com/office/officeart/2005/8/layout/pyramid2"/>
    <dgm:cxn modelId="{51C1AC34-41FC-4681-8548-CB5CAC33B6F8}" srcId="{75540EAE-07E1-45E3-A5EE-B57EBDC96821}" destId="{53889CA0-B4BB-4E10-B1EA-9FA030BA0B29}" srcOrd="0" destOrd="0" parTransId="{6F516B08-82E6-4588-9695-58443BB83DD2}" sibTransId="{A563FCB6-0D27-439E-B7DD-16B071260625}"/>
    <dgm:cxn modelId="{4C3F51E4-7883-40D1-8320-AD787239916B}" type="presOf" srcId="{4BAD63BA-BFAF-4613-A6ED-ED03C2F0D377}" destId="{9A3FE1F2-AFB0-4A50-B0B8-8856A3815B3F}" srcOrd="0" destOrd="0" presId="urn:microsoft.com/office/officeart/2005/8/layout/pyramid2"/>
    <dgm:cxn modelId="{E1EC8274-1CEB-4422-99F6-EE2A5E02D78E}" srcId="{75540EAE-07E1-45E3-A5EE-B57EBDC96821}" destId="{B9AD058D-84A5-4207-A196-41122DD352B4}" srcOrd="1" destOrd="0" parTransId="{D143CDD1-B8C0-4408-B89E-5AE9C11EBD40}" sibTransId="{A310A082-6477-44F7-ADBA-BF24E7E5A9FA}"/>
    <dgm:cxn modelId="{4C2FC830-53F3-4BD7-B132-0DA656E34DD4}" type="presOf" srcId="{53889CA0-B4BB-4E10-B1EA-9FA030BA0B29}" destId="{99FCED1B-075A-4D14-B99A-1E6031574B48}" srcOrd="0" destOrd="0" presId="urn:microsoft.com/office/officeart/2005/8/layout/pyramid2"/>
    <dgm:cxn modelId="{2E9BE605-7A9E-4B89-945B-6AD99C02620D}" srcId="{75540EAE-07E1-45E3-A5EE-B57EBDC96821}" destId="{4BAD63BA-BFAF-4613-A6ED-ED03C2F0D377}" srcOrd="3" destOrd="0" parTransId="{A1B75097-982D-48D9-A897-C40C31A770DF}" sibTransId="{855731F2-AB8B-47FB-90C5-894686F7DC44}"/>
    <dgm:cxn modelId="{107C3A74-A38F-489C-BD8A-D528FB14622F}" type="presOf" srcId="{B9AD058D-84A5-4207-A196-41122DD352B4}" destId="{993BD315-DB10-40A1-8CDE-3DEDD1731006}" srcOrd="0" destOrd="0" presId="urn:microsoft.com/office/officeart/2005/8/layout/pyramid2"/>
    <dgm:cxn modelId="{E8A17056-1A67-4ED1-82F2-A1A32F6E7AC3}" type="presParOf" srcId="{2E01DA3E-0C7C-4797-A89E-245D89FDD20D}" destId="{93A06F47-AA69-4358-B701-6BA1656E9A00}" srcOrd="0" destOrd="0" presId="urn:microsoft.com/office/officeart/2005/8/layout/pyramid2"/>
    <dgm:cxn modelId="{07AE02A5-F890-4F73-961E-70B6D4422C20}" type="presParOf" srcId="{2E01DA3E-0C7C-4797-A89E-245D89FDD20D}" destId="{D2378AC0-8441-42F5-B04A-3DEB889781D0}" srcOrd="1" destOrd="0" presId="urn:microsoft.com/office/officeart/2005/8/layout/pyramid2"/>
    <dgm:cxn modelId="{FD4F1D62-E0CE-48D9-906A-0B23931B3A63}" type="presParOf" srcId="{D2378AC0-8441-42F5-B04A-3DEB889781D0}" destId="{99FCED1B-075A-4D14-B99A-1E6031574B48}" srcOrd="0" destOrd="0" presId="urn:microsoft.com/office/officeart/2005/8/layout/pyramid2"/>
    <dgm:cxn modelId="{FDE759A0-8131-4A2A-8BE2-FF60FDC06FA2}" type="presParOf" srcId="{D2378AC0-8441-42F5-B04A-3DEB889781D0}" destId="{7C204B79-F575-47F7-8052-37B60F785A8C}" srcOrd="1" destOrd="0" presId="urn:microsoft.com/office/officeart/2005/8/layout/pyramid2"/>
    <dgm:cxn modelId="{20A2C571-A282-4970-AB99-89AF99A447D6}" type="presParOf" srcId="{D2378AC0-8441-42F5-B04A-3DEB889781D0}" destId="{993BD315-DB10-40A1-8CDE-3DEDD1731006}" srcOrd="2" destOrd="0" presId="urn:microsoft.com/office/officeart/2005/8/layout/pyramid2"/>
    <dgm:cxn modelId="{3D1F5712-55BC-44C7-9BDC-0A5C5876B136}" type="presParOf" srcId="{D2378AC0-8441-42F5-B04A-3DEB889781D0}" destId="{C7763C2C-E601-44A3-8A6F-09C9329AFCF4}" srcOrd="3" destOrd="0" presId="urn:microsoft.com/office/officeart/2005/8/layout/pyramid2"/>
    <dgm:cxn modelId="{80026A26-02C9-4143-AC5E-3F88716C665A}" type="presParOf" srcId="{D2378AC0-8441-42F5-B04A-3DEB889781D0}" destId="{CD6E1633-B45F-4F27-8B44-6EC7C41202D2}" srcOrd="4" destOrd="0" presId="urn:microsoft.com/office/officeart/2005/8/layout/pyramid2"/>
    <dgm:cxn modelId="{D4BB4852-B70E-4121-B01A-52BE567CAAF3}" type="presParOf" srcId="{D2378AC0-8441-42F5-B04A-3DEB889781D0}" destId="{FE765E25-C51F-486C-89D0-E4585C2BFB6F}" srcOrd="5" destOrd="0" presId="urn:microsoft.com/office/officeart/2005/8/layout/pyramid2"/>
    <dgm:cxn modelId="{3B889160-FBFE-4720-A437-4E5626D1D085}" type="presParOf" srcId="{D2378AC0-8441-42F5-B04A-3DEB889781D0}" destId="{9A3FE1F2-AFB0-4A50-B0B8-8856A3815B3F}" srcOrd="6" destOrd="0" presId="urn:microsoft.com/office/officeart/2005/8/layout/pyramid2"/>
    <dgm:cxn modelId="{EB2384C5-ADF1-4089-8E0B-F6F038AE88CE}" type="presParOf" srcId="{D2378AC0-8441-42F5-B04A-3DEB889781D0}" destId="{57602120-9F2B-4BBD-94EC-832A44148748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3A06F47-AA69-4358-B701-6BA1656E9A00}">
      <dsp:nvSpPr>
        <dsp:cNvPr id="0" name=""/>
        <dsp:cNvSpPr/>
      </dsp:nvSpPr>
      <dsp:spPr>
        <a:xfrm>
          <a:off x="99379" y="0"/>
          <a:ext cx="4064000" cy="4064000"/>
        </a:xfrm>
        <a:prstGeom prst="triangl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FCED1B-075A-4D14-B99A-1E6031574B48}">
      <dsp:nvSpPr>
        <dsp:cNvPr id="0" name=""/>
        <dsp:cNvSpPr/>
      </dsp:nvSpPr>
      <dsp:spPr>
        <a:xfrm>
          <a:off x="2131379" y="407355"/>
          <a:ext cx="2641600" cy="64531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Заведующий </a:t>
          </a:r>
          <a:endParaRPr lang="ru-RU" sz="2000" b="1" kern="1200" dirty="0"/>
        </a:p>
      </dsp:txBody>
      <dsp:txXfrm>
        <a:off x="2131379" y="407355"/>
        <a:ext cx="2641600" cy="645318"/>
      </dsp:txXfrm>
    </dsp:sp>
    <dsp:sp modelId="{993BD315-DB10-40A1-8CDE-3DEDD1731006}">
      <dsp:nvSpPr>
        <dsp:cNvPr id="0" name=""/>
        <dsp:cNvSpPr/>
      </dsp:nvSpPr>
      <dsp:spPr>
        <a:xfrm>
          <a:off x="2131379" y="1133338"/>
          <a:ext cx="2641600" cy="64531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1560506"/>
              <a:satOff val="-1946"/>
              <a:lumOff val="4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Старший воспитатель</a:t>
          </a:r>
          <a:endParaRPr lang="ru-RU" sz="2000" b="1" kern="1200" dirty="0"/>
        </a:p>
      </dsp:txBody>
      <dsp:txXfrm>
        <a:off x="2131379" y="1133338"/>
        <a:ext cx="2641600" cy="645318"/>
      </dsp:txXfrm>
    </dsp:sp>
    <dsp:sp modelId="{CD6E1633-B45F-4F27-8B44-6EC7C41202D2}">
      <dsp:nvSpPr>
        <dsp:cNvPr id="0" name=""/>
        <dsp:cNvSpPr/>
      </dsp:nvSpPr>
      <dsp:spPr>
        <a:xfrm>
          <a:off x="2131379" y="1859322"/>
          <a:ext cx="2641600" cy="64531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3121013"/>
              <a:satOff val="-3893"/>
              <a:lumOff val="9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u="sng" kern="1200" dirty="0" smtClean="0">
              <a:solidFill>
                <a:srgbClr val="C00000"/>
              </a:solidFill>
            </a:rPr>
            <a:t>Учитель-логопед</a:t>
          </a:r>
          <a:endParaRPr lang="ru-RU" sz="2000" b="1" i="0" u="sng" kern="1200" dirty="0">
            <a:solidFill>
              <a:srgbClr val="C00000"/>
            </a:solidFill>
          </a:endParaRPr>
        </a:p>
      </dsp:txBody>
      <dsp:txXfrm>
        <a:off x="2131379" y="1859322"/>
        <a:ext cx="2641600" cy="645318"/>
      </dsp:txXfrm>
    </dsp:sp>
    <dsp:sp modelId="{9A3FE1F2-AFB0-4A50-B0B8-8856A3815B3F}">
      <dsp:nvSpPr>
        <dsp:cNvPr id="0" name=""/>
        <dsp:cNvSpPr/>
      </dsp:nvSpPr>
      <dsp:spPr>
        <a:xfrm>
          <a:off x="907737" y="2585305"/>
          <a:ext cx="5088883" cy="99067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000" b="1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 smtClean="0"/>
            <a:t>Музыкальный руководитель,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 smtClean="0"/>
            <a:t>воспитатели, старшая медицинская сестра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 smtClean="0"/>
            <a:t>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 </a:t>
          </a:r>
          <a:endParaRPr lang="ru-RU" sz="900" b="1" kern="1200" dirty="0"/>
        </a:p>
      </dsp:txBody>
      <dsp:txXfrm>
        <a:off x="907737" y="2585305"/>
        <a:ext cx="5088883" cy="9906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31344-31C5-463A-AD55-1ACEE81CF632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9760-5BA2-416C-AAC1-871712130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31344-31C5-463A-AD55-1ACEE81CF632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9760-5BA2-416C-AAC1-871712130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31344-31C5-463A-AD55-1ACEE81CF632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9760-5BA2-416C-AAC1-871712130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31344-31C5-463A-AD55-1ACEE81CF632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9760-5BA2-416C-AAC1-871712130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31344-31C5-463A-AD55-1ACEE81CF632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9760-5BA2-416C-AAC1-871712130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31344-31C5-463A-AD55-1ACEE81CF632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9760-5BA2-416C-AAC1-871712130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31344-31C5-463A-AD55-1ACEE81CF632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9760-5BA2-416C-AAC1-871712130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31344-31C5-463A-AD55-1ACEE81CF632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9760-5BA2-416C-AAC1-871712130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31344-31C5-463A-AD55-1ACEE81CF632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9760-5BA2-416C-AAC1-871712130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31344-31C5-463A-AD55-1ACEE81CF632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9760-5BA2-416C-AAC1-871712130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31344-31C5-463A-AD55-1ACEE81CF632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9760-5BA2-416C-AAC1-871712130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31344-31C5-463A-AD55-1ACEE81CF632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EF9760-5BA2-416C-AAC1-871712130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ds05.infourok.ru/uploads/ex/089a/000f3751-297dbce8/hello_html_76033e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71600" y="260648"/>
            <a:ext cx="7200800" cy="763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как средство автоматизации звуков и развития  речемыслительной деятельности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Из опыта работы по реализации региональной инновационной площа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дки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 «Модель комплексного сопровождения воспитанников старшего дошкольного возраста с нарушениями речи в условиях логопункта сельского общеобразовательного дошкольного учреждения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</a:t>
            </a:r>
          </a:p>
          <a:p>
            <a:pPr algn="ctr"/>
            <a:endParaRPr lang="ru-RU" sz="1400" b="1" i="1" dirty="0"/>
          </a:p>
          <a:p>
            <a:pPr algn="ctr"/>
            <a:endParaRPr lang="ru-RU" sz="1400" b="1" i="1" dirty="0" smtClean="0"/>
          </a:p>
          <a:p>
            <a:pPr algn="ctr"/>
            <a:endParaRPr lang="ru-RU" sz="1400" b="1" i="1" dirty="0"/>
          </a:p>
          <a:p>
            <a:pPr algn="ctr"/>
            <a:r>
              <a:rPr lang="ru-RU" sz="1400" b="1" i="1" dirty="0" smtClean="0"/>
              <a:t>                                                                           </a:t>
            </a:r>
            <a:r>
              <a:rPr lang="ru-RU" sz="1400" b="1" dirty="0" smtClean="0"/>
              <a:t>Учитель-логопед МАДОУ «Детский сад </a:t>
            </a:r>
          </a:p>
          <a:p>
            <a:pPr algn="ctr"/>
            <a:r>
              <a:rPr lang="ru-RU" sz="1400" b="1" dirty="0" smtClean="0"/>
              <a:t>                                                                            «Тополёк» с.Чапаево</a:t>
            </a:r>
          </a:p>
          <a:p>
            <a:pPr algn="ctr"/>
            <a:r>
              <a:rPr lang="ru-RU" sz="1400" b="1" dirty="0" smtClean="0"/>
              <a:t>                                                                                   Гуляева </a:t>
            </a:r>
            <a:r>
              <a:rPr lang="ru-RU" sz="1400" b="1" dirty="0"/>
              <a:t>Яна </a:t>
            </a:r>
            <a:r>
              <a:rPr lang="ru-RU" sz="1400" b="1" dirty="0" smtClean="0"/>
              <a:t>Андреевна</a:t>
            </a:r>
          </a:p>
          <a:p>
            <a:pPr algn="ctr"/>
            <a:endParaRPr lang="ru-RU" sz="1400" b="1" dirty="0" smtClean="0"/>
          </a:p>
          <a:p>
            <a:pPr algn="ctr"/>
            <a:endParaRPr lang="ru-RU" sz="1400" b="1" dirty="0" smtClean="0"/>
          </a:p>
          <a:p>
            <a:pPr algn="ctr"/>
            <a:endParaRPr lang="ru-RU" sz="1200" b="1" dirty="0" smtClean="0"/>
          </a:p>
          <a:p>
            <a:pPr algn="ctr"/>
            <a:endParaRPr lang="ru-RU" sz="1200" b="1" dirty="0"/>
          </a:p>
          <a:p>
            <a:pPr algn="ctr"/>
            <a:endParaRPr lang="ru-RU" sz="1200" b="1" dirty="0" smtClean="0"/>
          </a:p>
          <a:p>
            <a:pPr algn="ctr"/>
            <a:r>
              <a:rPr lang="ru-RU" sz="1200" b="1" dirty="0" err="1" smtClean="0"/>
              <a:t>Корсаковский</a:t>
            </a:r>
            <a:r>
              <a:rPr lang="ru-RU" sz="1200" b="1" dirty="0" smtClean="0"/>
              <a:t> </a:t>
            </a:r>
            <a:r>
              <a:rPr lang="ru-RU" sz="1200" b="1" dirty="0"/>
              <a:t>городской округ</a:t>
            </a:r>
            <a:endParaRPr lang="ru-RU" sz="1200" dirty="0"/>
          </a:p>
          <a:p>
            <a:pPr algn="ctr"/>
            <a:r>
              <a:rPr lang="ru-RU" sz="1200" b="1" dirty="0"/>
              <a:t>с.Чапаево</a:t>
            </a:r>
            <a:endParaRPr lang="ru-RU" sz="1200" dirty="0"/>
          </a:p>
          <a:p>
            <a:pPr algn="ctr"/>
            <a:r>
              <a:rPr lang="ru-RU" sz="1200" b="1" dirty="0"/>
              <a:t>2020</a:t>
            </a:r>
            <a:endParaRPr lang="ru-RU" sz="1200" dirty="0"/>
          </a:p>
          <a:p>
            <a:pPr algn="ctr"/>
            <a:endParaRPr lang="ru-RU" sz="1400" b="1" dirty="0" smtClean="0"/>
          </a:p>
          <a:p>
            <a:pPr algn="ctr"/>
            <a:endParaRPr lang="ru-RU" sz="1400" b="1" dirty="0"/>
          </a:p>
          <a:p>
            <a:pPr algn="ctr"/>
            <a:endParaRPr lang="ru-RU" sz="1400" dirty="0"/>
          </a:p>
          <a:p>
            <a:pPr algn="r"/>
            <a:endParaRPr lang="ru-RU" sz="1400" dirty="0"/>
          </a:p>
          <a:p>
            <a:pPr algn="ctr"/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d49/00124940-24293f4f/hello_html_m39530e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1520" y="1052736"/>
            <a:ext cx="85689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Лэпбук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- это универсальная, многофункциональная,  эффективная инновация, которую необходимо продолжать внедрять в коррекционный процесс.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2530" name="Picture 2" descr="https://avatars.mds.yandex.net/get-pdb/1871031/31d352dd-8068-45db-8a4c-3972d8a0556a/s1200?webp=fals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5856" y="3775448"/>
            <a:ext cx="2520280" cy="25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ds05.infourok.ru/uploads/ex/0d49/00124940-24293f4f/hello_html_m39530e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5124" name="Picture 4" descr="https://img2.freepng.ru/20180316/wbe/kisspng-walking-child-clip-art-pictures-of-lunch-ladies-5aac3d18aef618.423729441521237272716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165"/>
          <a:stretch>
            <a:fillRect/>
          </a:stretch>
        </p:blipFill>
        <p:spPr bwMode="auto">
          <a:xfrm>
            <a:off x="683568" y="3717032"/>
            <a:ext cx="2107685" cy="2016224"/>
          </a:xfrm>
          <a:prstGeom prst="rect">
            <a:avLst/>
          </a:prstGeom>
          <a:noFill/>
        </p:spPr>
      </p:pic>
      <p:pic>
        <p:nvPicPr>
          <p:cNvPr id="5126" name="Picture 6" descr="https://ds05.infourok.ru/uploads/ex/0f7d/000f51bc-699f2c2a/hello_html_m158042dc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 l="9861" t="4808" r="9610" b="6252"/>
          <a:stretch>
            <a:fillRect/>
          </a:stretch>
        </p:blipFill>
        <p:spPr bwMode="auto">
          <a:xfrm>
            <a:off x="3707904" y="2636912"/>
            <a:ext cx="5149545" cy="396044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148064" y="4437112"/>
            <a:ext cx="1152128" cy="5040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00" b="1" dirty="0" smtClean="0"/>
              <a:t>МАДОУ «Детский сад «Тополёк» с.Чапаево</a:t>
            </a:r>
            <a:endParaRPr lang="ru-RU" sz="900" b="1" dirty="0"/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1619672" y="404664"/>
            <a:ext cx="7128792" cy="2376264"/>
          </a:xfrm>
          <a:prstGeom prst="downArrowCallout">
            <a:avLst>
              <a:gd name="adj1" fmla="val 16015"/>
              <a:gd name="adj2" fmla="val 25000"/>
              <a:gd name="adj3" fmla="val 25000"/>
              <a:gd name="adj4" fmla="val 6497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Региональная инновационная площадка</a:t>
            </a:r>
            <a:r>
              <a:rPr lang="ru-RU" sz="2000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Модель комплексного сопровождения воспитанников старшего дошкольного возраста с нарушениями речи в условиях логопункта сельского общеобразовательного дошкольного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учреждения»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d49/00124940-24293f4f/hello_html_m39530e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graphicFrame>
        <p:nvGraphicFramePr>
          <p:cNvPr id="5" name="Схема 4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1331640" y="548680"/>
            <a:ext cx="7128792" cy="792088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Рабочая группа по реализации РИП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 rot="17937227">
            <a:off x="854523" y="2895833"/>
            <a:ext cx="33135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Дети с нарушениями речи</a:t>
            </a:r>
            <a:endParaRPr lang="ru-RU" sz="20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d49/00124940-24293f4f/hello_html_m39530e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2054" name="Picture 6" descr="https://www.clipartmax.com/png/full/36-369179_teacher-school-dijak-clip-art-%D1%83%D1%87%D0%B8%D1%82%D0%B5%D0%BB%D1%8C-%D0%BF%D0%BD%D0%B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628800"/>
            <a:ext cx="5026061" cy="374441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15616" y="1196752"/>
            <a:ext cx="226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УЧИТЕЛЬ-ЛОГОПЕД</a:t>
            </a:r>
            <a:endParaRPr lang="ru-RU" b="1" dirty="0"/>
          </a:p>
        </p:txBody>
      </p:sp>
      <p:sp>
        <p:nvSpPr>
          <p:cNvPr id="7" name="Пятиугольник 6"/>
          <p:cNvSpPr/>
          <p:nvPr/>
        </p:nvSpPr>
        <p:spPr>
          <a:xfrm>
            <a:off x="5436096" y="1340768"/>
            <a:ext cx="3168352" cy="792088"/>
          </a:xfrm>
          <a:prstGeom prst="homePlat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Коррекция речевых дефектов</a:t>
            </a:r>
            <a:endParaRPr lang="ru-RU" sz="2000" b="1" dirty="0"/>
          </a:p>
        </p:txBody>
      </p:sp>
      <p:sp>
        <p:nvSpPr>
          <p:cNvPr id="9" name="Пятиугольник 8"/>
          <p:cNvSpPr/>
          <p:nvPr/>
        </p:nvSpPr>
        <p:spPr>
          <a:xfrm>
            <a:off x="5436096" y="2420888"/>
            <a:ext cx="3240360" cy="1584176"/>
          </a:xfrm>
          <a:prstGeom prst="homePlat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Развитие и активизация речемыслительной деятельности</a:t>
            </a:r>
          </a:p>
        </p:txBody>
      </p:sp>
      <p:sp>
        <p:nvSpPr>
          <p:cNvPr id="10" name="Пятиугольник 9"/>
          <p:cNvSpPr/>
          <p:nvPr/>
        </p:nvSpPr>
        <p:spPr>
          <a:xfrm>
            <a:off x="5436096" y="4221088"/>
            <a:ext cx="3240360" cy="1800200"/>
          </a:xfrm>
          <a:prstGeom prst="homePlat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Развитие памяти, внимания, мышления и </a:t>
            </a:r>
            <a:r>
              <a:rPr lang="ru-RU" sz="2000" b="1" dirty="0" smtClean="0"/>
              <a:t>др</a:t>
            </a:r>
            <a:r>
              <a:rPr lang="ru-RU" sz="2000" b="1" dirty="0" smtClean="0"/>
              <a:t>угих высших психических функций</a:t>
            </a:r>
            <a:endParaRPr lang="ru-RU" sz="2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d49/00124940-24293f4f/hello_html_m39530e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3080" name="Picture 8" descr="https://ds05.infourok.ru/uploads/ex/06cd/0008a5d4-07023d38/hello_html_2c81c27a.png"/>
          <p:cNvPicPr>
            <a:picLocks noChangeAspect="1" noChangeArrowheads="1"/>
          </p:cNvPicPr>
          <p:nvPr/>
        </p:nvPicPr>
        <p:blipFill>
          <a:blip r:embed="rId3" cstate="print"/>
          <a:srcRect l="23420" t="19179" b="16891"/>
          <a:stretch>
            <a:fillRect/>
          </a:stretch>
        </p:blipFill>
        <p:spPr bwMode="auto">
          <a:xfrm rot="16788856">
            <a:off x="1650851" y="2718238"/>
            <a:ext cx="1648207" cy="720080"/>
          </a:xfrm>
          <a:prstGeom prst="rect">
            <a:avLst/>
          </a:prstGeom>
          <a:noFill/>
        </p:spPr>
      </p:pic>
      <p:pic>
        <p:nvPicPr>
          <p:cNvPr id="10" name="Picture 8" descr="https://ds05.infourok.ru/uploads/ex/06cd/0008a5d4-07023d38/hello_html_2c81c27a.png"/>
          <p:cNvPicPr>
            <a:picLocks noChangeAspect="1" noChangeArrowheads="1"/>
          </p:cNvPicPr>
          <p:nvPr/>
        </p:nvPicPr>
        <p:blipFill>
          <a:blip r:embed="rId3" cstate="print"/>
          <a:srcRect l="23420" t="19179" b="16891"/>
          <a:stretch>
            <a:fillRect/>
          </a:stretch>
        </p:blipFill>
        <p:spPr bwMode="auto">
          <a:xfrm rot="15450771">
            <a:off x="5573751" y="2655273"/>
            <a:ext cx="1648207" cy="720080"/>
          </a:xfrm>
          <a:prstGeom prst="rect">
            <a:avLst/>
          </a:prstGeom>
          <a:noFill/>
        </p:spPr>
      </p:pic>
      <p:sp>
        <p:nvSpPr>
          <p:cNvPr id="11" name="Скругленный прямоугольник 10"/>
          <p:cNvSpPr/>
          <p:nvPr/>
        </p:nvSpPr>
        <p:spPr>
          <a:xfrm>
            <a:off x="1835696" y="548680"/>
            <a:ext cx="5400600" cy="172819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979712" y="836712"/>
            <a:ext cx="50405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Развитие и активизация речемыслительной деятельности</a:t>
            </a:r>
            <a:endParaRPr lang="ru-RU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83568" y="4221088"/>
            <a:ext cx="32403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Интерактивные игры, созданные в программе </a:t>
            </a:r>
            <a:r>
              <a:rPr lang="ru-RU" sz="2000" b="1" dirty="0"/>
              <a:t>POWER POINT </a:t>
            </a:r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467544" y="3933056"/>
            <a:ext cx="3528392" cy="1584176"/>
          </a:xfrm>
          <a:prstGeom prst="flowChartAlternateProcess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4788024" y="4005064"/>
            <a:ext cx="3528392" cy="1584176"/>
          </a:xfrm>
          <a:prstGeom prst="flowChartAlternateProcess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Логопедический </a:t>
            </a:r>
            <a:r>
              <a:rPr lang="ru-RU" sz="3200" b="1" dirty="0" err="1" smtClean="0">
                <a:solidFill>
                  <a:schemeClr val="tx1"/>
                </a:solidFill>
              </a:rPr>
              <a:t>л</a:t>
            </a:r>
            <a:r>
              <a:rPr lang="ru-RU" sz="3200" b="1" dirty="0" err="1" smtClean="0">
                <a:solidFill>
                  <a:schemeClr val="tx1"/>
                </a:solidFill>
              </a:rPr>
              <a:t>эпбук</a:t>
            </a:r>
            <a:r>
              <a:rPr lang="ru-RU" sz="3200" b="1" dirty="0" smtClean="0">
                <a:solidFill>
                  <a:schemeClr val="tx1"/>
                </a:solidFill>
              </a:rPr>
              <a:t> 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d49/00124940-24293f4f/hello_html_m39530e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3226289" y="476672"/>
            <a:ext cx="23271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Лэпбук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2" name="Picture 4" descr="https://www.maam.ru/upload/blogs/detsad-396257-1491055868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 l="8960" r="9281" b="7369"/>
          <a:stretch>
            <a:fillRect/>
          </a:stretch>
        </p:blipFill>
        <p:spPr bwMode="auto">
          <a:xfrm>
            <a:off x="1894928" y="1484784"/>
            <a:ext cx="5426152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d49/00124940-24293f4f/hello_html_m39530e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19458" name="Picture 2" descr="https://www.komus.ru/medias/sys_master/root/h4c/hdb/10174644748318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4008" y="1268760"/>
            <a:ext cx="3888432" cy="388843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 rot="21026727">
            <a:off x="5976198" y="2062181"/>
            <a:ext cx="18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Лэпбук 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1026" name="Picture 2" descr="https://ds04.infourok.ru/uploads/ex/0a17/00116f36-c7ea805b/hello_html_363f5ee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024499">
            <a:off x="6593430" y="2843219"/>
            <a:ext cx="831286" cy="99654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39552" y="1988840"/>
            <a:ext cx="432048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Коррекция речевого дефекта</a:t>
            </a:r>
          </a:p>
          <a:p>
            <a:pPr>
              <a:buFont typeface="Wingdings" pitchFamily="2" charset="2"/>
              <a:buChar char="Ø"/>
            </a:pPr>
            <a:endParaRPr lang="ru-RU" sz="2000" b="1" dirty="0" smtClean="0"/>
          </a:p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Развитие высших психических функций: памяти, внимания, мышления и др.</a:t>
            </a:r>
          </a:p>
          <a:p>
            <a:pPr>
              <a:buFont typeface="Wingdings" pitchFamily="2" charset="2"/>
              <a:buChar char="Ø"/>
            </a:pPr>
            <a:endParaRPr lang="ru-RU" sz="2000" b="1" dirty="0" smtClean="0"/>
          </a:p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Активизация и развитие речемыслительной деятельности</a:t>
            </a:r>
          </a:p>
          <a:p>
            <a:pPr>
              <a:buFont typeface="Wingdings" pitchFamily="2" charset="2"/>
              <a:buChar char="Ø"/>
            </a:pPr>
            <a:endParaRPr lang="ru-RU" sz="2000" b="1" dirty="0" smtClean="0"/>
          </a:p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Развитие мелкой моторики и тактильной стимуляции пальцев рук.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27584" y="476672"/>
            <a:ext cx="7992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Лэпбук </a:t>
            </a:r>
            <a:r>
              <a:rPr lang="ru-RU" sz="2000" b="1" dirty="0" smtClean="0"/>
              <a:t>– это эффективная, многофункциональная инновация</a:t>
            </a:r>
            <a:endParaRPr lang="ru-RU" sz="20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d49/00124940-24293f4f/hello_html_m39530e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2" name="Picture 2" descr="C:\Users\User\Desktop\IMG_20200818_215419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1F1C15"/>
              </a:clrFrom>
              <a:clrTo>
                <a:srgbClr val="1F1C15">
                  <a:alpha val="0"/>
                </a:srgbClr>
              </a:clrTo>
            </a:clrChange>
          </a:blip>
          <a:srcRect t="17633" b="7427"/>
          <a:stretch>
            <a:fillRect/>
          </a:stretch>
        </p:blipFill>
        <p:spPr bwMode="auto">
          <a:xfrm rot="19939333">
            <a:off x="314899" y="1119989"/>
            <a:ext cx="4294712" cy="24138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3" name="Picture 3" descr="C:\Users\User\Desktop\IMG_20200818_215346.jpg"/>
          <p:cNvPicPr>
            <a:picLocks noChangeAspect="1" noChangeArrowheads="1"/>
          </p:cNvPicPr>
          <p:nvPr/>
        </p:nvPicPr>
        <p:blipFill>
          <a:blip r:embed="rId4" cstate="print"/>
          <a:srcRect l="8044" t="4290" r="6692"/>
          <a:stretch>
            <a:fillRect/>
          </a:stretch>
        </p:blipFill>
        <p:spPr bwMode="auto">
          <a:xfrm>
            <a:off x="4860032" y="548680"/>
            <a:ext cx="3816424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4" name="Picture 4" descr="C:\Users\User\Desktop\IMG_20200818_21495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672" y="3861048"/>
            <a:ext cx="3264363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5" name="Picture 5" descr="C:\Users\User\Desktop\IMG_20200818_215307.jpg"/>
          <p:cNvPicPr>
            <a:picLocks noChangeAspect="1" noChangeArrowheads="1"/>
          </p:cNvPicPr>
          <p:nvPr/>
        </p:nvPicPr>
        <p:blipFill>
          <a:blip r:embed="rId6" cstate="print"/>
          <a:srcRect l="17734" t="7621" b="13197"/>
          <a:stretch>
            <a:fillRect/>
          </a:stretch>
        </p:blipFill>
        <p:spPr bwMode="auto">
          <a:xfrm>
            <a:off x="5436096" y="3933056"/>
            <a:ext cx="2992514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d49/00124940-24293f4f/hello_html_m39530e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6" name="Picture 2" descr="C:\Users\User\Desktop\IMG_20200818_2151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76672"/>
            <a:ext cx="3744416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7" name="Picture 3" descr="C:\Users\User\Desktop\IMG_20200818_215021.jpg"/>
          <p:cNvPicPr>
            <a:picLocks noChangeAspect="1" noChangeArrowheads="1"/>
          </p:cNvPicPr>
          <p:nvPr/>
        </p:nvPicPr>
        <p:blipFill>
          <a:blip r:embed="rId4" cstate="print"/>
          <a:srcRect t="7764" r="8837"/>
          <a:stretch>
            <a:fillRect/>
          </a:stretch>
        </p:blipFill>
        <p:spPr bwMode="auto">
          <a:xfrm>
            <a:off x="4860032" y="476672"/>
            <a:ext cx="3792422" cy="28777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8" name="Picture 4" descr="C:\Users\User\Desktop\IMG_20200818_215325.jpg"/>
          <p:cNvPicPr>
            <a:picLocks noChangeAspect="1" noChangeArrowheads="1"/>
          </p:cNvPicPr>
          <p:nvPr/>
        </p:nvPicPr>
        <p:blipFill>
          <a:blip r:embed="rId5" cstate="print"/>
          <a:srcRect t="1701" b="16400"/>
          <a:stretch>
            <a:fillRect/>
          </a:stretch>
        </p:blipFill>
        <p:spPr bwMode="auto">
          <a:xfrm>
            <a:off x="899592" y="3356992"/>
            <a:ext cx="2592288" cy="28307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9" name="Picture 5" descr="C:\Users\User\Desktop\IMG_20200818_21490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3501008"/>
            <a:ext cx="3467877" cy="2600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204</Words>
  <Application>Microsoft Office PowerPoint</Application>
  <PresentationFormat>Экран (4:3)</PresentationFormat>
  <Paragraphs>54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12</cp:revision>
  <dcterms:created xsi:type="dcterms:W3CDTF">2020-08-18T07:52:55Z</dcterms:created>
  <dcterms:modified xsi:type="dcterms:W3CDTF">2020-08-19T06:54:01Z</dcterms:modified>
</cp:coreProperties>
</file>