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305" r:id="rId2"/>
    <p:sldId id="314" r:id="rId3"/>
    <p:sldId id="290" r:id="rId4"/>
    <p:sldId id="311" r:id="rId5"/>
    <p:sldId id="291" r:id="rId6"/>
    <p:sldId id="327" r:id="rId7"/>
    <p:sldId id="28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99CCFF"/>
    <a:srgbClr val="0033CC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464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653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ADAA0C-0F5D-4717-AEF1-7D7562C2B40A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38AEFA-D77E-42DC-B412-BE6B76345D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1885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38AEFA-D77E-42DC-B412-BE6B76345D4E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9887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545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3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656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00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0067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399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650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429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037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829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363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801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stratmanager.ru/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11760" y="2780928"/>
            <a:ext cx="4032448" cy="936104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3600" b="1" dirty="0"/>
              <a:t>Метод проектов</a:t>
            </a:r>
            <a:endParaRPr lang="ru-RU" sz="3600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62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05064" y="692696"/>
            <a:ext cx="5760640" cy="648072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2400" b="1" dirty="0"/>
              <a:t>Что такое </a:t>
            </a:r>
            <a:r>
              <a:rPr lang="ru-RU" sz="2400" b="1" dirty="0" smtClean="0"/>
              <a:t>проект (вообще)</a:t>
            </a:r>
            <a:endParaRPr lang="ru-RU" sz="2400" dirty="0"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556792"/>
            <a:ext cx="8136904" cy="504056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/>
            <a:r>
              <a:rPr lang="ru-RU" sz="1800" b="1" u="sng" dirty="0" smtClean="0">
                <a:solidFill>
                  <a:schemeClr val="tx1"/>
                </a:solidFill>
              </a:rPr>
              <a:t>Проект </a:t>
            </a:r>
            <a:r>
              <a:rPr lang="ru-RU" sz="1800" b="1" dirty="0">
                <a:solidFill>
                  <a:schemeClr val="tx1"/>
                </a:solidFill>
              </a:rPr>
              <a:t>— это временное предприятие, направленное на создание уникальных продуктов, услуг или результатов. Ключевое слово «временно», т.е. у проекта есть начало и конец. </a:t>
            </a:r>
            <a:endParaRPr lang="ru-RU" sz="1800" b="1" dirty="0" smtClean="0">
              <a:solidFill>
                <a:schemeClr val="tx1"/>
              </a:solidFill>
            </a:endParaRPr>
          </a:p>
          <a:p>
            <a:pPr algn="just" fontAlgn="base"/>
            <a:endParaRPr lang="ru-RU" sz="1800" b="1" dirty="0" smtClean="0">
              <a:solidFill>
                <a:schemeClr val="tx1"/>
              </a:solidFill>
              <a:latin typeface="Open Sans"/>
            </a:endParaRPr>
          </a:p>
          <a:p>
            <a:pPr algn="just" fontAlgn="base"/>
            <a:r>
              <a:rPr lang="ru-RU" sz="1600" b="1" u="sng" dirty="0" smtClean="0">
                <a:solidFill>
                  <a:schemeClr val="tx1"/>
                </a:solidFill>
                <a:latin typeface="Open Sans"/>
              </a:rPr>
              <a:t>Признаки </a:t>
            </a:r>
            <a:r>
              <a:rPr lang="ru-RU" sz="1600" b="1" u="sng" dirty="0">
                <a:solidFill>
                  <a:schemeClr val="tx1"/>
                </a:solidFill>
                <a:latin typeface="Open Sans"/>
              </a:rPr>
              <a:t>проекта</a:t>
            </a:r>
            <a:endParaRPr lang="ru-RU" sz="1600" u="sng" dirty="0">
              <a:solidFill>
                <a:schemeClr val="tx1"/>
              </a:solidFill>
              <a:latin typeface="Open Sans"/>
            </a:endParaRPr>
          </a:p>
          <a:p>
            <a:pPr algn="just" fontAlgn="base">
              <a:buFont typeface="+mj-lt"/>
              <a:buAutoNum type="arabicPeriod"/>
            </a:pPr>
            <a:r>
              <a:rPr lang="ru-RU" sz="1600" b="1" dirty="0">
                <a:solidFill>
                  <a:schemeClr val="tx1"/>
                </a:solidFill>
                <a:latin typeface="Open Sans"/>
              </a:rPr>
              <a:t>Есть конкретная дата начала.</a:t>
            </a:r>
          </a:p>
          <a:p>
            <a:pPr algn="just" fontAlgn="base">
              <a:buFont typeface="+mj-lt"/>
              <a:buAutoNum type="arabicPeriod"/>
            </a:pPr>
            <a:r>
              <a:rPr lang="ru-RU" sz="1600" b="1" dirty="0">
                <a:solidFill>
                  <a:schemeClr val="tx1"/>
                </a:solidFill>
                <a:latin typeface="Open Sans"/>
              </a:rPr>
              <a:t>Есть конкретная дата конца или конечный результат. </a:t>
            </a:r>
            <a:endParaRPr lang="ru-RU" sz="1600" b="1" dirty="0" smtClean="0">
              <a:solidFill>
                <a:schemeClr val="tx1"/>
              </a:solidFill>
              <a:latin typeface="Open Sans"/>
            </a:endParaRPr>
          </a:p>
          <a:p>
            <a:pPr algn="just" fontAlgn="base">
              <a:buFont typeface="+mj-lt"/>
              <a:buAutoNum type="arabicPeriod"/>
            </a:pPr>
            <a:r>
              <a:rPr lang="ru-RU" sz="1600" b="1" dirty="0" smtClean="0">
                <a:solidFill>
                  <a:schemeClr val="tx1"/>
                </a:solidFill>
                <a:latin typeface="Open Sans"/>
              </a:rPr>
              <a:t>Результат </a:t>
            </a:r>
            <a:r>
              <a:rPr lang="ru-RU" sz="1600" b="1" dirty="0">
                <a:solidFill>
                  <a:schemeClr val="tx1"/>
                </a:solidFill>
                <a:latin typeface="Open Sans"/>
              </a:rPr>
              <a:t>проекта уникален. В этом состоит главное отличие проекта от процесса или регулярной деятельности. «Уникальный» не значит абсолютно новый для всех. Он может быть уникальным для организатора или команды.</a:t>
            </a:r>
          </a:p>
          <a:p>
            <a:pPr algn="just" fontAlgn="base">
              <a:buFont typeface="+mj-lt"/>
              <a:buAutoNum type="arabicPeriod"/>
            </a:pPr>
            <a:r>
              <a:rPr lang="ru-RU" sz="1600" b="1" dirty="0">
                <a:solidFill>
                  <a:schemeClr val="tx1"/>
                </a:solidFill>
                <a:latin typeface="Open Sans"/>
              </a:rPr>
              <a:t>Ресурсы ограничены. Ресурсы для проекта ограничены всегда: </a:t>
            </a:r>
            <a:r>
              <a:rPr lang="ru-RU" sz="1600" b="1" dirty="0" smtClean="0">
                <a:solidFill>
                  <a:schemeClr val="tx1"/>
                </a:solidFill>
                <a:latin typeface="Open Sans"/>
              </a:rPr>
              <a:t>время</a:t>
            </a:r>
            <a:r>
              <a:rPr lang="ru-RU" sz="1600" b="1" dirty="0">
                <a:solidFill>
                  <a:schemeClr val="tx1"/>
                </a:solidFill>
                <a:latin typeface="Open Sans"/>
              </a:rPr>
              <a:t>, </a:t>
            </a:r>
            <a:r>
              <a:rPr lang="ru-RU" sz="1600" b="1" dirty="0" smtClean="0">
                <a:solidFill>
                  <a:schemeClr val="tx1"/>
                </a:solidFill>
                <a:latin typeface="Open Sans"/>
              </a:rPr>
              <a:t>оборудование </a:t>
            </a:r>
            <a:r>
              <a:rPr lang="ru-RU" sz="1600" b="1" dirty="0">
                <a:solidFill>
                  <a:schemeClr val="tx1"/>
                </a:solidFill>
                <a:latin typeface="Open Sans"/>
              </a:rPr>
              <a:t>и т</a:t>
            </a:r>
            <a:r>
              <a:rPr lang="ru-RU" sz="1600" b="1" dirty="0" smtClean="0">
                <a:solidFill>
                  <a:schemeClr val="tx1"/>
                </a:solidFill>
                <a:latin typeface="Open Sans"/>
              </a:rPr>
              <a:t>. д.</a:t>
            </a:r>
          </a:p>
          <a:p>
            <a:pPr algn="just" fontAlgn="base"/>
            <a:endParaRPr lang="ru-RU" sz="1800" dirty="0" smtClean="0">
              <a:solidFill>
                <a:schemeClr val="tx1"/>
              </a:solidFill>
            </a:endParaRPr>
          </a:p>
          <a:p>
            <a:pPr algn="just" fontAlgn="base"/>
            <a:r>
              <a:rPr lang="ru-RU" sz="1800" b="1" dirty="0" smtClean="0">
                <a:solidFill>
                  <a:schemeClr val="tx1"/>
                </a:solidFill>
              </a:rPr>
              <a:t>Теперь</a:t>
            </a:r>
            <a:r>
              <a:rPr lang="ru-RU" sz="1800" b="1" dirty="0">
                <a:solidFill>
                  <a:schemeClr val="tx1"/>
                </a:solidFill>
              </a:rPr>
              <a:t>, когда </a:t>
            </a:r>
            <a:r>
              <a:rPr lang="ru-RU" sz="1800" b="1" dirty="0" smtClean="0">
                <a:solidFill>
                  <a:schemeClr val="tx1"/>
                </a:solidFill>
              </a:rPr>
              <a:t>известно, что </a:t>
            </a:r>
            <a:r>
              <a:rPr lang="ru-RU" sz="1800" b="1" dirty="0">
                <a:solidFill>
                  <a:schemeClr val="tx1"/>
                </a:solidFill>
              </a:rPr>
              <a:t>такое проект, </a:t>
            </a:r>
            <a:r>
              <a:rPr lang="ru-RU" sz="1800" b="1" dirty="0" smtClean="0">
                <a:solidFill>
                  <a:schemeClr val="tx1"/>
                </a:solidFill>
              </a:rPr>
              <a:t>можно взять </a:t>
            </a:r>
            <a:r>
              <a:rPr lang="ru-RU" sz="1800" b="1" dirty="0">
                <a:solidFill>
                  <a:schemeClr val="tx1"/>
                </a:solidFill>
              </a:rPr>
              <a:t>лист бумаги и </a:t>
            </a:r>
            <a:r>
              <a:rPr lang="ru-RU" sz="1800" b="1" dirty="0" smtClean="0">
                <a:solidFill>
                  <a:schemeClr val="tx1"/>
                </a:solidFill>
              </a:rPr>
              <a:t>записать </a:t>
            </a:r>
            <a:r>
              <a:rPr lang="ru-RU" sz="1800" b="1" dirty="0">
                <a:solidFill>
                  <a:schemeClr val="tx1"/>
                </a:solidFill>
              </a:rPr>
              <a:t>на него свои текущие дела и идеи. </a:t>
            </a:r>
            <a:r>
              <a:rPr lang="ru-RU" sz="1800" b="1" dirty="0" smtClean="0">
                <a:solidFill>
                  <a:schemeClr val="tx1"/>
                </a:solidFill>
              </a:rPr>
              <a:t>Можно увидеть, где </a:t>
            </a:r>
            <a:r>
              <a:rPr lang="ru-RU" sz="1800" b="1" dirty="0">
                <a:solidFill>
                  <a:schemeClr val="tx1"/>
                </a:solidFill>
              </a:rPr>
              <a:t>можно проставить сроки, где виден конечный результат. </a:t>
            </a:r>
            <a:endParaRPr lang="ru-RU" sz="1800" b="1" dirty="0" smtClean="0">
              <a:solidFill>
                <a:schemeClr val="tx1"/>
              </a:solidFill>
            </a:endParaRPr>
          </a:p>
          <a:p>
            <a:pPr algn="just" fontAlgn="base"/>
            <a:r>
              <a:rPr lang="en-US" sz="1800" b="1" dirty="0">
                <a:solidFill>
                  <a:schemeClr val="tx1"/>
                </a:solidFill>
                <a:hlinkClick r:id="rId2"/>
              </a:rPr>
              <a:t>http://</a:t>
            </a:r>
            <a:r>
              <a:rPr lang="en-US" sz="1800" b="1" dirty="0" smtClean="0">
                <a:solidFill>
                  <a:schemeClr val="tx1"/>
                </a:solidFill>
                <a:hlinkClick r:id="rId2"/>
              </a:rPr>
              <a:t>stratmanager.ru</a:t>
            </a:r>
            <a:endParaRPr 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31840" y="186598"/>
            <a:ext cx="270708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b="1" dirty="0"/>
              <a:t>Проектная деятельность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7436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55776" y="1268760"/>
            <a:ext cx="2592288" cy="720080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2400" b="1" dirty="0"/>
              <a:t>Метод </a:t>
            </a:r>
            <a:r>
              <a:rPr lang="ru-RU" sz="2400" b="1" dirty="0" smtClean="0"/>
              <a:t>проектов</a:t>
            </a:r>
            <a:endParaRPr lang="ru-RU" sz="2400" b="1" dirty="0"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708920"/>
            <a:ext cx="7992888" cy="3384376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/>
            <a:r>
              <a:rPr lang="ru-RU" sz="1800" b="1" u="sng" dirty="0" smtClean="0">
                <a:solidFill>
                  <a:schemeClr val="tx1"/>
                </a:solidFill>
              </a:rPr>
              <a:t>Проект</a:t>
            </a:r>
            <a:r>
              <a:rPr lang="ru-RU" sz="1800" b="1" dirty="0" smtClean="0">
                <a:solidFill>
                  <a:schemeClr val="tx1"/>
                </a:solidFill>
              </a:rPr>
              <a:t> </a:t>
            </a:r>
            <a:r>
              <a:rPr lang="ru-RU" sz="1800" b="1" i="1" dirty="0">
                <a:solidFill>
                  <a:schemeClr val="tx1"/>
                </a:solidFill>
              </a:rPr>
              <a:t>- </a:t>
            </a:r>
            <a:r>
              <a:rPr lang="ru-RU" sz="1800" b="1" dirty="0" smtClean="0">
                <a:solidFill>
                  <a:schemeClr val="tx1"/>
                </a:solidFill>
              </a:rPr>
              <a:t>это специально </a:t>
            </a:r>
            <a:r>
              <a:rPr lang="ru-RU" sz="1800" b="1" dirty="0">
                <a:solidFill>
                  <a:schemeClr val="tx1"/>
                </a:solidFill>
              </a:rPr>
              <a:t>организованный учителем и самостоятельно выполняемый детьми комплекс действий, завершающихся созданием продукта, состоящего из объекта труда, изготовленного в процессе проектирования, и его представления в рамках устной или письменной </a:t>
            </a:r>
            <a:r>
              <a:rPr lang="ru-RU" sz="1800" b="1" dirty="0" smtClean="0">
                <a:solidFill>
                  <a:schemeClr val="tx1"/>
                </a:solidFill>
              </a:rPr>
              <a:t>презентации.</a:t>
            </a:r>
          </a:p>
          <a:p>
            <a:pPr algn="l"/>
            <a:r>
              <a:rPr lang="ru-RU" sz="1800" b="1" u="sng" dirty="0" smtClean="0">
                <a:solidFill>
                  <a:schemeClr val="tx1"/>
                </a:solidFill>
              </a:rPr>
              <a:t>Учитель</a:t>
            </a:r>
            <a:r>
              <a:rPr lang="ru-RU" sz="1800" b="1" dirty="0">
                <a:solidFill>
                  <a:schemeClr val="tx1"/>
                </a:solidFill>
              </a:rPr>
              <a:t> </a:t>
            </a:r>
            <a:r>
              <a:rPr lang="ru-RU" sz="1800" b="1" dirty="0" smtClean="0">
                <a:solidFill>
                  <a:schemeClr val="tx1"/>
                </a:solidFill>
              </a:rPr>
              <a:t>становится </a:t>
            </a:r>
            <a:r>
              <a:rPr lang="ru-RU" sz="1800" b="1" u="sng" dirty="0">
                <a:solidFill>
                  <a:schemeClr val="tx1"/>
                </a:solidFill>
              </a:rPr>
              <a:t>организатором</a:t>
            </a:r>
            <a:r>
              <a:rPr lang="ru-RU" sz="1800" b="1" dirty="0">
                <a:solidFill>
                  <a:schemeClr val="tx1"/>
                </a:solidFill>
              </a:rPr>
              <a:t> проектной </a:t>
            </a:r>
            <a:r>
              <a:rPr lang="ru-RU" sz="1800" b="1" dirty="0" smtClean="0">
                <a:solidFill>
                  <a:schemeClr val="tx1"/>
                </a:solidFill>
              </a:rPr>
              <a:t>деятельности. </a:t>
            </a: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Педагог </a:t>
            </a:r>
            <a:r>
              <a:rPr lang="ru-RU" sz="1800" b="1" dirty="0">
                <a:solidFill>
                  <a:schemeClr val="tx1"/>
                </a:solidFill>
              </a:rPr>
              <a:t>переориентирует всю учебно-воспитательную </a:t>
            </a:r>
            <a:r>
              <a:rPr lang="ru-RU" sz="1800" b="1" dirty="0" smtClean="0">
                <a:solidFill>
                  <a:schemeClr val="tx1"/>
                </a:solidFill>
              </a:rPr>
              <a:t>работу </a:t>
            </a:r>
            <a:r>
              <a:rPr lang="ru-RU" sz="1800" b="1" dirty="0">
                <a:solidFill>
                  <a:schemeClr val="tx1"/>
                </a:solidFill>
              </a:rPr>
              <a:t>учащихся </a:t>
            </a:r>
            <a:r>
              <a:rPr lang="ru-RU" sz="1800" b="1" dirty="0" smtClean="0">
                <a:solidFill>
                  <a:schemeClr val="tx1"/>
                </a:solidFill>
              </a:rPr>
              <a:t>на самостоятельную деятельность поискового </a:t>
            </a:r>
            <a:r>
              <a:rPr lang="ru-RU" sz="1800" b="1" dirty="0">
                <a:solidFill>
                  <a:schemeClr val="tx1"/>
                </a:solidFill>
              </a:rPr>
              <a:t>и творческого плана.</a:t>
            </a:r>
          </a:p>
          <a:p>
            <a:pPr algn="l"/>
            <a:r>
              <a:rPr lang="ru-RU" sz="1800" b="1" u="sng" dirty="0">
                <a:solidFill>
                  <a:schemeClr val="tx1"/>
                </a:solidFill>
              </a:rPr>
              <a:t>У</a:t>
            </a:r>
            <a:r>
              <a:rPr lang="ru-RU" sz="1800" b="1" u="sng" dirty="0" smtClean="0">
                <a:solidFill>
                  <a:schemeClr val="tx1"/>
                </a:solidFill>
              </a:rPr>
              <a:t>чащиеся</a:t>
            </a:r>
            <a:r>
              <a:rPr lang="ru-RU" sz="1800" b="1" dirty="0" smtClean="0">
                <a:solidFill>
                  <a:schemeClr val="tx1"/>
                </a:solidFill>
              </a:rPr>
              <a:t> </a:t>
            </a:r>
            <a:r>
              <a:rPr lang="ru-RU" sz="1800" b="1" dirty="0">
                <a:solidFill>
                  <a:schemeClr val="tx1"/>
                </a:solidFill>
              </a:rPr>
              <a:t>должны </a:t>
            </a:r>
            <a:r>
              <a:rPr lang="ru-RU" sz="1800" b="1" u="sng" dirty="0">
                <a:solidFill>
                  <a:schemeClr val="tx1"/>
                </a:solidFill>
              </a:rPr>
              <a:t>самостоятельно</a:t>
            </a:r>
            <a:r>
              <a:rPr lang="ru-RU" sz="1800" b="1" dirty="0">
                <a:solidFill>
                  <a:schemeClr val="tx1"/>
                </a:solidFill>
              </a:rPr>
              <a:t>, но совместными усилиями решить проблему, применив необходимые знания из разных областей научной и практической деятельности, получить реальный и ощутимый результат</a:t>
            </a:r>
            <a:r>
              <a:rPr lang="ru-RU" sz="1800" b="1" dirty="0" smtClean="0">
                <a:solidFill>
                  <a:schemeClr val="tx1"/>
                </a:solidFill>
              </a:rPr>
              <a:t>.</a:t>
            </a:r>
            <a:endParaRPr lang="ru-RU" sz="1800" b="1" u="sng" dirty="0" smtClean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31840" y="186598"/>
            <a:ext cx="270708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b="1" dirty="0"/>
              <a:t>Проектная деятельность </a:t>
            </a:r>
            <a:endParaRPr lang="ru-RU" dirty="0"/>
          </a:p>
        </p:txBody>
      </p:sp>
      <p:pic>
        <p:nvPicPr>
          <p:cNvPr id="2050" name="Picture 2" descr="Картинки по запросу предпрофильная подготовка картинки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68761"/>
            <a:ext cx="2466975" cy="1847851"/>
          </a:xfrm>
          <a:prstGeom prst="rect">
            <a:avLst/>
          </a:prstGeom>
          <a:noFill/>
          <a:ln w="571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9237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99184" y="908720"/>
            <a:ext cx="7772400" cy="1008112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sz="2200" b="1" dirty="0" smtClean="0"/>
              <a:t>Что необходимо учесть при организации проектной деятельности в подростковом возрасте?</a:t>
            </a:r>
            <a:endParaRPr lang="ru-RU" sz="2200" dirty="0"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7992888" cy="4248472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pPr algn="l"/>
            <a:r>
              <a:rPr lang="ru-RU" sz="1800" b="1" dirty="0">
                <a:solidFill>
                  <a:schemeClr val="tx1"/>
                </a:solidFill>
              </a:rPr>
              <a:t>Важно, чтобы при проектировании дети </a:t>
            </a:r>
            <a:r>
              <a:rPr lang="ru-RU" sz="1800" b="1" u="sng" dirty="0">
                <a:solidFill>
                  <a:schemeClr val="tx1"/>
                </a:solidFill>
              </a:rPr>
              <a:t>осознали свою личную заинтересованность</a:t>
            </a:r>
            <a:r>
              <a:rPr lang="ru-RU" sz="1800" b="1" dirty="0">
                <a:solidFill>
                  <a:schemeClr val="tx1"/>
                </a:solidFill>
              </a:rPr>
              <a:t> в приобретаемых знаниях, которые могут и должны пригодиться им в жизни. Для этого необходимо поставить задачу или зафиксировать проблему:</a:t>
            </a:r>
          </a:p>
          <a:p>
            <a:pPr algn="l"/>
            <a:r>
              <a:rPr lang="ru-RU" sz="1800" b="1" dirty="0">
                <a:solidFill>
                  <a:schemeClr val="tx1"/>
                </a:solidFill>
              </a:rPr>
              <a:t>а) взятую из реальной жизни;</a:t>
            </a:r>
          </a:p>
          <a:p>
            <a:pPr algn="l"/>
            <a:r>
              <a:rPr lang="ru-RU" sz="1800" b="1" dirty="0">
                <a:solidFill>
                  <a:schemeClr val="tx1"/>
                </a:solidFill>
              </a:rPr>
              <a:t>б) знакомую и значимую для ребенка;</a:t>
            </a:r>
          </a:p>
          <a:p>
            <a:pPr algn="l"/>
            <a:r>
              <a:rPr lang="ru-RU" sz="1800" b="1" dirty="0">
                <a:solidFill>
                  <a:schemeClr val="tx1"/>
                </a:solidFill>
              </a:rPr>
              <a:t>в) для решения которой появляется необходимость применить уже полученные знания и приобрести новые;</a:t>
            </a:r>
          </a:p>
          <a:p>
            <a:pPr algn="l"/>
            <a:r>
              <a:rPr lang="ru-RU" sz="1800" b="1" dirty="0">
                <a:solidFill>
                  <a:schemeClr val="tx1"/>
                </a:solidFill>
              </a:rPr>
              <a:t>г) которая имеет разные варианты решений</a:t>
            </a:r>
            <a:r>
              <a:rPr lang="ru-RU" sz="1800" b="1" dirty="0" smtClean="0">
                <a:solidFill>
                  <a:schemeClr val="tx1"/>
                </a:solidFill>
              </a:rPr>
              <a:t>.</a:t>
            </a:r>
          </a:p>
          <a:p>
            <a:pPr algn="l"/>
            <a:endParaRPr lang="ru-RU" sz="1800" b="1" dirty="0">
              <a:solidFill>
                <a:schemeClr val="tx1"/>
              </a:solidFill>
            </a:endParaRPr>
          </a:p>
          <a:p>
            <a:pPr algn="l"/>
            <a:r>
              <a:rPr lang="ru-RU" sz="1800" b="1" u="sng" dirty="0">
                <a:solidFill>
                  <a:schemeClr val="tx1"/>
                </a:solidFill>
              </a:rPr>
              <a:t>При выборе содержания следует учитывать, что оно должно:</a:t>
            </a:r>
          </a:p>
          <a:p>
            <a:pPr algn="l"/>
            <a:r>
              <a:rPr lang="ru-RU" sz="1800" b="1" dirty="0">
                <a:solidFill>
                  <a:schemeClr val="tx1"/>
                </a:solidFill>
              </a:rPr>
              <a:t>иметь прикладное значение,</a:t>
            </a:r>
          </a:p>
          <a:p>
            <a:pPr algn="l"/>
            <a:r>
              <a:rPr lang="ru-RU" sz="1800" b="1" dirty="0">
                <a:solidFill>
                  <a:schemeClr val="tx1"/>
                </a:solidFill>
              </a:rPr>
              <a:t>побуждать интерес,</a:t>
            </a:r>
          </a:p>
          <a:p>
            <a:pPr algn="l"/>
            <a:r>
              <a:rPr lang="ru-RU" sz="1800" b="1" dirty="0">
                <a:solidFill>
                  <a:schemeClr val="tx1"/>
                </a:solidFill>
              </a:rPr>
              <a:t>требовать необходимость подключения к работе разных ресурсов (энциклопедии, информационные технологии, люди и т.д</a:t>
            </a:r>
            <a:r>
              <a:rPr lang="ru-RU" sz="1800" b="1" dirty="0" smtClean="0">
                <a:solidFill>
                  <a:schemeClr val="tx1"/>
                </a:solidFill>
              </a:rPr>
              <a:t>.).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31840" y="186598"/>
            <a:ext cx="270708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b="1" dirty="0"/>
              <a:t>Проектная деятельность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216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1628800"/>
            <a:ext cx="3240360" cy="574060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2400" b="1" dirty="0"/>
              <a:t>Метод </a:t>
            </a:r>
            <a:r>
              <a:rPr lang="ru-RU" sz="2400" b="1" dirty="0" smtClean="0"/>
              <a:t>проектов</a:t>
            </a:r>
            <a:endParaRPr lang="ru-RU" sz="2400" dirty="0"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2924944"/>
            <a:ext cx="7992888" cy="3600400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Развитие </a:t>
            </a:r>
            <a:r>
              <a:rPr lang="ru-RU" sz="2400" b="1" dirty="0" err="1" smtClean="0">
                <a:solidFill>
                  <a:schemeClr val="tx1"/>
                </a:solidFill>
              </a:rPr>
              <a:t>метапредметных</a:t>
            </a:r>
            <a:r>
              <a:rPr lang="ru-RU" sz="2400" b="1" dirty="0" smtClean="0">
                <a:solidFill>
                  <a:schemeClr val="tx1"/>
                </a:solidFill>
              </a:rPr>
              <a:t> связей</a:t>
            </a:r>
          </a:p>
          <a:p>
            <a:r>
              <a:rPr lang="ru-RU" sz="1800" b="1" dirty="0" smtClean="0">
                <a:solidFill>
                  <a:schemeClr val="tx1"/>
                </a:solidFill>
              </a:rPr>
              <a:t>Процесс </a:t>
            </a:r>
            <a:r>
              <a:rPr lang="ru-RU" sz="1800" b="1" dirty="0">
                <a:solidFill>
                  <a:schemeClr val="tx1"/>
                </a:solidFill>
              </a:rPr>
              <a:t>решения поставленной проблемы и является </a:t>
            </a:r>
            <a:r>
              <a:rPr lang="ru-RU" sz="1800" b="1" dirty="0">
                <a:solidFill>
                  <a:srgbClr val="C00000"/>
                </a:solidFill>
              </a:rPr>
              <a:t>основой проектной </a:t>
            </a:r>
            <a:r>
              <a:rPr lang="ru-RU" sz="1800" b="1" dirty="0" smtClean="0">
                <a:solidFill>
                  <a:srgbClr val="C00000"/>
                </a:solidFill>
              </a:rPr>
              <a:t>деятельности</a:t>
            </a:r>
            <a:r>
              <a:rPr lang="ru-RU" sz="1800" b="1" dirty="0">
                <a:solidFill>
                  <a:srgbClr val="C00000"/>
                </a:solidFill>
              </a:rPr>
              <a:t>.</a:t>
            </a:r>
            <a:r>
              <a:rPr lang="ru-RU" sz="1800" b="1" dirty="0" smtClean="0">
                <a:solidFill>
                  <a:schemeClr val="tx1"/>
                </a:solidFill>
              </a:rPr>
              <a:t> </a:t>
            </a:r>
          </a:p>
          <a:p>
            <a:pPr algn="l"/>
            <a:r>
              <a:rPr lang="ru-RU" sz="1800" b="1" u="sng" dirty="0" smtClean="0">
                <a:solidFill>
                  <a:schemeClr val="tx1"/>
                </a:solidFill>
              </a:rPr>
              <a:t>Через проектную деятельность </a:t>
            </a:r>
            <a:r>
              <a:rPr lang="ru-RU" sz="1800" b="1" u="sng" dirty="0">
                <a:solidFill>
                  <a:schemeClr val="tx1"/>
                </a:solidFill>
              </a:rPr>
              <a:t>развивается много </a:t>
            </a:r>
            <a:r>
              <a:rPr lang="ru-RU" sz="1800" b="1" u="sng" dirty="0" smtClean="0">
                <a:solidFill>
                  <a:schemeClr val="tx1"/>
                </a:solidFill>
              </a:rPr>
              <a:t>умений: </a:t>
            </a:r>
          </a:p>
          <a:p>
            <a:pPr algn="l"/>
            <a:r>
              <a:rPr lang="ru-RU" sz="1800" b="1" u="sng" dirty="0" smtClean="0">
                <a:solidFill>
                  <a:schemeClr val="tx1"/>
                </a:solidFill>
              </a:rPr>
              <a:t>Во-первых</a:t>
            </a:r>
            <a:r>
              <a:rPr lang="ru-RU" sz="1800" b="1" u="sng" dirty="0">
                <a:solidFill>
                  <a:schemeClr val="tx1"/>
                </a:solidFill>
              </a:rPr>
              <a:t>,</a:t>
            </a:r>
            <a:r>
              <a:rPr lang="ru-RU" sz="1800" b="1" dirty="0">
                <a:solidFill>
                  <a:schemeClr val="tx1"/>
                </a:solidFill>
              </a:rPr>
              <a:t> это умение учащихся </a:t>
            </a:r>
            <a:r>
              <a:rPr lang="ru-RU" sz="1800" b="1" dirty="0">
                <a:solidFill>
                  <a:srgbClr val="C00000"/>
                </a:solidFill>
              </a:rPr>
              <a:t>практически использовать </a:t>
            </a:r>
            <a:r>
              <a:rPr lang="ru-RU" sz="1800" b="1" dirty="0">
                <a:solidFill>
                  <a:schemeClr val="tx1"/>
                </a:solidFill>
              </a:rPr>
              <a:t>полученные знания. </a:t>
            </a:r>
            <a:endParaRPr lang="ru-RU" sz="1800" b="1" dirty="0" smtClean="0">
              <a:solidFill>
                <a:schemeClr val="tx1"/>
              </a:solidFill>
            </a:endParaRPr>
          </a:p>
          <a:p>
            <a:pPr algn="l"/>
            <a:r>
              <a:rPr lang="ru-RU" sz="1800" b="1" u="sng" dirty="0" smtClean="0">
                <a:solidFill>
                  <a:schemeClr val="tx1"/>
                </a:solidFill>
              </a:rPr>
              <a:t>Во-вторых</a:t>
            </a:r>
            <a:r>
              <a:rPr lang="ru-RU" sz="1800" b="1" dirty="0">
                <a:solidFill>
                  <a:schemeClr val="tx1"/>
                </a:solidFill>
              </a:rPr>
              <a:t>, творческое мышление в </a:t>
            </a:r>
            <a:r>
              <a:rPr lang="ru-RU" sz="1800" b="1" dirty="0">
                <a:solidFill>
                  <a:srgbClr val="C00000"/>
                </a:solidFill>
              </a:rPr>
              <a:t>различных областях деятельности</a:t>
            </a:r>
            <a:r>
              <a:rPr lang="ru-RU" sz="1800" b="1" dirty="0">
                <a:solidFill>
                  <a:schemeClr val="tx1"/>
                </a:solidFill>
              </a:rPr>
              <a:t>. </a:t>
            </a:r>
            <a:endParaRPr lang="ru-RU" sz="1800" b="1" dirty="0" smtClean="0">
              <a:solidFill>
                <a:schemeClr val="tx1"/>
              </a:solidFill>
            </a:endParaRP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И</a:t>
            </a:r>
            <a:r>
              <a:rPr lang="ru-RU" sz="1800" b="1" dirty="0">
                <a:solidFill>
                  <a:schemeClr val="tx1"/>
                </a:solidFill>
              </a:rPr>
              <a:t>, </a:t>
            </a:r>
            <a:r>
              <a:rPr lang="ru-RU" sz="1800" b="1" u="sng" dirty="0">
                <a:solidFill>
                  <a:schemeClr val="tx1"/>
                </a:solidFill>
              </a:rPr>
              <a:t>в-третьих</a:t>
            </a:r>
            <a:r>
              <a:rPr lang="ru-RU" sz="1800" b="1" dirty="0">
                <a:solidFill>
                  <a:schemeClr val="tx1"/>
                </a:solidFill>
              </a:rPr>
              <a:t>, умение </a:t>
            </a:r>
            <a:r>
              <a:rPr lang="ru-RU" sz="1800" b="1" dirty="0">
                <a:solidFill>
                  <a:srgbClr val="C00000"/>
                </a:solidFill>
              </a:rPr>
              <a:t>завершать работу реальным результатом</a:t>
            </a:r>
            <a:r>
              <a:rPr lang="ru-RU" sz="1800" b="1" dirty="0">
                <a:solidFill>
                  <a:schemeClr val="tx1"/>
                </a:solidFill>
              </a:rPr>
              <a:t>, оформленным тем или иным образом, который можно увидеть, осмыслить, применить в определенной жизненной ситуации, </a:t>
            </a:r>
            <a:endParaRPr lang="ru-RU" sz="1800" b="1" dirty="0" smtClean="0">
              <a:solidFill>
                <a:schemeClr val="tx1"/>
              </a:solidFill>
            </a:endParaRP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а </a:t>
            </a:r>
            <a:r>
              <a:rPr lang="ru-RU" sz="1800" b="1" dirty="0">
                <a:solidFill>
                  <a:schemeClr val="tx1"/>
                </a:solidFill>
              </a:rPr>
              <a:t>также </a:t>
            </a:r>
            <a:r>
              <a:rPr lang="ru-RU" sz="1800" b="1" dirty="0">
                <a:solidFill>
                  <a:srgbClr val="C00000"/>
                </a:solidFill>
              </a:rPr>
              <a:t>умение совершать выбор среди множества возможностей и т.д</a:t>
            </a:r>
            <a:r>
              <a:rPr lang="ru-RU" sz="1800" b="1" dirty="0" smtClean="0">
                <a:solidFill>
                  <a:srgbClr val="C00000"/>
                </a:solidFill>
              </a:rPr>
              <a:t>.</a:t>
            </a:r>
            <a:endParaRPr lang="ru-RU" sz="1800" u="sng" dirty="0" smtClean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31840" y="186598"/>
            <a:ext cx="270708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b="1" dirty="0"/>
              <a:t>Проектная деятельность 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91785"/>
            <a:ext cx="2619375" cy="1743075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9237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5112568" cy="648072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sz="2400" b="1" dirty="0"/>
              <a:t>Внеурочная деятельность</a:t>
            </a:r>
            <a:endParaRPr lang="ru-RU" sz="2400" b="1" dirty="0"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2132856"/>
            <a:ext cx="6912768" cy="4536504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l"/>
            <a:r>
              <a:rPr lang="ru-RU" sz="1800" b="1" dirty="0">
                <a:solidFill>
                  <a:schemeClr val="tx1"/>
                </a:solidFill>
              </a:rPr>
              <a:t>Приобщение к профилю </a:t>
            </a:r>
            <a:r>
              <a:rPr lang="ru-RU" sz="1800" b="1" dirty="0" smtClean="0">
                <a:solidFill>
                  <a:schemeClr val="tx1"/>
                </a:solidFill>
              </a:rPr>
              <a:t>начинается </a:t>
            </a:r>
            <a:r>
              <a:rPr lang="ru-RU" sz="1800" b="1" dirty="0">
                <a:solidFill>
                  <a:schemeClr val="tx1"/>
                </a:solidFill>
              </a:rPr>
              <a:t>через </a:t>
            </a:r>
            <a:r>
              <a:rPr lang="ru-RU" sz="1800" b="1" dirty="0" err="1">
                <a:solidFill>
                  <a:schemeClr val="tx1"/>
                </a:solidFill>
              </a:rPr>
              <a:t>внеучебную</a:t>
            </a:r>
            <a:r>
              <a:rPr lang="ru-RU" sz="1800" b="1" dirty="0">
                <a:solidFill>
                  <a:schemeClr val="tx1"/>
                </a:solidFill>
              </a:rPr>
              <a:t> деятельность. </a:t>
            </a:r>
            <a:endParaRPr lang="ru-RU" sz="1800" b="1" dirty="0" smtClean="0">
              <a:solidFill>
                <a:schemeClr val="tx1"/>
              </a:solidFill>
            </a:endParaRPr>
          </a:p>
          <a:p>
            <a:pPr algn="l"/>
            <a:r>
              <a:rPr lang="ru-RU" sz="1800" b="1" u="sng" dirty="0" smtClean="0">
                <a:solidFill>
                  <a:schemeClr val="tx1"/>
                </a:solidFill>
              </a:rPr>
              <a:t>Внеурочная деятельность – </a:t>
            </a:r>
            <a:r>
              <a:rPr lang="ru-RU" sz="1800" b="1" dirty="0">
                <a:solidFill>
                  <a:schemeClr val="tx1"/>
                </a:solidFill>
              </a:rPr>
              <a:t>это способ научиться тому, чему не может научить обычный урок, это ориентация в реальном мире, проба себя, поиск себя. </a:t>
            </a:r>
            <a:endParaRPr lang="ru-RU" sz="1800" b="1" u="sng" dirty="0" smtClean="0">
              <a:solidFill>
                <a:schemeClr val="tx1"/>
              </a:solidFill>
            </a:endParaRPr>
          </a:p>
          <a:p>
            <a:pPr algn="l"/>
            <a:r>
              <a:rPr lang="ru-RU" sz="1800" b="1" u="sng" dirty="0" smtClean="0">
                <a:solidFill>
                  <a:schemeClr val="tx1"/>
                </a:solidFill>
              </a:rPr>
              <a:t>Реализовать </a:t>
            </a:r>
            <a:r>
              <a:rPr lang="ru-RU" sz="1800" b="1" u="sng" dirty="0">
                <a:solidFill>
                  <a:schemeClr val="tx1"/>
                </a:solidFill>
              </a:rPr>
              <a:t>себя как исследователя обучающиеся </a:t>
            </a:r>
            <a:r>
              <a:rPr lang="ru-RU" sz="1800" b="1" u="sng" dirty="0" smtClean="0">
                <a:solidFill>
                  <a:schemeClr val="tx1"/>
                </a:solidFill>
              </a:rPr>
              <a:t>могут: </a:t>
            </a: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-в </a:t>
            </a:r>
            <a:r>
              <a:rPr lang="ru-RU" sz="1800" b="1" dirty="0">
                <a:solidFill>
                  <a:schemeClr val="tx1"/>
                </a:solidFill>
              </a:rPr>
              <a:t>составе детских объединений по интересам, </a:t>
            </a:r>
            <a:endParaRPr lang="ru-RU" sz="1800" b="1" dirty="0" smtClean="0">
              <a:solidFill>
                <a:schemeClr val="tx1"/>
              </a:solidFill>
            </a:endParaRP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-конференциях</a:t>
            </a:r>
            <a:r>
              <a:rPr lang="ru-RU" sz="1800" b="1" dirty="0">
                <a:solidFill>
                  <a:schemeClr val="tx1"/>
                </a:solidFill>
              </a:rPr>
              <a:t>, </a:t>
            </a:r>
            <a:endParaRPr lang="ru-RU" sz="1800" b="1" dirty="0" smtClean="0">
              <a:solidFill>
                <a:schemeClr val="tx1"/>
              </a:solidFill>
            </a:endParaRP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-конкурсах</a:t>
            </a:r>
            <a:r>
              <a:rPr lang="ru-RU" sz="1800" b="1" dirty="0">
                <a:solidFill>
                  <a:schemeClr val="tx1"/>
                </a:solidFill>
              </a:rPr>
              <a:t>, </a:t>
            </a:r>
            <a:endParaRPr lang="ru-RU" sz="1800" b="1" dirty="0" smtClean="0">
              <a:solidFill>
                <a:schemeClr val="tx1"/>
              </a:solidFill>
            </a:endParaRP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-турнирах</a:t>
            </a:r>
            <a:r>
              <a:rPr lang="ru-RU" sz="1800" b="1" dirty="0">
                <a:solidFill>
                  <a:schemeClr val="tx1"/>
                </a:solidFill>
              </a:rPr>
              <a:t>, </a:t>
            </a:r>
            <a:endParaRPr lang="ru-RU" sz="1800" b="1" dirty="0" smtClean="0">
              <a:solidFill>
                <a:schemeClr val="tx1"/>
              </a:solidFill>
            </a:endParaRP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-выставках</a:t>
            </a:r>
            <a:r>
              <a:rPr lang="ru-RU" sz="1800" b="1" dirty="0">
                <a:solidFill>
                  <a:schemeClr val="tx1"/>
                </a:solidFill>
              </a:rPr>
              <a:t>, </a:t>
            </a:r>
            <a:endParaRPr lang="ru-RU" sz="1800" b="1" dirty="0" smtClean="0">
              <a:solidFill>
                <a:schemeClr val="tx1"/>
              </a:solidFill>
            </a:endParaRP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-во </a:t>
            </a:r>
            <a:r>
              <a:rPr lang="ru-RU" sz="1800" b="1" dirty="0">
                <a:solidFill>
                  <a:schemeClr val="tx1"/>
                </a:solidFill>
              </a:rPr>
              <a:t>время работы каникулярных </a:t>
            </a:r>
            <a:r>
              <a:rPr lang="ru-RU" sz="1800" b="1" dirty="0" smtClean="0">
                <a:solidFill>
                  <a:schemeClr val="tx1"/>
                </a:solidFill>
              </a:rPr>
              <a:t>лагерей. </a:t>
            </a:r>
          </a:p>
          <a:p>
            <a:pPr algn="l"/>
            <a:r>
              <a:rPr lang="ru-RU" sz="1800" b="1" dirty="0" smtClean="0">
                <a:solidFill>
                  <a:schemeClr val="tx1"/>
                </a:solidFill>
              </a:rPr>
              <a:t>Активное </a:t>
            </a:r>
            <a:r>
              <a:rPr lang="ru-RU" sz="1800" b="1" dirty="0">
                <a:solidFill>
                  <a:schemeClr val="tx1"/>
                </a:solidFill>
              </a:rPr>
              <a:t>участие учащихся в данном направлении позволяет обнаружить потенциальные творческие возможности школьника. </a:t>
            </a:r>
            <a:endParaRPr lang="ru-RU" sz="1800" b="1" dirty="0" smtClean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27809" y="186598"/>
            <a:ext cx="270708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b="1" dirty="0"/>
              <a:t>Проектная деятельность 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60648"/>
            <a:ext cx="2619375" cy="1743075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7067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1800" y="2780928"/>
            <a:ext cx="4032448" cy="648072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sz="2800" b="1" dirty="0" smtClean="0">
                <a:latin typeface="+mn-lt"/>
              </a:rPr>
              <a:t>Спасибо за внимание!</a:t>
            </a:r>
            <a:endParaRPr lang="ru-RU" sz="28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5352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866</TotalTime>
  <Words>442</Words>
  <Application>Microsoft Office PowerPoint</Application>
  <PresentationFormat>Экран (4:3)</PresentationFormat>
  <Paragraphs>54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Метод проектов</vt:lpstr>
      <vt:lpstr>Что такое проект (вообще)</vt:lpstr>
      <vt:lpstr>Метод проектов</vt:lpstr>
      <vt:lpstr>Что необходимо учесть при организации проектной деятельности в подростковом возрасте?</vt:lpstr>
      <vt:lpstr>Метод проектов</vt:lpstr>
      <vt:lpstr>Внеурочная деятельность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Предпрофильная подготовка и проектная деятельность учащихся </dc:title>
  <dc:creator>User</dc:creator>
  <cp:lastModifiedBy>Галина</cp:lastModifiedBy>
  <cp:revision>159</cp:revision>
  <dcterms:created xsi:type="dcterms:W3CDTF">2016-11-04T23:50:50Z</dcterms:created>
  <dcterms:modified xsi:type="dcterms:W3CDTF">2020-09-13T13:35:36Z</dcterms:modified>
</cp:coreProperties>
</file>