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707" autoAdjust="0"/>
  </p:normalViewPr>
  <p:slideViewPr>
    <p:cSldViewPr>
      <p:cViewPr>
        <p:scale>
          <a:sx n="91" d="100"/>
          <a:sy n="91" d="100"/>
        </p:scale>
        <p:origin x="-780" y="4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algn="l">
              <a:defRPr>
                <a:solidFill>
                  <a:schemeClr val="bg1"/>
                </a:solidFill>
              </a:defRPr>
            </a:pPr>
            <a:r>
              <a:rPr lang="ru-RU" dirty="0">
                <a:solidFill>
                  <a:schemeClr val="bg1"/>
                </a:solidFill>
              </a:rPr>
              <a:t>1. С удовольствием ли ребенок посещает детский сад?</a:t>
            </a:r>
          </a:p>
        </c:rich>
      </c:tx>
      <c:layout>
        <c:manualLayout>
          <c:xMode val="edge"/>
          <c:yMode val="edge"/>
          <c:x val="1.9575556527656267E-2"/>
          <c:y val="1.4620772279936769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0.77600000000000002</c:v>
                </c:pt>
                <c:pt idx="1">
                  <c:v>0.12025000000000002</c:v>
                </c:pt>
                <c:pt idx="2" formatCode="0.000%">
                  <c:v>0.10375000000000002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10.Довольны ли родители состоянием материально-технической базой учреждения.</a:t>
            </a:r>
          </a:p>
        </c:rich>
      </c:tx>
      <c:layout>
        <c:manualLayout>
          <c:xMode val="edge"/>
          <c:yMode val="edge"/>
          <c:x val="2.7291605910372375E-2"/>
          <c:y val="2.9241544559873569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2042420044716654"/>
                  <c:y val="9.7000189763041783E-2"/>
                </c:manualLayout>
              </c:layout>
              <c:showVal val="1"/>
            </c:dLbl>
            <c:dLbl>
              <c:idx val="2"/>
              <c:layout>
                <c:manualLayout>
                  <c:x val="3.9866943715368912E-2"/>
                  <c:y val="6.4360179079517004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0.53949999999999998</c:v>
                </c:pt>
                <c:pt idx="1">
                  <c:v>0.14500000000000016</c:v>
                </c:pt>
                <c:pt idx="2">
                  <c:v>0.31550000000000034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11. По мнению родителей, педагоги учитывают индивидуальные особенности каждого ребёнка.</a:t>
            </a:r>
          </a:p>
        </c:rich>
      </c:tx>
      <c:layout>
        <c:manualLayout>
          <c:xMode val="edge"/>
          <c:yMode val="edge"/>
          <c:x val="2.7291605910372385E-2"/>
          <c:y val="2.924154455987358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2042420044716656"/>
                  <c:y val="9.7000189763041783E-2"/>
                </c:manualLayout>
              </c:layout>
              <c:showVal val="1"/>
            </c:dLbl>
            <c:dLbl>
              <c:idx val="2"/>
              <c:layout>
                <c:manualLayout>
                  <c:x val="3.9866943715368912E-2"/>
                  <c:y val="6.4360179079517013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0.69725000000000004</c:v>
                </c:pt>
                <c:pt idx="1">
                  <c:v>4.0120000000000003E-2</c:v>
                </c:pt>
                <c:pt idx="2">
                  <c:v>0.26263000000000003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12. Родители удовлетворены работой персонала детского сада.</a:t>
            </a:r>
          </a:p>
        </c:rich>
      </c:tx>
      <c:layout>
        <c:manualLayout>
          <c:xMode val="edge"/>
          <c:yMode val="edge"/>
          <c:x val="2.7291605910372392E-2"/>
          <c:y val="2.9241544559873593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2042420044716658"/>
                  <c:y val="9.7000189763041783E-2"/>
                </c:manualLayout>
              </c:layout>
              <c:showVal val="1"/>
            </c:dLbl>
            <c:dLbl>
              <c:idx val="2"/>
              <c:layout>
                <c:manualLayout>
                  <c:x val="3.9866943715368912E-2"/>
                  <c:y val="6.4360179079517021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0.88275000000000003</c:v>
                </c:pt>
                <c:pt idx="1">
                  <c:v>1.4E-2</c:v>
                </c:pt>
                <c:pt idx="2">
                  <c:v>0.10324999999999998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13.Устраивает ли родителей работа педагогов в группе.</a:t>
            </a:r>
          </a:p>
        </c:rich>
      </c:tx>
      <c:layout>
        <c:manualLayout>
          <c:xMode val="edge"/>
          <c:yMode val="edge"/>
          <c:x val="2.7291605910372396E-2"/>
          <c:y val="2.9241544559873604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204242004471666"/>
                  <c:y val="9.7000189763041783E-2"/>
                </c:manualLayout>
              </c:layout>
              <c:showVal val="1"/>
            </c:dLbl>
            <c:dLbl>
              <c:idx val="2"/>
              <c:layout>
                <c:manualLayout>
                  <c:x val="3.9866943715368912E-2"/>
                  <c:y val="6.436017907951703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0.88500000000000001</c:v>
                </c:pt>
                <c:pt idx="1">
                  <c:v>1.4E-2</c:v>
                </c:pt>
                <c:pt idx="2">
                  <c:v>0.10100000000000002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13.Устраивает ли родителей работа педагогов в группе.</a:t>
            </a:r>
          </a:p>
        </c:rich>
      </c:tx>
      <c:layout>
        <c:manualLayout>
          <c:xMode val="edge"/>
          <c:yMode val="edge"/>
          <c:x val="2.7291605910372402E-2"/>
          <c:y val="2.9241544559873611E-2"/>
        </c:manualLayout>
      </c:layout>
    </c:title>
    <c:plotArea>
      <c:layout/>
      <c:pieChart>
        <c:varyColors val="1"/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>
                <a:solidFill>
                  <a:schemeClr val="bg1"/>
                </a:solidFill>
              </a:defRPr>
            </a:pPr>
            <a:r>
              <a:rPr lang="ru-RU">
                <a:solidFill>
                  <a:schemeClr val="bg1"/>
                </a:solidFill>
              </a:rPr>
              <a:t>2. Удовлетворены ли родители качеством организации воспитательно-образовательными процессами и питанием в ДОУ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0.82025000000000003</c:v>
                </c:pt>
                <c:pt idx="1">
                  <c:v>5.8500000000000003E-2</c:v>
                </c:pt>
                <c:pt idx="2">
                  <c:v>0.12125000000000002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>
              <a:solidFill>
                <a:schemeClr val="bg1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3. Удовлетворены ли родители качеством организации питания в ДОУ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00B050"/>
              </a:solidFill>
            </c:spPr>
          </c:dPt>
          <c:dPt>
            <c:idx val="2"/>
            <c:explosion val="1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0.68300000000000005</c:v>
                </c:pt>
                <c:pt idx="1">
                  <c:v>7.6499999999999999E-2</c:v>
                </c:pt>
                <c:pt idx="2">
                  <c:v>0.24050000000000016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4. Удовлетворены ли родители качеством организации занятий с детьми в ДОУ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spPr>
            <a:solidFill>
              <a:srgbClr val="00B050"/>
            </a:solidFill>
          </c:spPr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0.71275000000000044</c:v>
                </c:pt>
                <c:pt idx="1">
                  <c:v>8.4250000000000047E-2</c:v>
                </c:pt>
                <c:pt idx="2">
                  <c:v>0.20300000000000001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5. Удовлетворены ли родители качеством организации проведением прогулок в ДОУ.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0.82325000000000004</c:v>
                </c:pt>
                <c:pt idx="1">
                  <c:v>2.7750000000000011E-2</c:v>
                </c:pt>
                <c:pt idx="2">
                  <c:v>0.14900000000000016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6. Удовлетворены ли родители качеством организации санитарно-гигиенических условий в ДОУ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spPr>
            <a:solidFill>
              <a:srgbClr val="FF0000"/>
            </a:solidFill>
          </c:spPr>
          <c:dPt>
            <c:idx val="0"/>
            <c:spPr>
              <a:solidFill>
                <a:srgbClr val="00B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0.69699999999999995</c:v>
                </c:pt>
                <c:pt idx="1">
                  <c:v>0.10925000000000008</c:v>
                </c:pt>
                <c:pt idx="2">
                  <c:v>0.19375000000000001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7. Воспитатели обсуждают с родителями различные вопросы, касающиеся жизни ребенка в детском саду (дисциплина, питание, развитие и др.).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spPr>
            <a:solidFill>
              <a:srgbClr val="00B050"/>
            </a:solidFill>
          </c:spPr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-2.6180616311849911E-2"/>
                  <c:y val="6.8387607034318494E-3"/>
                </c:manualLayout>
              </c:layout>
              <c:showVal val="1"/>
            </c:dLbl>
            <c:dLbl>
              <c:idx val="2"/>
              <c:layout>
                <c:manualLayout>
                  <c:x val="8.9249659764751632E-2"/>
                  <c:y val="3.9992225279622323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0.92925000000000002</c:v>
                </c:pt>
                <c:pt idx="1">
                  <c:v>3.5750000000000004E-2</c:v>
                </c:pt>
                <c:pt idx="2">
                  <c:v>3.500000000000001E-2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8. Организуется ли в детском саду совместные мероприятия с участием родителей, детей и педагогов (праздники, досуги).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dPt>
            <c:idx val="0"/>
            <c:spPr>
              <a:solidFill>
                <a:srgbClr val="00B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2042420044716649"/>
                  <c:y val="9.7000189763041783E-2"/>
                </c:manualLayout>
              </c:layout>
              <c:showVal val="1"/>
            </c:dLbl>
            <c:dLbl>
              <c:idx val="2"/>
              <c:layout>
                <c:manualLayout>
                  <c:x val="3.9866943715368912E-2"/>
                  <c:y val="6.4360179079516969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0.77900000000000091</c:v>
                </c:pt>
                <c:pt idx="1">
                  <c:v>0.12975</c:v>
                </c:pt>
                <c:pt idx="2">
                  <c:v>9.1250000000000026E-2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 algn="l">
              <a:defRPr/>
            </a:pPr>
            <a:r>
              <a:rPr lang="ru-RU"/>
              <a:t>9. Родители получают информацию о жизни и об успехах ребёнка в детском саду. (информационные стенды, устные сообщения воспитателей, беседы, выступления на родительских собраниях.</a:t>
            </a:r>
          </a:p>
        </c:rich>
      </c:tx>
      <c:layout>
        <c:manualLayout>
          <c:xMode val="edge"/>
          <c:yMode val="edge"/>
          <c:x val="1.9575556527656267E-2"/>
          <c:y val="1.4620772279936765E-2"/>
        </c:manualLayout>
      </c:layout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 удовольствием ли Ваш ребенок посещает детский сад?</c:v>
                </c:pt>
              </c:strCache>
            </c:strRef>
          </c:tx>
          <c:spPr>
            <a:solidFill>
              <a:srgbClr val="00B050"/>
            </a:solidFill>
          </c:spPr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2042420044716651"/>
                  <c:y val="9.7000189763041783E-2"/>
                </c:manualLayout>
              </c:layout>
              <c:showVal val="1"/>
            </c:dLbl>
            <c:dLbl>
              <c:idx val="2"/>
              <c:layout>
                <c:manualLayout>
                  <c:x val="3.9866943715368912E-2"/>
                  <c:y val="6.4360179079516987E-3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Трудно сказать</c:v>
                </c:pt>
              </c:strCache>
            </c:strRef>
          </c:cat>
          <c:val>
            <c:numRef>
              <c:f>Лист1!$B$2:$B$4</c:f>
              <c:numCache>
                <c:formatCode>0.000%</c:formatCode>
                <c:ptCount val="3"/>
                <c:pt idx="0">
                  <c:v>0.90149999999999997</c:v>
                </c:pt>
                <c:pt idx="1">
                  <c:v>3.5750000000000004E-2</c:v>
                </c:pt>
                <c:pt idx="2">
                  <c:v>6.2750000000000014E-2</c:v>
                </c:pt>
              </c:numCache>
            </c:numRef>
          </c:val>
        </c:ser>
        <c:firstSliceAng val="0"/>
      </c:pieChart>
    </c:plotArea>
    <c:legend>
      <c:legendPos val="r"/>
      <c:layout/>
    </c:legend>
    <c:plotVisOnly val="1"/>
  </c:chart>
  <c:txPr>
    <a:bodyPr/>
    <a:lstStyle/>
    <a:p>
      <a:pPr>
        <a:defRPr sz="1800">
          <a:solidFill>
            <a:schemeClr val="bg1"/>
          </a:solidFill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0.00926</cdr:x>
      <cdr:y>0.01462</cdr:y>
    </cdr:from>
    <cdr:to>
      <cdr:x>0.99074</cdr:x>
      <cdr:y>0.97959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6200" y="76200"/>
          <a:ext cx="8077200" cy="5029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0.00926</cdr:x>
      <cdr:y>0.01462</cdr:y>
    </cdr:from>
    <cdr:to>
      <cdr:x>0.99074</cdr:x>
      <cdr:y>0.97959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200" y="76200"/>
          <a:ext cx="8077200" cy="5029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400" b="1" dirty="0" smtClean="0"/>
            <a:t>Вывод:</a:t>
          </a:r>
        </a:p>
        <a:p xmlns:a="http://schemas.openxmlformats.org/drawingml/2006/main">
          <a:r>
            <a:rPr lang="ru-RU" sz="1400" dirty="0" smtClean="0"/>
            <a:t>1. Выявлено что родители удовлетворены на 88% процентов работой персонала детского сада и</a:t>
          </a:r>
        </a:p>
        <a:p xmlns:a="http://schemas.openxmlformats.org/drawingml/2006/main">
          <a:r>
            <a:rPr lang="ru-RU" sz="1400" dirty="0" smtClean="0"/>
            <a:t> хорошим отношением к своему ребенку.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2. Воспитатели ежедневно обсуждают с родителями различные вопросы касающиеся жизни</a:t>
          </a:r>
        </a:p>
        <a:p xmlns:a="http://schemas.openxmlformats.org/drawingml/2006/main">
          <a:r>
            <a:rPr lang="ru-RU" sz="1400" dirty="0" smtClean="0"/>
            <a:t>ребенка в детском саду. Родителей устраивает содержание, режим и другие условия </a:t>
          </a:r>
        </a:p>
        <a:p xmlns:a="http://schemas.openxmlformats.org/drawingml/2006/main">
          <a:r>
            <a:rPr lang="ru-RU" sz="1400" dirty="0" smtClean="0"/>
            <a:t>предоставления образовательных, оздоровительных, консультативных и других услуг</a:t>
          </a:r>
        </a:p>
        <a:p xmlns:a="http://schemas.openxmlformats.org/drawingml/2006/main">
          <a:r>
            <a:rPr lang="ru-RU" sz="1400" dirty="0" smtClean="0"/>
            <a:t>родителям и детям. Удовлетворенность составила 93%.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3. Причин для критики качество работы ДОУ нет у 83% родителей.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4. В детском саду регулярно организуются совместные мероприятия с участием родителей, </a:t>
          </a:r>
        </a:p>
        <a:p xmlns:a="http://schemas.openxmlformats.org/drawingml/2006/main">
          <a:r>
            <a:rPr lang="ru-RU" sz="1400" dirty="0" smtClean="0"/>
            <a:t>детей и педагогов.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5. Родители удовлетворены работой детского сада в этой области 78%.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6. Как показывает опрос только 53% родители удовлетворены материально-технической базой</a:t>
          </a:r>
        </a:p>
        <a:p xmlns:a="http://schemas.openxmlformats.org/drawingml/2006/main">
          <a:r>
            <a:rPr lang="ru-RU" sz="1400" dirty="0" smtClean="0"/>
            <a:t>учреждения.</a:t>
          </a:r>
        </a:p>
        <a:p xmlns:a="http://schemas.openxmlformats.org/drawingml/2006/main">
          <a:endParaRPr lang="ru-RU" sz="1400" smtClean="0"/>
        </a:p>
        <a:p xmlns:a="http://schemas.openxmlformats.org/drawingml/2006/main">
          <a:r>
            <a:rPr lang="ru-RU" sz="1400" smtClean="0"/>
            <a:t>7</a:t>
          </a:r>
          <a:r>
            <a:rPr lang="ru-RU" sz="1400" dirty="0" smtClean="0"/>
            <a:t>. По мнению 77% родителей дети с удовольствием посещают наш детский сад.</a:t>
          </a:r>
        </a:p>
        <a:p xmlns:a="http://schemas.openxmlformats.org/drawingml/2006/main">
          <a:endParaRPr lang="ru-RU" sz="1400" dirty="0" smtClean="0"/>
        </a:p>
        <a:p xmlns:a="http://schemas.openxmlformats.org/drawingml/2006/main">
          <a:r>
            <a:rPr lang="ru-RU" sz="1400" dirty="0" smtClean="0"/>
            <a:t>8. В целом, можно сделать следующие выводы родители удовлетворены работой нашего</a:t>
          </a:r>
        </a:p>
        <a:p xmlns:a="http://schemas.openxmlformats.org/drawingml/2006/main">
          <a:r>
            <a:rPr lang="ru-RU" sz="1400" dirty="0" smtClean="0"/>
            <a:t>Дошкольного учреждения.</a:t>
          </a:r>
          <a:endParaRPr lang="ru-RU" sz="14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7/22/2020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</a:rPr>
              <a:t>Муниципальное автономное дошкольное образовательное учреждение детский сад </a:t>
            </a:r>
            <a:r>
              <a:rPr lang="ru-RU" sz="1400" b="1" dirty="0" err="1" smtClean="0">
                <a:solidFill>
                  <a:schemeClr val="bg1"/>
                </a:solidFill>
              </a:rPr>
              <a:t>общеразвивающего</a:t>
            </a:r>
            <a:r>
              <a:rPr lang="ru-RU" sz="1400" b="1" dirty="0" smtClean="0">
                <a:solidFill>
                  <a:schemeClr val="bg1"/>
                </a:solidFill>
              </a:rPr>
              <a:t> вида №6 «Мечта»</a:t>
            </a:r>
            <a:br>
              <a:rPr lang="ru-RU" sz="1400" b="1" dirty="0" smtClean="0">
                <a:solidFill>
                  <a:schemeClr val="bg1"/>
                </a:solidFill>
              </a:rPr>
            </a:br>
            <a:r>
              <a:rPr lang="ru-RU" sz="1400" b="1" dirty="0" smtClean="0">
                <a:solidFill>
                  <a:schemeClr val="bg1"/>
                </a:solidFill>
              </a:rPr>
              <a:t> города Дубны Московской области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</a:p>
          <a:p>
            <a:pPr marL="0" indent="0" algn="ctr">
              <a:buNone/>
            </a:pPr>
            <a:endParaRPr lang="ru-RU" sz="3200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200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900" b="1" i="1" dirty="0" smtClean="0">
                <a:solidFill>
                  <a:schemeClr val="bg1"/>
                </a:solidFill>
                <a:cs typeface="Times New Roman" pitchFamily="18" charset="0"/>
              </a:rPr>
              <a:t>Выполнила: </a:t>
            </a:r>
          </a:p>
          <a:p>
            <a:pPr marL="0" indent="0" algn="r">
              <a:buNone/>
            </a:pPr>
            <a:r>
              <a:rPr lang="ru-RU" sz="1900" b="1" i="1" dirty="0" err="1" smtClean="0">
                <a:solidFill>
                  <a:schemeClr val="bg1"/>
                </a:solidFill>
                <a:cs typeface="Times New Roman" pitchFamily="18" charset="0"/>
              </a:rPr>
              <a:t>Челышева</a:t>
            </a:r>
            <a:r>
              <a:rPr lang="ru-RU" sz="1900" b="1" i="1" dirty="0" smtClean="0">
                <a:solidFill>
                  <a:schemeClr val="bg1"/>
                </a:solidFill>
                <a:cs typeface="Times New Roman" pitchFamily="18" charset="0"/>
              </a:rPr>
              <a:t> С.В.</a:t>
            </a:r>
          </a:p>
          <a:p>
            <a:pPr marL="0" indent="0" algn="r">
              <a:buNone/>
            </a:pPr>
            <a:r>
              <a:rPr lang="ru-RU" sz="1900" b="1" i="1" dirty="0" smtClean="0">
                <a:solidFill>
                  <a:schemeClr val="bg1"/>
                </a:solidFill>
              </a:rPr>
              <a:t>Костарева О.С.</a:t>
            </a:r>
          </a:p>
          <a:p>
            <a:pPr marL="0" indent="0" algn="r">
              <a:buNone/>
            </a:pPr>
            <a:r>
              <a:rPr lang="ru-RU" sz="1900" b="1" i="1" dirty="0" smtClean="0">
                <a:solidFill>
                  <a:schemeClr val="bg1"/>
                </a:solidFill>
              </a:rPr>
              <a:t>      Проверила</a:t>
            </a:r>
            <a:r>
              <a:rPr lang="en-US" sz="1900" b="1" i="1" dirty="0" smtClean="0">
                <a:solidFill>
                  <a:schemeClr val="bg1"/>
                </a:solidFill>
              </a:rPr>
              <a:t>:</a:t>
            </a:r>
            <a:endParaRPr lang="ru-RU" sz="1900" b="1" i="1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1900" b="1" i="1" smtClean="0">
                <a:solidFill>
                  <a:schemeClr val="bg1"/>
                </a:solidFill>
              </a:rPr>
              <a:t>Старший воспитатель</a:t>
            </a:r>
            <a:endParaRPr lang="ru-RU" sz="1900" b="1" i="1" dirty="0" smtClean="0">
              <a:solidFill>
                <a:schemeClr val="bg1"/>
              </a:solidFill>
            </a:endParaRPr>
          </a:p>
          <a:p>
            <a:pPr marL="0" indent="0" algn="r">
              <a:buNone/>
            </a:pPr>
            <a:r>
              <a:rPr lang="ru-RU" sz="1900" b="1" i="1" dirty="0" smtClean="0">
                <a:solidFill>
                  <a:schemeClr val="bg1"/>
                </a:solidFill>
              </a:rPr>
              <a:t>Костарева О.С.</a:t>
            </a:r>
            <a:endParaRPr lang="ru-RU" sz="19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8382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33400" y="762000"/>
          <a:ext cx="8382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20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Выявить уровень удовлетворенности родителей работой детского сада и его педагогического коллектива в ДОУ №6 «Мечта»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Были опрошены родители и проанализированы ответы всех 4 возрастных групп.  Всего было опрошено 69 человек, от общего списочного состава в количестве 93 воспитанников. Такое количество указывает на то, что родители готовы на взаимодействие и сотрудничество и остаются не равнодушны к жизнедеятельности учреждения.</a:t>
            </a:r>
          </a:p>
        </p:txBody>
      </p:sp>
    </p:spTree>
  </p:cSld>
  <p:clrMapOvr>
    <a:masterClrMapping/>
  </p:clrMapOvr>
  <p:transition advTm="10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cs typeface="Times New Roman" pitchFamily="18" charset="0"/>
              </a:rPr>
              <a:t>Анкетирование по  теме:  «Удовлетворенность родителей (законных представителей) качеством услуг,  предоставляемых в ДОУ №6 «Мечта»</a:t>
            </a:r>
            <a:endParaRPr lang="ru-RU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5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175</TotalTime>
  <Words>754</Words>
  <Application>Microsoft Office PowerPoint</Application>
  <PresentationFormat>Экран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Муниципальное автономное дошкольное образовательное учреждение детский сад общеразвивающего вида №6 «Мечта»  города Дубны Московской области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  <vt:lpstr>Анкетирование по  теме:  «Удовлетворенность родителей (законных представителей) качеством услуг,  предоставляемых в ДОУ №6 «Мечта»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Анкетирование по  теме:  «Удовлетворенность родителей (законных представителей) качеством услуг,  предоставляемых в ДОУ №6 «Мечта»</dc:title>
  <cp:lastModifiedBy>Acer1</cp:lastModifiedBy>
  <cp:revision>40</cp:revision>
  <dcterms:modified xsi:type="dcterms:W3CDTF">2020-07-22T09:18:14Z</dcterms:modified>
</cp:coreProperties>
</file>