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8"/>
  </p:notesMasterIdLst>
  <p:sldIdLst>
    <p:sldId id="273" r:id="rId2"/>
    <p:sldId id="257" r:id="rId3"/>
    <p:sldId id="258" r:id="rId4"/>
    <p:sldId id="265" r:id="rId5"/>
    <p:sldId id="256" r:id="rId6"/>
    <p:sldId id="260" r:id="rId7"/>
    <p:sldId id="274" r:id="rId8"/>
    <p:sldId id="277" r:id="rId9"/>
    <p:sldId id="275" r:id="rId10"/>
    <p:sldId id="276" r:id="rId11"/>
    <p:sldId id="278" r:id="rId12"/>
    <p:sldId id="279" r:id="rId13"/>
    <p:sldId id="280" r:id="rId14"/>
    <p:sldId id="269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047A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1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8E8B8-D3C5-4C3F-B4BC-693F3DE998F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E3ABC-4ED5-4F57-84E3-513E68CD2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422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E3ABC-4ED5-4F57-84E3-513E68CD254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4B36F0D-AB9E-48FC-95AF-451257E4C30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AB8A42-79B4-4D3A-9A70-986060355D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8064" y="4941168"/>
            <a:ext cx="3667294" cy="504415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>Рогачева Татьяна Павловна,</a:t>
            </a:r>
            <a:br>
              <a:rPr lang="ru-RU" sz="1600" dirty="0" smtClean="0"/>
            </a:br>
            <a:r>
              <a:rPr lang="ru-RU" sz="1600" dirty="0" smtClean="0"/>
              <a:t>учитель математики ГБОУ гимназия №402</a:t>
            </a:r>
            <a:br>
              <a:rPr lang="ru-RU" sz="1600" dirty="0" smtClean="0"/>
            </a:br>
            <a:r>
              <a:rPr lang="ru-RU" sz="1600" dirty="0" smtClean="0"/>
              <a:t>2020-2021 учебный год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928670"/>
            <a:ext cx="8358246" cy="2286016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000" b="1" dirty="0" smtClean="0"/>
              <a:t>    Урок по теме </a:t>
            </a:r>
          </a:p>
          <a:p>
            <a:pPr algn="ctr"/>
            <a:r>
              <a:rPr lang="ru-RU" sz="4000" b="1" dirty="0" smtClean="0"/>
              <a:t>«Признаки делимости на 3 и 9»</a:t>
            </a:r>
          </a:p>
          <a:p>
            <a:pPr algn="ctr"/>
            <a:r>
              <a:rPr lang="ru-RU" sz="4000" b="1" dirty="0" smtClean="0"/>
              <a:t>( математика 6 класс)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доказательство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 </a:t>
            </a:r>
            <a:endParaRPr lang="ru-RU" dirty="0" smtClean="0"/>
          </a:p>
          <a:p>
            <a:pPr algn="ctr">
              <a:buNone/>
            </a:pPr>
            <a:r>
              <a:rPr lang="ru-RU" sz="4800" u="sng" dirty="0" smtClean="0"/>
              <a:t>Проверим себя</a:t>
            </a:r>
          </a:p>
          <a:p>
            <a:pPr algn="ctr">
              <a:buNone/>
            </a:pPr>
            <a:r>
              <a:rPr lang="ru-RU" sz="4400" dirty="0" smtClean="0"/>
              <a:t>738 = 7*100 +3*10 + 8 = 7*(99 + 1) +3*(9 +1) + 8 = 7*99 +7 +3*9 +3 + 8 = 7*99 +3*9 + </a:t>
            </a:r>
            <a:r>
              <a:rPr lang="ru-RU" sz="4400" b="1" dirty="0" smtClean="0"/>
              <a:t>(7 + 3 + 8) = </a:t>
            </a:r>
            <a:r>
              <a:rPr lang="ru-RU" sz="4400" dirty="0" smtClean="0"/>
              <a:t>7*99 + 3*9 +18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Признаки делимости на 3 и 9 на математическом языке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 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214554"/>
            <a:ext cx="32147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Число а делится на 3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2214554"/>
            <a:ext cx="32147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Сумма цифр числа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делится на 3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3714752"/>
            <a:ext cx="321471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/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Сумма цифр числа </a:t>
            </a:r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делится на 3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714752"/>
            <a:ext cx="3143272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Число а делится на 9</a:t>
            </a: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6248" y="2143116"/>
            <a:ext cx="665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3600" dirty="0" smtClean="0">
                <a:sym typeface="Symbol"/>
              </a:rPr>
              <a:t></a:t>
            </a:r>
            <a:endParaRPr lang="ru-RU" sz="3600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4286248" y="3714752"/>
            <a:ext cx="6655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3600" dirty="0" smtClean="0">
                <a:sym typeface="Symbol"/>
              </a:rPr>
              <a:t>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Самостоятельная работа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/>
              <a:t> </a:t>
            </a:r>
            <a:endParaRPr lang="ru-RU" dirty="0" smtClean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За минуту выписать числа, которые делятся на 3 и на 9: 9099 55264; 78030; 315891; 405416.</a:t>
            </a:r>
          </a:p>
          <a:p>
            <a:pPr algn="ctr">
              <a:buNone/>
            </a:pPr>
            <a:endParaRPr lang="ru-RU" dirty="0" smtClean="0"/>
          </a:p>
        </p:txBody>
      </p:sp>
      <p:pic>
        <p:nvPicPr>
          <p:cNvPr id="4" name="Рисунок 2" descr="j0398129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1357298"/>
            <a:ext cx="2320927" cy="21986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Проверим себя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1) 9099, 9+ 0+ 9+ 9 = 27, делится на 3 и на 9;</a:t>
            </a:r>
          </a:p>
          <a:p>
            <a:pPr>
              <a:buNone/>
            </a:pPr>
            <a:r>
              <a:rPr lang="ru-RU" dirty="0" smtClean="0"/>
              <a:t>2) 55264, 5+ 5+ 2+ 6+ 4 = 22, не делится на 3 и на 9;</a:t>
            </a:r>
          </a:p>
          <a:p>
            <a:pPr>
              <a:buNone/>
            </a:pPr>
            <a:r>
              <a:rPr lang="ru-RU" dirty="0" smtClean="0"/>
              <a:t>3) 78030, 7+ 8+ 0+ 3+ 0 = 18, делится на 3 и на 9;</a:t>
            </a:r>
          </a:p>
          <a:p>
            <a:pPr>
              <a:buNone/>
            </a:pPr>
            <a:r>
              <a:rPr lang="ru-RU" dirty="0" smtClean="0"/>
              <a:t>4) 315891, 3+ 1+ 5+ 8+ 9+ 1 = 27, делится на 3 и на 9;</a:t>
            </a:r>
          </a:p>
          <a:p>
            <a:pPr>
              <a:buNone/>
            </a:pPr>
            <a:r>
              <a:rPr lang="ru-RU" dirty="0" smtClean="0"/>
              <a:t>5) 405416, 4+ 5+ 4+ 1+ 6= 20, не делится на 3 и на 9.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Домашняя работа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п.29,</a:t>
            </a:r>
            <a:r>
              <a:rPr lang="ru-RU" sz="4000" b="1" dirty="0" smtClean="0"/>
              <a:t> </a:t>
            </a:r>
            <a:r>
              <a:rPr lang="ru-RU" sz="4000" dirty="0" smtClean="0"/>
              <a:t>№ № 860(г, д, е), 861; придумайте два числа, делящихся на 3, но не делящиеся на 9 и два числа, делящиеся на 3 и на 9.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9" descr="J02410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1643050"/>
            <a:ext cx="2212992" cy="22129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             Рефлексия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Что нового вы узнали сегодня на уроке?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Что использовали при выводе признака делимости на 3 и на 9?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Чем отличается признак делимости на 3 и на 9 от ранее изученных признаков?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Оцените ваш успех, на сегодняшнем уроке. </a:t>
            </a:r>
          </a:p>
          <a:p>
            <a:pPr>
              <a:buFont typeface="Wingdings" pitchFamily="2" charset="2"/>
              <a:buChar char="q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5541" t="38432" r="29015" b="10065"/>
          <a:stretch>
            <a:fillRect/>
          </a:stretch>
        </p:blipFill>
        <p:spPr bwMode="auto">
          <a:xfrm>
            <a:off x="2928926" y="2071678"/>
            <a:ext cx="2857520" cy="24288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00758"/>
          </a:xfrm>
          <a:effectLst/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>
                <a:solidFill>
                  <a:srgbClr val="C00000"/>
                </a:solidFill>
              </a:rPr>
              <a:t>              </a:t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sz="5300" dirty="0" smtClean="0">
                <a:solidFill>
                  <a:srgbClr val="C00000"/>
                </a:solidFill>
              </a:rPr>
              <a:t/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sz="5300" dirty="0" smtClean="0">
                <a:solidFill>
                  <a:srgbClr val="C00000"/>
                </a:solidFill>
              </a:rPr>
              <a:t/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sz="5300" dirty="0" smtClean="0">
                <a:solidFill>
                  <a:srgbClr val="C00000"/>
                </a:solidFill>
              </a:rPr>
              <a:t>    </a:t>
            </a:r>
            <a:r>
              <a:rPr lang="ru-RU" sz="7300" dirty="0" smtClean="0">
                <a:solidFill>
                  <a:schemeClr val="accent1">
                    <a:lumMod val="75000"/>
                  </a:schemeClr>
                </a:solidFill>
              </a:rPr>
              <a:t>Спасибо за урок ! </a:t>
            </a:r>
            <a:br>
              <a:rPr lang="ru-RU" sz="73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300" dirty="0" smtClean="0">
                <a:solidFill>
                  <a:srgbClr val="C00000"/>
                </a:solidFill>
              </a:rPr>
              <a:t/>
            </a:r>
            <a:br>
              <a:rPr lang="ru-RU" sz="5300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1A047A"/>
                </a:solidFill>
              </a:rPr>
              <a:t/>
            </a:r>
            <a:br>
              <a:rPr lang="ru-RU" dirty="0" smtClean="0">
                <a:solidFill>
                  <a:srgbClr val="1A047A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1A047A"/>
                </a:solidFill>
              </a:rPr>
              <a:t> </a:t>
            </a:r>
            <a:r>
              <a:rPr lang="ru-RU" sz="6000" b="1" dirty="0" smtClean="0">
                <a:solidFill>
                  <a:schemeClr val="accent1">
                    <a:lumMod val="75000"/>
                  </a:schemeClr>
                </a:solidFill>
              </a:rPr>
              <a:t>м о л о д ц ы  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solidFill>
                  <a:srgbClr val="1A047A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786190"/>
            <a:ext cx="7000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accent1">
                  <a:lumMod val="75000"/>
                </a:schemeClr>
              </a:solidFill>
              <a:latin typeface="Georgi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6600" dirty="0" smtClean="0"/>
              <a:t>Устно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 Вычислите значения    выражений. Запишите только одни </a:t>
            </a:r>
            <a:r>
              <a:rPr lang="ru-RU" dirty="0" smtClean="0"/>
              <a:t>ответы в тетрадь в ряд через запятую. 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1) (40 + 20) : 5 	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2) (45 + 30) : 5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3) (50 + 40) : 5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4) (55 + 50) : 5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1116013" y="2349500"/>
            <a:ext cx="935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5900" dirty="0" smtClean="0"/>
              <a:t>Устно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57200" y="1412874"/>
            <a:ext cx="8229600" cy="4730769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sz="4400" dirty="0" smtClean="0"/>
              <a:t>Получился ряд чисел: 12, 15, 18, 21.</a:t>
            </a:r>
          </a:p>
          <a:p>
            <a:pPr algn="ctr">
              <a:buNone/>
              <a:defRPr/>
            </a:pPr>
            <a:r>
              <a:rPr lang="ru-RU" sz="4400" dirty="0" smtClean="0"/>
              <a:t>Установите закономерность и продолжите ряд на три числа.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900" dirty="0" smtClean="0"/>
              <a:t>устно</a:t>
            </a:r>
            <a:endParaRPr lang="ru-RU" sz="59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Полученный ряд чисел : 12, 15, 18, 21, 24, 27, 30.</a:t>
            </a:r>
          </a:p>
          <a:p>
            <a:pPr>
              <a:buNone/>
            </a:pPr>
            <a:r>
              <a:rPr lang="ru-RU" sz="4400" dirty="0" smtClean="0"/>
              <a:t>Назовите числа, кратные 2, 5, 10.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1.</a:t>
            </a:r>
            <a:endParaRPr lang="ru-RU" dirty="0"/>
          </a:p>
        </p:txBody>
      </p:sp>
      <p:sp>
        <p:nvSpPr>
          <p:cNvPr id="23" name="Содержимое 2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i="1" dirty="0" smtClean="0"/>
              <a:t>I</a:t>
            </a:r>
            <a:r>
              <a:rPr lang="ru-RU" b="1" i="1" dirty="0" smtClean="0"/>
              <a:t>   в а р и а н т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Из чисел 125, 159, 297, 264, 171, 122, 462, 184 выпишите отдельно те, которые делятся на 3, и те, которые на 3 не делятся. </a:t>
            </a:r>
          </a:p>
          <a:p>
            <a:pPr>
              <a:buNone/>
            </a:pPr>
            <a:r>
              <a:rPr lang="en-US" b="1" i="1" dirty="0" smtClean="0"/>
              <a:t>II</a:t>
            </a:r>
            <a:r>
              <a:rPr lang="ru-RU" b="1" i="1" dirty="0" smtClean="0"/>
              <a:t>   в а р и а н т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Из чисел 125, 159, 297, 264, 171, 122, 462, 184 выпишите отдельно те, которые делятся на 9, и те, которые на 9 не делятся.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Гипотеза о признаках делимости на 3 и 9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 </a:t>
            </a:r>
            <a:r>
              <a:rPr lang="en-US" b="1" i="1" dirty="0" smtClean="0"/>
              <a:t>I</a:t>
            </a:r>
            <a:r>
              <a:rPr lang="ru-RU" b="1" i="1" dirty="0" smtClean="0"/>
              <a:t>   в а р и а н т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Если сумма цифр числа делится на 3, то и само число делится на 3.</a:t>
            </a:r>
          </a:p>
          <a:p>
            <a:pPr algn="ctr">
              <a:buNone/>
            </a:pPr>
            <a:r>
              <a:rPr lang="en-US" b="1" i="1" dirty="0" smtClean="0"/>
              <a:t>II</a:t>
            </a:r>
            <a:r>
              <a:rPr lang="ru-RU" b="1" i="1" dirty="0" smtClean="0"/>
              <a:t>   в а р и а н т</a:t>
            </a:r>
          </a:p>
          <a:p>
            <a:pPr algn="ctr">
              <a:buNone/>
            </a:pPr>
            <a:r>
              <a:rPr lang="ru-RU" dirty="0" smtClean="0"/>
              <a:t>Если сумма цифр числа делится на 9, то и само число делится на 9.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Задание 2.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en-US" b="1" i="1" dirty="0" smtClean="0"/>
              <a:t>I</a:t>
            </a:r>
            <a:r>
              <a:rPr lang="ru-RU" b="1" i="1" dirty="0" smtClean="0"/>
              <a:t>   в а р и а н т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Введите обозначения и докажите признак делимости на 3 для трехзначного числа.</a:t>
            </a:r>
          </a:p>
          <a:p>
            <a:pPr>
              <a:buNone/>
            </a:pPr>
            <a:r>
              <a:rPr lang="en-US" b="1" i="1" dirty="0" smtClean="0"/>
              <a:t>II</a:t>
            </a:r>
            <a:r>
              <a:rPr lang="ru-RU" b="1" i="1" dirty="0" smtClean="0"/>
              <a:t>   в а р и а н т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Введите обозначения и докажите признак делимости на 9 для трехзначного числа.</a:t>
            </a:r>
          </a:p>
          <a:p>
            <a:pPr algn="ctr">
              <a:buNone/>
            </a:pPr>
            <a:endParaRPr lang="ru-RU" dirty="0" smtClean="0"/>
          </a:p>
        </p:txBody>
      </p:sp>
      <p:pic>
        <p:nvPicPr>
          <p:cNvPr id="6" name="Picture 4" descr="peo-day_dreamin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214422"/>
            <a:ext cx="2000264" cy="21431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900" dirty="0" smtClean="0"/>
              <a:t>Тема урока</a:t>
            </a:r>
            <a:endParaRPr lang="ru-RU" sz="59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</a:rPr>
              <a:t>Признак делимости на 3 и на 9</a:t>
            </a:r>
          </a:p>
          <a:p>
            <a:pPr algn="ctr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Задание 3.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Докажем, что число 738 делится на 3.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7" name="Picture 7" descr="0d7bfbb42edcbbc148491e5164e3ef6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786058"/>
            <a:ext cx="3929090" cy="37163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814</TotalTime>
  <Words>603</Words>
  <Application>Microsoft Office PowerPoint</Application>
  <PresentationFormat>Экран (4:3)</PresentationFormat>
  <Paragraphs>75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Рогачева Татьяна Павловна, учитель математики ГБОУ гимназия №402 2020-2021 учебный год</vt:lpstr>
      <vt:lpstr>Устно</vt:lpstr>
      <vt:lpstr>Устно</vt:lpstr>
      <vt:lpstr>устно</vt:lpstr>
      <vt:lpstr>Задание 1.</vt:lpstr>
      <vt:lpstr>Гипотеза о признаках делимости на 3 и 9</vt:lpstr>
      <vt:lpstr>Задание 2.</vt:lpstr>
      <vt:lpstr>Тема урока</vt:lpstr>
      <vt:lpstr>Задание 3.</vt:lpstr>
      <vt:lpstr>доказательство</vt:lpstr>
      <vt:lpstr>Признаки делимости на 3 и 9 на математическом языке</vt:lpstr>
      <vt:lpstr>Самостоятельная работа</vt:lpstr>
      <vt:lpstr>Проверим себя</vt:lpstr>
      <vt:lpstr>Домашняя работа</vt:lpstr>
      <vt:lpstr>                  Рефлексия</vt:lpstr>
      <vt:lpstr>                     Спасибо за урок !         м о л о д ц ы  !      </vt:lpstr>
    </vt:vector>
  </TitlesOfParts>
  <Company>ТА&amp;ВД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</dc:creator>
  <cp:lastModifiedBy>Татьяна</cp:lastModifiedBy>
  <cp:revision>100</cp:revision>
  <dcterms:created xsi:type="dcterms:W3CDTF">2010-12-05T19:26:53Z</dcterms:created>
  <dcterms:modified xsi:type="dcterms:W3CDTF">2020-09-13T10:20:37Z</dcterms:modified>
</cp:coreProperties>
</file>