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4" r:id="rId4"/>
    <p:sldId id="258" r:id="rId5"/>
    <p:sldId id="263" r:id="rId6"/>
    <p:sldId id="262" r:id="rId7"/>
    <p:sldId id="259" r:id="rId8"/>
    <p:sldId id="265" r:id="rId9"/>
    <p:sldId id="290" r:id="rId10"/>
    <p:sldId id="291" r:id="rId11"/>
    <p:sldId id="292" r:id="rId12"/>
    <p:sldId id="293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79" r:id="rId27"/>
    <p:sldId id="280" r:id="rId28"/>
    <p:sldId id="281" r:id="rId29"/>
    <p:sldId id="282" r:id="rId30"/>
    <p:sldId id="283" r:id="rId31"/>
    <p:sldId id="284" r:id="rId32"/>
    <p:sldId id="285" r:id="rId33"/>
    <p:sldId id="286" r:id="rId34"/>
    <p:sldId id="287" r:id="rId35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9/13/2020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9/13/2020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9/13/2020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9/13/2020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9/13/2020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9/13/2020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9/13/2020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9/13/2020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9/13/2020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9/13/2020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9/13/2020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9/13/2020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81001"/>
            <a:ext cx="7772400" cy="2133600"/>
          </a:xfrm>
        </p:spPr>
        <p:txBody>
          <a:bodyPr>
            <a:normAutofit fontScale="90000"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МБДОУ «Детский сад №67»</a:t>
            </a:r>
            <a:br>
              <a:rPr lang="ru-RU" sz="3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«Леворукие дети в Дошкольных Образовательных Учреждениях»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724400" y="4114800"/>
            <a:ext cx="4038600" cy="2057400"/>
          </a:xfrm>
        </p:spPr>
        <p:txBody>
          <a:bodyPr>
            <a:noAutofit/>
          </a:bodyPr>
          <a:lstStyle/>
          <a:p>
            <a:pPr algn="r"/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Выполнила 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воспитатель старшей 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группы</a:t>
            </a:r>
          </a:p>
          <a:p>
            <a:pPr algn="r"/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Ларикова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Т. Е.</a:t>
            </a:r>
            <a:endParaRPr lang="ru-RU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1443966312_64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3810000"/>
            <a:ext cx="4106779" cy="2743200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85800"/>
            <a:ext cx="8229600" cy="5440363"/>
          </a:xfrm>
        </p:spPr>
        <p:txBody>
          <a:bodyPr>
            <a:normAutofit fontScale="32500" lnSpcReduction="20000"/>
          </a:bodyPr>
          <a:lstStyle/>
          <a:p>
            <a:pPr>
              <a:buNone/>
            </a:pPr>
            <a:r>
              <a:rPr lang="ru-RU" sz="9600" dirty="0" smtClean="0">
                <a:latin typeface="Times New Roman" pitchFamily="18" charset="0"/>
                <a:cs typeface="Times New Roman" pitchFamily="18" charset="0"/>
              </a:rPr>
              <a:t>    Именно в этом возрасте дети созревают для освоения таких сложных вещей, как чтение, письмо, математика. Тесты выявляют истинную руку, помогают не ломать психику, а оставить развиваться ребенка гармонично. Как и у всех людей, у леворуких, правое полушарие мозга управляет у них левой рукой, а левое - правой. Как и у всех людей, правое полушарие у них «эмоциональное», левое - «рациональное». Правое заведует образным мышлением, левое - логическим. Правое - мир искусства, левое - мир науки.</a:t>
            </a:r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81000"/>
            <a:ext cx="8229600" cy="6019800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 2 и до 4 - 5 лет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руки у малыша практически равноценны и одинаково активны. И только потом формируется стойкое предпочтение одной из рук. Однако на этом дело не заканчивается. Степень леворукости (или праворукости) продолжает нарастать до 9 - 10 лет, а возможно, и дольше. С 4-лет ребенок должен уже определиться. Если после 4,5 лет не уверен, то это сигнализирует о запаздывании развития.  Существуют тесты для определения бытовой леворукости (наиболее простые и популярные) и графической леворукости (нейропсихологическая диагностика – 26 пунктов).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Особенности развития речи у леворуких детей. 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Речь у леворуких детей является «слабым звеном». Такие дети, как правило, начинают говорить позже сверстников (в 3 года), но говорят сразу предложениями. Они копируют речь целиком, не осознавая и не анализируя ее смысл. Часто можно встретить случаи, когда леворукий ребенок в 4 года пересказывает страницы текста, при этом не зная ни одной буквы и не понимая значения слов. Леворукие дети более подвержены заиканию и нарушениям звукопроизношения.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Переучивания леворуких детей может привести: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eaLnBrk="1" hangingPunct="1">
              <a:lnSpc>
                <a:spcPct val="90000"/>
              </a:lnSpc>
              <a:buNone/>
              <a:defRPr/>
            </a:pPr>
            <a:r>
              <a:rPr lang="ru-RU" sz="3500" b="1" i="1" dirty="0" smtClean="0">
                <a:latin typeface="Times New Roman" pitchFamily="18" charset="0"/>
                <a:cs typeface="Times New Roman" pitchFamily="18" charset="0"/>
              </a:rPr>
              <a:t>- к невротическим реакциям:</a:t>
            </a:r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              -ночной энурез</a:t>
            </a:r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               -тики</a:t>
            </a:r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               -заикание</a:t>
            </a:r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               -страхи</a:t>
            </a:r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               -навязчивые движения</a:t>
            </a:r>
          </a:p>
          <a:p>
            <a:pPr eaLnBrk="1" hangingPunct="1">
              <a:lnSpc>
                <a:spcPct val="90000"/>
              </a:lnSpc>
              <a:buNone/>
              <a:defRPr/>
            </a:pPr>
            <a:r>
              <a:rPr lang="ru-RU" sz="3500" b="1" i="1" dirty="0" smtClean="0">
                <a:latin typeface="Times New Roman" pitchFamily="18" charset="0"/>
                <a:cs typeface="Times New Roman" pitchFamily="18" charset="0"/>
              </a:rPr>
              <a:t>- может сформироваться чувство ущербности;</a:t>
            </a:r>
          </a:p>
          <a:p>
            <a:pPr eaLnBrk="1" hangingPunct="1">
              <a:lnSpc>
                <a:spcPct val="90000"/>
              </a:lnSpc>
              <a:buNone/>
              <a:defRPr/>
            </a:pPr>
            <a:r>
              <a:rPr lang="ru-RU" sz="3500" b="1" i="1" dirty="0" smtClean="0">
                <a:latin typeface="Times New Roman" pitchFamily="18" charset="0"/>
                <a:cs typeface="Times New Roman" pitchFamily="18" charset="0"/>
              </a:rPr>
              <a:t>- комплекс неполноценности;</a:t>
            </a:r>
          </a:p>
          <a:p>
            <a:pPr eaLnBrk="1" hangingPunct="1">
              <a:lnSpc>
                <a:spcPct val="90000"/>
              </a:lnSpc>
              <a:buNone/>
              <a:defRPr/>
            </a:pPr>
            <a:r>
              <a:rPr lang="ru-RU" sz="3500" b="1" i="1" dirty="0" smtClean="0">
                <a:latin typeface="Times New Roman" pitchFamily="18" charset="0"/>
                <a:cs typeface="Times New Roman" pitchFamily="18" charset="0"/>
              </a:rPr>
              <a:t>- неумение общаться с людьми;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28600"/>
            <a:ext cx="8229600" cy="6172200"/>
          </a:xfrm>
        </p:spPr>
        <p:txBody>
          <a:bodyPr/>
          <a:lstStyle/>
          <a:p>
            <a:pPr>
              <a:spcBef>
                <a:spcPts val="0"/>
              </a:spcBef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  Обучение и воспитание леворукого ребенка процесс сложный, но очень интересный, потому что творческий. Ребёнку должно быть спокойно и удобно жить в праворуком мире, чтобы воспринимать этот мир как свой, а не как чужой. </a:t>
            </a:r>
          </a:p>
        </p:txBody>
      </p:sp>
      <p:pic>
        <p:nvPicPr>
          <p:cNvPr id="4" name="Рисунок 3" descr="1344836912VtzdN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10000" y="3505200"/>
            <a:ext cx="3542510" cy="3104527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just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Особенно важно правильно подготовить леворукого ребенка к школе.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spcBef>
                <a:spcPts val="0"/>
              </a:spcBef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При обучении леворукого дошкольника обратить особое внимание: </a:t>
            </a:r>
          </a:p>
          <a:p>
            <a:pPr>
              <a:spcBef>
                <a:spcPts val="0"/>
              </a:spcBef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  на развитие пространственной ориентировки (начинают с ориентировки в пространстве, потом – ориентировка на плоскости) – игра с мячом, конструкторы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Лего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кубики, строительным материалом, развитие фонематического слуха, </a:t>
            </a:r>
          </a:p>
          <a:p>
            <a:pPr>
              <a:spcBef>
                <a:spcPts val="0"/>
              </a:spcBef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 развитие звукобуквенного анализа и синтеза.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Задания на развитие тонко-координированных движений рук: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292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2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лабиринты</a:t>
            </a:r>
          </a:p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- проведение прямых линий от  точки к крестику</a:t>
            </a:r>
          </a:p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- штриховки</a:t>
            </a:r>
          </a:p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- шнуровки</a:t>
            </a:r>
          </a:p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- завязывание бантиков</a:t>
            </a:r>
          </a:p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- пальчиковые упражнения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44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71600" y="762000"/>
            <a:ext cx="2143125" cy="2047875"/>
          </a:xfrm>
        </p:spPr>
      </p:pic>
      <p:pic>
        <p:nvPicPr>
          <p:cNvPr id="5" name="Рисунок 4" descr="4025_400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0" y="457200"/>
            <a:ext cx="3810000" cy="2686050"/>
          </a:xfrm>
          <a:prstGeom prst="rect">
            <a:avLst/>
          </a:prstGeom>
        </p:spPr>
      </p:pic>
      <p:pic>
        <p:nvPicPr>
          <p:cNvPr id="6" name="Рисунок 5" descr="5648998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76800" y="3429000"/>
            <a:ext cx="4053840" cy="2657856"/>
          </a:xfrm>
          <a:prstGeom prst="rect">
            <a:avLst/>
          </a:prstGeom>
        </p:spPr>
      </p:pic>
      <p:pic>
        <p:nvPicPr>
          <p:cNvPr id="7" name="Рисунок 6" descr="image.jp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4400" y="3657600"/>
            <a:ext cx="3657600" cy="2940710"/>
          </a:xfrm>
          <a:prstGeom prst="rect">
            <a:avLst/>
          </a:prstGeo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Помощь леворукому ребенку: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638800"/>
          </a:xfrm>
        </p:spPr>
        <p:txBody>
          <a:bodyPr>
            <a:noAutofit/>
          </a:bodyPr>
          <a:lstStyle/>
          <a:p>
            <a:pPr>
              <a:buFontTx/>
              <a:buChar char="-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Необходимо помочь левше организовать свое рабочее место, изменить при письме наклон тетради, положение предплечий, правильно взять ручку, позаботиться о том, чтобы свет падал справа;</a:t>
            </a:r>
          </a:p>
          <a:p>
            <a:pPr>
              <a:buFontTx/>
              <a:buChar char="-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Не следует требовать от левши право - наклонного письма, более целесообразным для них будет писать прямо.. Допустимым является вертикальное написание или наклон букв влево.</a:t>
            </a:r>
          </a:p>
          <a:p>
            <a:pPr>
              <a:buFontTx/>
              <a:buChar char="-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Категорически противопоказано требовать от ребенка-левши безотрывного письма.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Помощь леворукому ребенку: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638800"/>
          </a:xfrm>
        </p:spPr>
        <p:txBody>
          <a:bodyPr>
            <a:noAutofit/>
          </a:bodyPr>
          <a:lstStyle/>
          <a:p>
            <a:pPr>
              <a:buFontTx/>
              <a:buChar char="-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Любые двигательные действия нужно раскладывать на элементы, объясняя пошагово, каждый элемент должен выполняться осознанно.</a:t>
            </a:r>
          </a:p>
          <a:p>
            <a:pPr>
              <a:buFontTx/>
              <a:buChar char="-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Желательно выполнять специальные упражнения, играть с ребенком в игры, развивающие зрительное восприятие и зрительно-моторную координацию.</a:t>
            </a:r>
          </a:p>
          <a:p>
            <a:pPr>
              <a:buFontTx/>
              <a:buChar char="-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Никогда не проявлять негативного отношения к леворукости.</a:t>
            </a:r>
          </a:p>
          <a:p>
            <a:pPr>
              <a:buNone/>
            </a:pP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idx="1"/>
          </p:nvPr>
        </p:nvSpPr>
        <p:spPr>
          <a:xfrm>
            <a:off x="457200" y="457200"/>
            <a:ext cx="8229600" cy="5668963"/>
          </a:xfrm>
        </p:spPr>
        <p:txBody>
          <a:bodyPr>
            <a:normAutofit fontScale="97500"/>
          </a:bodyPr>
          <a:lstStyle/>
          <a:p>
            <a:pPr algn="ctr">
              <a:buNone/>
            </a:pP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    В каждой группе детского сада есть </a:t>
            </a:r>
            <a:r>
              <a:rPr lang="ru-RU" sz="4400" dirty="0" err="1" smtClean="0">
                <a:latin typeface="Times New Roman" pitchFamily="18" charset="0"/>
                <a:cs typeface="Times New Roman" pitchFamily="18" charset="0"/>
              </a:rPr>
              <a:t>леворукие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 дети. В последние годы их становится все больше. Поэтому есть необходимость говорить об их специфических особенностях.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Кинезиологические упражнения для адаптации леворукого ребенка к школе: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28600" y="1600200"/>
            <a:ext cx="8458200" cy="4953000"/>
          </a:xfrm>
        </p:spPr>
        <p:txBody>
          <a:bodyPr>
            <a:normAutofit fontScale="85000" lnSpcReduction="10000"/>
          </a:bodyPr>
          <a:lstStyle/>
          <a:p>
            <a:pPr>
              <a:lnSpc>
                <a:spcPct val="120000"/>
              </a:lnSpc>
              <a:spcBef>
                <a:spcPts val="0"/>
              </a:spcBef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Кинезиологические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упражнение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– это комплекс движений позволяющих активизировать межполушарное воздействие.</a:t>
            </a:r>
          </a:p>
          <a:p>
            <a:pPr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3300" b="1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. Положите на стол чистый лист бумаги. Возьмите в обе руки по карандашу или фломастеру. Начните рисовать одновременно обеими руками зеркально-симметричные рисунки, буквы. Почувствуйте, как расслабляются глаза и руки. Когда деятельность обоих полушарий синхронизируется, заметно увеличится эффективность работы всего мозга.</a:t>
            </a:r>
          </a:p>
          <a:p>
            <a:pPr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28600"/>
            <a:ext cx="8229600" cy="6400800"/>
          </a:xfrm>
        </p:spPr>
        <p:txBody>
          <a:bodyPr/>
          <a:lstStyle/>
          <a:p>
            <a:pPr>
              <a:buNone/>
            </a:pPr>
            <a:r>
              <a:rPr lang="ru-RU" b="1" dirty="0" smtClean="0"/>
              <a:t>   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2.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Положите ладошки на стол. Поднимайте пальцы по одному (начиная с мизинца) сначала на одной руке, затем на другой, затем на обеих. Повторите упражнения в обратном порядке.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3.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Выпрямите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кисть руки, плотно сожмите пальцы и поочередно прижимайте их сначала к третьим суставам, затем к плоскости ладони. Упражнение выполняется сначала одной рукой, затем другой.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28600"/>
            <a:ext cx="8229600" cy="6324600"/>
          </a:xfrm>
        </p:spPr>
        <p:txBody>
          <a:bodyPr/>
          <a:lstStyle/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4.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Зажмите карандаш средним и указательным пальцами. Сгибайте и разгибайте эти пальцы так, чтобы карандаш не опускался ниже большого пальца. Упражнение выполняется сначала одной рукой, затем другой.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5.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Положите на стол 10-15 карандашей. Необходимо собрать одной рукой в кулак все карандаши, беря их по одному. Затем также по одному выложить карандаши на стол. Упражнение выполняется сначала одной рукой, затем другой.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04800"/>
            <a:ext cx="8229600" cy="6400800"/>
          </a:xfrm>
        </p:spPr>
        <p:txBody>
          <a:bodyPr/>
          <a:lstStyle/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6.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Делайте двумя грецкими орехами круговые движения в каждой ладони.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7.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Горизонтальная восьмерка. Соедините руки на уровне глаз «домиком». Наклоните голову к правому плечу. Нарисуйте в воздухе соединенными руками на весь возможный «размах крыльев» горизонтальную восьмерку. Повторите в другую сторону, положив голову на левое плечо.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Дидактические игры.</a:t>
            </a:r>
            <a:endParaRPr lang="ru-RU" sz="36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5486400"/>
          </a:xfrm>
        </p:spPr>
        <p:txBody>
          <a:bodyPr>
            <a:normAutofit fontScale="47500" lnSpcReduction="20000"/>
          </a:bodyPr>
          <a:lstStyle/>
          <a:p>
            <a:pPr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5100" b="1" dirty="0" smtClean="0">
                <a:latin typeface="Times New Roman" pitchFamily="18" charset="0"/>
                <a:cs typeface="Times New Roman" pitchFamily="18" charset="0"/>
              </a:rPr>
              <a:t>    «Непослушные цепочки».</a:t>
            </a:r>
            <a:r>
              <a:rPr lang="ru-RU" sz="51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5100" dirty="0" smtClean="0">
                <a:latin typeface="Times New Roman" pitchFamily="18" charset="0"/>
                <a:cs typeface="Times New Roman" pitchFamily="18" charset="0"/>
              </a:rPr>
              <a:t>     </a:t>
            </a:r>
            <a:r>
              <a:rPr lang="ru-RU" sz="5900" dirty="0" smtClean="0">
                <a:latin typeface="Times New Roman" pitchFamily="18" charset="0"/>
                <a:cs typeface="Times New Roman" pitchFamily="18" charset="0"/>
              </a:rPr>
              <a:t>Цель: развитие мелкой моторики и зрительно- моторных  координаций. </a:t>
            </a:r>
          </a:p>
          <a:p>
            <a:pPr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5900" dirty="0" smtClean="0">
                <a:latin typeface="Times New Roman" pitchFamily="18" charset="0"/>
                <a:cs typeface="Times New Roman" pitchFamily="18" charset="0"/>
              </a:rPr>
              <a:t>     Оборудование: ребенку предлагают игровое поле с изображением цветных «дорожек»- линий разной конфигурации, металлическую цепочку с мелким звеном  и набор цветных карточек, соответствующих по цвету «дорожкам»- линиям. </a:t>
            </a:r>
          </a:p>
          <a:p>
            <a:pPr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5900" dirty="0" smtClean="0">
                <a:latin typeface="Times New Roman" pitchFamily="18" charset="0"/>
                <a:cs typeface="Times New Roman" pitchFamily="18" charset="0"/>
              </a:rPr>
              <a:t>     Ход: ребенок выбирает цветную карточку и отыскивает на игровом поле линию этого же цвета. Затем ведущей рукой выкладывает по этой линии цепочку в направлении слева направо. 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28600" y="152400"/>
            <a:ext cx="8686800" cy="6553200"/>
          </a:xfrm>
        </p:spPr>
        <p:txBody>
          <a:bodyPr>
            <a:normAutofit fontScale="25000" lnSpcReduction="20000"/>
          </a:bodyPr>
          <a:lstStyle/>
          <a:p>
            <a:pPr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     </a:t>
            </a:r>
            <a:r>
              <a:rPr lang="ru-RU" sz="8000" b="1" dirty="0" smtClean="0">
                <a:latin typeface="Times New Roman" pitchFamily="18" charset="0"/>
                <a:cs typeface="Times New Roman" pitchFamily="18" charset="0"/>
              </a:rPr>
              <a:t> «</a:t>
            </a:r>
            <a:r>
              <a:rPr lang="ru-RU" sz="9600" b="1" dirty="0" smtClean="0">
                <a:latin typeface="Times New Roman" pitchFamily="18" charset="0"/>
                <a:cs typeface="Times New Roman" pitchFamily="18" charset="0"/>
              </a:rPr>
              <a:t>Вылепи букву или цифру»</a:t>
            </a:r>
          </a:p>
          <a:p>
            <a:pPr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9600" dirty="0" smtClean="0">
                <a:latin typeface="Times New Roman" pitchFamily="18" charset="0"/>
                <a:cs typeface="Times New Roman" pitchFamily="18" charset="0"/>
              </a:rPr>
              <a:t>     Цель: Развивать моторные функции, зрительно-моторные координации, дифференциацию понятий лево-право, </a:t>
            </a:r>
            <a:r>
              <a:rPr lang="ru-RU" sz="9600" dirty="0" err="1" smtClean="0">
                <a:latin typeface="Times New Roman" pitchFamily="18" charset="0"/>
                <a:cs typeface="Times New Roman" pitchFamily="18" charset="0"/>
              </a:rPr>
              <a:t>вверх-низ</a:t>
            </a:r>
            <a:r>
              <a:rPr lang="ru-RU" sz="9600" dirty="0" smtClean="0">
                <a:latin typeface="Times New Roman" pitchFamily="18" charset="0"/>
                <a:cs typeface="Times New Roman" pitchFamily="18" charset="0"/>
              </a:rPr>
              <a:t>, впереди- сзади; совершенствовать речь, аккуратность, глазомер</a:t>
            </a:r>
          </a:p>
          <a:p>
            <a:pPr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9600" dirty="0" smtClean="0">
                <a:latin typeface="Times New Roman" pitchFamily="18" charset="0"/>
                <a:cs typeface="Times New Roman" pitchFamily="18" charset="0"/>
              </a:rPr>
              <a:t>      Ход: у ребёнка пластилин, карточки с изображением букв или цифр и заготовки из плотного, но прозрачного полиэтилена размером с карточку.</a:t>
            </a:r>
          </a:p>
          <a:p>
            <a:pPr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9600" dirty="0" smtClean="0">
                <a:latin typeface="Times New Roman" pitchFamily="18" charset="0"/>
                <a:cs typeface="Times New Roman" pitchFamily="18" charset="0"/>
              </a:rPr>
              <a:t>     Ведущий. Перед тобой карточки с цифрами и буквами. Назови те, которые ты знаешь. Выбери любую карточку, аккуратно проведи пальцем по букве или цифре. Из каких элементов-линий она состоит? Попробуй из пластилиновых колбасок вылепить эту букву (цифру) на прозрачной карточке. Работай аккуратно, не торопясь. Буква (цифра) должна поместиться на карточке и быть похожей на выбранный образец. Чтобы проверить, правильно ли ты всё сделал, подложи карточку-образец под твою карточку. Они должны совпасть. </a:t>
            </a:r>
            <a:endParaRPr lang="ru-RU" sz="9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P1GkRGt1-ls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94291" y="609600"/>
            <a:ext cx="7355417" cy="5516563"/>
          </a:xfrm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28600" y="152400"/>
            <a:ext cx="8686800" cy="6705600"/>
          </a:xfrm>
        </p:spPr>
        <p:txBody>
          <a:bodyPr>
            <a:normAutofit fontScale="77500" lnSpcReduction="20000"/>
          </a:bodyPr>
          <a:lstStyle/>
          <a:p>
            <a:pPr>
              <a:lnSpc>
                <a:spcPct val="120000"/>
              </a:lnSpc>
              <a:spcBef>
                <a:spcPts val="0"/>
              </a:spcBef>
              <a:buNone/>
            </a:pPr>
            <a:r>
              <a:rPr lang="ru-RU" b="1" dirty="0" smtClean="0"/>
              <a:t>«</a:t>
            </a:r>
            <a:r>
              <a:rPr lang="ru-RU" sz="3100" b="1" dirty="0" smtClean="0">
                <a:latin typeface="Times New Roman" pitchFamily="18" charset="0"/>
                <a:cs typeface="Times New Roman" pitchFamily="18" charset="0"/>
              </a:rPr>
              <a:t>НЕПОСЛУШНЫЕ ЦЕПОЧКИ»</a:t>
            </a:r>
          </a:p>
          <a:p>
            <a:pPr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     Цель: Совершенствовать мелкую моторику, зрительное восприятие, дифференциацию понятий лево-право, верх-низ и их речевые обозначения; закреплять понятия замкнутая линия – незамкнутая линия; работать над точностью и темпом выполнения.</a:t>
            </a:r>
          </a:p>
          <a:p>
            <a:pPr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    Материал: Набор карточек с рисунками разной конфигурации – одни из них замкнутые, другие нет; набор металлических цепочек с мелкой ячейкой.</a:t>
            </a:r>
          </a:p>
          <a:p>
            <a:pPr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                        ХОД:</a:t>
            </a:r>
          </a:p>
          <a:p>
            <a:pPr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     Ведущий предлагает ребёнку взять цепочку тремя пальцами и обвести любой рисунок, прокладывая цепочку по нему сверху. Ребёнок называет все свои действия. Ведущий поощряет точность выполнения, закрепляя понятия замкнутая и незамкнутая линия. Ребёнку легко справляющемуся с заданием, можно предложить выложить рисунок на чистом листе бумаги, глядя на образец, а так же по памяти, без опоры на него.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</a:t>
            </a:r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«ПРИШЕЙ ПУГОВИЦУ»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62000"/>
            <a:ext cx="8229600" cy="5791200"/>
          </a:xfrm>
        </p:spPr>
        <p:txBody>
          <a:bodyPr>
            <a:normAutofit fontScale="85000" lnSpcReduction="20000"/>
          </a:bodyPr>
          <a:lstStyle/>
          <a:p>
            <a:pPr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3300" b="1" i="1" dirty="0" smtClean="0">
                <a:latin typeface="Times New Roman" pitchFamily="18" charset="0"/>
                <a:cs typeface="Times New Roman" pitchFamily="18" charset="0"/>
              </a:rPr>
              <a:t>     Цель:</a:t>
            </a:r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 Развивать мелкую моторику, зрительный анализатор, умение выполнять задания по схеме.</a:t>
            </a:r>
          </a:p>
          <a:p>
            <a:pPr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3300" b="1" i="1" dirty="0" smtClean="0">
                <a:latin typeface="Times New Roman" pitchFamily="18" charset="0"/>
                <a:cs typeface="Times New Roman" pitchFamily="18" charset="0"/>
              </a:rPr>
              <a:t>    Материал:</a:t>
            </a:r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 предметы, имитирующие пуговицы, иголки, нитки; схемы-варианты пришивания пуговиц с четырьмя отверстиями.</a:t>
            </a:r>
          </a:p>
          <a:p>
            <a:pPr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     </a:t>
            </a:r>
            <a:r>
              <a:rPr lang="ru-RU" sz="3300" b="1" dirty="0" smtClean="0">
                <a:latin typeface="Times New Roman" pitchFamily="18" charset="0"/>
                <a:cs typeface="Times New Roman" pitchFamily="18" charset="0"/>
              </a:rPr>
              <a:t>ХОД:</a:t>
            </a:r>
            <a:endParaRPr lang="ru-RU" sz="33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3300" b="1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Ведущий предлагает ребёнку вдеть нитку в иголку, выбрать схему и попробовать пришить пуговицу так, как на ней показано. В ходе выполнения задания ребёнок описывает свои действия, в том числе направление движения руки с иголкой.</a:t>
            </a:r>
          </a:p>
          <a:p>
            <a:pPr>
              <a:buNone/>
            </a:pPr>
            <a:r>
              <a:rPr lang="ru-RU" dirty="0" smtClean="0"/>
              <a:t> </a:t>
            </a:r>
            <a:endParaRPr lang="ru-RU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detsad-1393484088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03354" y="439711"/>
            <a:ext cx="3288556" cy="4382294"/>
          </a:xfrm>
        </p:spPr>
      </p:pic>
      <p:pic>
        <p:nvPicPr>
          <p:cNvPr id="5" name="Рисунок 4" descr="uk16877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76800" y="2514600"/>
            <a:ext cx="3680114" cy="323850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33400"/>
            <a:ext cx="8229600" cy="5592763"/>
          </a:xfrm>
        </p:spPr>
        <p:txBody>
          <a:bodyPr/>
          <a:lstStyle/>
          <a:p>
            <a:pPr algn="just">
              <a:spcBef>
                <a:spcPts val="0"/>
              </a:spcBef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Слова "левша" и "леворукий" употребляются</a:t>
            </a:r>
          </a:p>
          <a:p>
            <a:pPr algn="just">
              <a:spcBef>
                <a:spcPts val="0"/>
              </a:spcBef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зачастую как синонимы. </a:t>
            </a:r>
          </a:p>
          <a:p>
            <a:pPr algn="just">
              <a:spcBef>
                <a:spcPts val="0"/>
              </a:spcBef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Однако «леворукость» и «левшество» не</a:t>
            </a:r>
          </a:p>
          <a:p>
            <a:pPr algn="just">
              <a:spcBef>
                <a:spcPts val="0"/>
              </a:spcBef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всегда являются синонимами.</a:t>
            </a:r>
          </a:p>
          <a:p>
            <a:pPr algn="ctr">
              <a:spcBef>
                <a:spcPts val="0"/>
              </a:spcBef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4695cb3b19cbf906e45dac0da0913068_XL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76400" y="2590800"/>
            <a:ext cx="5715000" cy="3810000"/>
          </a:xfrm>
          <a:prstGeom prst="rect">
            <a:avLst/>
          </a:prstGeom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838200"/>
          </a:xfrm>
        </p:spPr>
        <p:txBody>
          <a:bodyPr>
            <a:normAutofit fontScale="90000"/>
          </a:bodyPr>
          <a:lstStyle/>
          <a:p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«ПОВТОРИ РИСУНОК ПАЛОЧКАМИ»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85800"/>
            <a:ext cx="8229600" cy="6172200"/>
          </a:xfrm>
        </p:spPr>
        <p:txBody>
          <a:bodyPr>
            <a:normAutofit fontScale="25000" lnSpcReduction="20000"/>
          </a:bodyPr>
          <a:lstStyle/>
          <a:p>
            <a:pPr>
              <a:buNone/>
            </a:pPr>
            <a:endParaRPr lang="ru-RU" sz="8600" b="1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9600" b="1" i="1" dirty="0" smtClean="0">
                <a:latin typeface="Times New Roman" pitchFamily="18" charset="0"/>
                <a:cs typeface="Times New Roman" pitchFamily="18" charset="0"/>
              </a:rPr>
              <a:t>      Цель:</a:t>
            </a:r>
            <a:r>
              <a:rPr lang="ru-RU" sz="9600" dirty="0" smtClean="0">
                <a:latin typeface="Times New Roman" pitchFamily="18" charset="0"/>
                <a:cs typeface="Times New Roman" pitchFamily="18" charset="0"/>
              </a:rPr>
              <a:t> Развивать зрительный анализатор, согласованность действий </a:t>
            </a:r>
            <a:r>
              <a:rPr lang="ru-RU" sz="9600" i="1" dirty="0" smtClean="0">
                <a:latin typeface="Times New Roman" pitchFamily="18" charset="0"/>
                <a:cs typeface="Times New Roman" pitchFamily="18" charset="0"/>
              </a:rPr>
              <a:t>глаз-рука, </a:t>
            </a:r>
            <a:r>
              <a:rPr lang="ru-RU" sz="9600" dirty="0" smtClean="0">
                <a:latin typeface="Times New Roman" pitchFamily="18" charset="0"/>
                <a:cs typeface="Times New Roman" pitchFamily="18" charset="0"/>
              </a:rPr>
              <a:t>зрительно-пространственное восприятие, работать над увеличением объёма зрительной памяти.</a:t>
            </a:r>
          </a:p>
          <a:p>
            <a:pPr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9600" b="1" i="1" dirty="0" smtClean="0">
                <a:latin typeface="Times New Roman" pitchFamily="18" charset="0"/>
                <a:cs typeface="Times New Roman" pitchFamily="18" charset="0"/>
              </a:rPr>
              <a:t>     Материал: </a:t>
            </a:r>
            <a:r>
              <a:rPr lang="ru-RU" sz="9600" dirty="0" smtClean="0">
                <a:latin typeface="Times New Roman" pitchFamily="18" charset="0"/>
                <a:cs typeface="Times New Roman" pitchFamily="18" charset="0"/>
              </a:rPr>
              <a:t>Набор карточек с изображениями, составленными из прямых линий одинаковой длины (у ведущего); у ребёнка набор счётных палочек.</a:t>
            </a:r>
          </a:p>
          <a:p>
            <a:pPr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9600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9600" b="1" dirty="0" smtClean="0">
                <a:latin typeface="Times New Roman" pitchFamily="18" charset="0"/>
                <a:cs typeface="Times New Roman" pitchFamily="18" charset="0"/>
              </a:rPr>
              <a:t>ХОД: Ведущий: </a:t>
            </a:r>
            <a:r>
              <a:rPr lang="ru-RU" sz="9600" dirty="0" smtClean="0">
                <a:latin typeface="Times New Roman" pitchFamily="18" charset="0"/>
                <a:cs typeface="Times New Roman" pitchFamily="18" charset="0"/>
              </a:rPr>
              <a:t>Вот карточки с картинками из палочек. Выбери самую лёгкую и сложи из палочек такую же. Когда будешь это делать, я сяду к тебе спиной, а ты подробно описывай все свои действия. Когда закончишь работу, я постараюсь угадать, какую картинку ты выбрал, а потом мы сравним её с твоим рисунком из палочек. . 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969045ebe89401b6b61ae97b473ba3ad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47800" y="228600"/>
            <a:ext cx="5638800" cy="6324600"/>
          </a:xfrm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«Золушка».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059363"/>
          </a:xfrm>
        </p:spPr>
        <p:txBody>
          <a:bodyPr>
            <a:normAutofit fontScale="62500" lnSpcReduction="20000"/>
          </a:bodyPr>
          <a:lstStyle/>
          <a:p>
            <a:pPr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    Цель: Совершенствовать мелкую моторику, тактильный и зрительный анализаторы, умение квалифицировать по заданному принципу; работать над темпом выполнения задания.</a:t>
            </a:r>
          </a:p>
          <a:p>
            <a:pPr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    Материал: Семена четырёх видов, четыре наклейки с наклеенными образцами семян.</a:t>
            </a:r>
          </a:p>
          <a:p>
            <a:pPr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      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ХОД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: Ведущий предлагает ребёнку тремя пальцами из кучки семян отобрать семена одного вида и разложить их по ячейкам. Брать надо по одному семечку, определять его на ощупь, называть и класть в ту ячейку, где наклеен образец такого вида. Игра закончена, когда все семена разложены по «своим домикам».</a:t>
            </a:r>
          </a:p>
          <a:p>
            <a:pPr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images-15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867400" y="3962400"/>
            <a:ext cx="2981325" cy="2418585"/>
          </a:xfrm>
        </p:spPr>
      </p:pic>
      <p:pic>
        <p:nvPicPr>
          <p:cNvPr id="5" name="Рисунок 4" descr="detsad-343105-1433667918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" y="228600"/>
            <a:ext cx="4644820" cy="3733800"/>
          </a:xfrm>
          <a:prstGeom prst="rect">
            <a:avLst/>
          </a:prstGeom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57200"/>
            <a:ext cx="8229600" cy="5668963"/>
          </a:xfrm>
        </p:spPr>
        <p:txBody>
          <a:bodyPr>
            <a:normAutofit/>
          </a:bodyPr>
          <a:lstStyle/>
          <a:p>
            <a:pPr algn="ctr">
              <a:buNone/>
            </a:pPr>
            <a:endParaRPr lang="ru-RU" sz="40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40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40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4400" b="1" i="1" dirty="0" smtClean="0">
                <a:latin typeface="Times New Roman" pitchFamily="18" charset="0"/>
                <a:cs typeface="Times New Roman" pitchFamily="18" charset="0"/>
              </a:rPr>
              <a:t>Спасибо за внимание</a:t>
            </a:r>
            <a:endParaRPr lang="ru-RU" sz="44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001000" cy="3048000"/>
          </a:xfrm>
        </p:spPr>
        <p:txBody>
          <a:bodyPr>
            <a:norm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04800"/>
            <a:ext cx="8229600" cy="6248400"/>
          </a:xfrm>
        </p:spPr>
        <p:txBody>
          <a:bodyPr>
            <a:normAutofit fontScale="85000" lnSpcReduction="10000"/>
          </a:bodyPr>
          <a:lstStyle/>
          <a:p>
            <a:pPr>
              <a:lnSpc>
                <a:spcPct val="110000"/>
              </a:lnSpc>
              <a:spcBef>
                <a:spcPts val="0"/>
              </a:spcBef>
              <a:buNone/>
            </a:pPr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     </a:t>
            </a:r>
          </a:p>
          <a:p>
            <a:pPr>
              <a:lnSpc>
                <a:spcPct val="110000"/>
              </a:lnSpc>
              <a:spcBef>
                <a:spcPts val="0"/>
              </a:spcBef>
              <a:buNone/>
            </a:pPr>
            <a:r>
              <a:rPr lang="ru-RU" sz="4100" dirty="0" smtClean="0">
                <a:latin typeface="Times New Roman" pitchFamily="18" charset="0"/>
                <a:cs typeface="Times New Roman" pitchFamily="18" charset="0"/>
              </a:rPr>
              <a:t>   По мнению известного российского нейропсихолога, профессора А. В. Семенович, </a:t>
            </a:r>
            <a:r>
              <a:rPr lang="ru-RU" sz="41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леворукость</a:t>
            </a:r>
            <a:r>
              <a:rPr lang="ru-RU" sz="41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100" dirty="0" smtClean="0">
                <a:latin typeface="Times New Roman" pitchFamily="18" charset="0"/>
                <a:cs typeface="Times New Roman" pitchFamily="18" charset="0"/>
              </a:rPr>
              <a:t>- это предпочтение и активное использование левой руки, т.е. внешнее проявление того, что по каким-то причинам правое полушарие мозга взяло на себя (временно или навсегда) главную, ведущую роль в обеспечении произвольных движений.</a:t>
            </a:r>
          </a:p>
          <a:p>
            <a:pPr>
              <a:lnSpc>
                <a:spcPct val="110000"/>
              </a:lnSpc>
              <a:spcBef>
                <a:spcPts val="0"/>
              </a:spcBef>
              <a:buNone/>
            </a:pPr>
            <a:endParaRPr lang="ru-RU" sz="35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001000" cy="3048000"/>
          </a:xfrm>
        </p:spPr>
        <p:txBody>
          <a:bodyPr>
            <a:norm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04800"/>
            <a:ext cx="8229600" cy="6248400"/>
          </a:xfrm>
        </p:spPr>
        <p:txBody>
          <a:bodyPr>
            <a:normAutofit/>
          </a:bodyPr>
          <a:lstStyle/>
          <a:p>
            <a:pPr algn="just">
              <a:spcBef>
                <a:spcPts val="0"/>
              </a:spcBef>
              <a:buNone/>
            </a:pPr>
            <a:r>
              <a:rPr lang="ru-RU" sz="3500" b="1" i="1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Леворукость может быть:</a:t>
            </a:r>
          </a:p>
          <a:p>
            <a:pPr>
              <a:spcBef>
                <a:spcPts val="0"/>
              </a:spcBef>
              <a:buFontTx/>
              <a:buChar char="-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врожденной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(может быть  наследственной или возникнуть внутриутробно);</a:t>
            </a:r>
          </a:p>
          <a:p>
            <a:pPr>
              <a:spcBef>
                <a:spcPts val="0"/>
              </a:spcBef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-  вынужденной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(повреждение или заболевание правой руки, влекущее за собой невозможность пользоваться ею.</a:t>
            </a:r>
          </a:p>
          <a:p>
            <a:pPr>
              <a:spcBef>
                <a:spcPts val="0"/>
              </a:spcBef>
              <a:buFontTx/>
              <a:buChar char="-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скрытой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(дети с такой леворукостью приучены пользоваться правой рукой есть, писать, работать, но при непривычных действиях или в состоянии стресса они пользуются левой).</a:t>
            </a:r>
          </a:p>
          <a:p>
            <a:pPr>
              <a:spcBef>
                <a:spcPts val="0"/>
              </a:spcBef>
              <a:buFontTx/>
              <a:buChar char="-"/>
            </a:pPr>
            <a:endParaRPr lang="ru-RU" b="1" i="1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001000" cy="5562600"/>
          </a:xfrm>
        </p:spPr>
        <p:txBody>
          <a:bodyPr>
            <a:norm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81000"/>
            <a:ext cx="8229600" cy="6172200"/>
          </a:xfrm>
        </p:spPr>
        <p:txBody>
          <a:bodyPr>
            <a:norm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  <a:buNone/>
            </a:pPr>
            <a:r>
              <a:rPr lang="ru-RU" sz="3500" dirty="0" smtClean="0"/>
              <a:t/>
            </a:r>
            <a:br>
              <a:rPr lang="ru-RU" sz="3500" dirty="0" smtClean="0"/>
            </a:br>
            <a:endParaRPr lang="ru-RU" sz="3500" dirty="0" smtClean="0"/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85800" y="304800"/>
            <a:ext cx="7620000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Левшество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( по мнению А.В. Семенович) - это не просто предпочтение левой руки, но и совершенно другое распределение функций между полушариями мозга. Левшество может быть связано и с доминированием левого глаза, левого уха, левой ноги.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Рисунок 7" descr="file_d3d0b8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0" y="3505200"/>
            <a:ext cx="4724400" cy="2814392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28600"/>
            <a:ext cx="8229600" cy="5897563"/>
          </a:xfrm>
        </p:spPr>
        <p:txBody>
          <a:bodyPr/>
          <a:lstStyle/>
          <a:p>
            <a:pPr>
              <a:spcBef>
                <a:spcPts val="0"/>
              </a:spcBef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Леворукость может быть и временным признаком. </a:t>
            </a:r>
          </a:p>
          <a:p>
            <a:pPr>
              <a:spcBef>
                <a:spcPts val="0"/>
              </a:spcBef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   Это бывает связано с задержкой формирования у малыша межполушарных взаимодействий, и по мере наращивания функционального потенциала левого полушария может произойти «превращение» левши в правшу. Но это происходит далеко не всегда.</a:t>
            </a: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57200"/>
            <a:ext cx="8229600" cy="566896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      </a:t>
            </a:r>
          </a:p>
          <a:p>
            <a:pPr algn="ctr">
              <a:buNone/>
            </a:pP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           Если ребенок одинаково владеет правой  и левой рукой, он считается «обеируким» или </a:t>
            </a:r>
            <a:r>
              <a:rPr lang="ru-RU" sz="4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амбидекстром.</a:t>
            </a:r>
            <a:endParaRPr lang="ru-RU" sz="44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44562"/>
          </a:xfrm>
        </p:spPr>
        <p:txBody>
          <a:bodyPr>
            <a:norm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Как распознать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леворукого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ребенка?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906963"/>
          </a:xfrm>
        </p:spPr>
        <p:txBody>
          <a:bodyPr>
            <a:normAutofit fontScale="25000" lnSpcReduction="20000"/>
          </a:bodyPr>
          <a:lstStyle/>
          <a:p>
            <a:pPr>
              <a:buNone/>
            </a:pPr>
            <a:r>
              <a:rPr lang="ru-RU" sz="12800" dirty="0" smtClean="0">
                <a:latin typeface="Times New Roman" pitchFamily="18" charset="0"/>
                <a:cs typeface="Times New Roman" pitchFamily="18" charset="0"/>
              </a:rPr>
              <a:t>    До года у детей не наблюдается разницы сторон, если есть такая разница, то можно  говорить о патологии. После года жизни у ребенка может возникнуть особенность в психо-эмоциональной сфере. В первый год жизни ребенка правое полушарие царит безраздельно. Около года левое начинает давать о себе знать и примерно к шести-семи годам догоняет правое и берет над ним перевес</a:t>
            </a:r>
            <a:r>
              <a:rPr lang="ru-RU" sz="11200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330</TotalTime>
  <Words>1156</Words>
  <Application>Microsoft Office PowerPoint</Application>
  <PresentationFormat>Экран (4:3)</PresentationFormat>
  <Paragraphs>105</Paragraphs>
  <Slides>34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34</vt:i4>
      </vt:variant>
    </vt:vector>
  </HeadingPairs>
  <TitlesOfParts>
    <vt:vector size="38" baseType="lpstr">
      <vt:lpstr>Arial</vt:lpstr>
      <vt:lpstr>Calibri</vt:lpstr>
      <vt:lpstr>Times New Roman</vt:lpstr>
      <vt:lpstr>Office Theme</vt:lpstr>
      <vt:lpstr>МБДОУ «Детский сад №67»  «Леворукие дети в Дошкольных Образовательных Учреждениях»</vt:lpstr>
      <vt:lpstr>Презентация PowerPoint</vt:lpstr>
      <vt:lpstr>Презентация PowerPoint</vt:lpstr>
      <vt:lpstr>  </vt:lpstr>
      <vt:lpstr>  </vt:lpstr>
      <vt:lpstr>  </vt:lpstr>
      <vt:lpstr>Презентация PowerPoint</vt:lpstr>
      <vt:lpstr>Презентация PowerPoint</vt:lpstr>
      <vt:lpstr>Как распознать леворукого ребенка?</vt:lpstr>
      <vt:lpstr>Презентация PowerPoint</vt:lpstr>
      <vt:lpstr>Презентация PowerPoint</vt:lpstr>
      <vt:lpstr>Особенности развития речи у леворуких детей. </vt:lpstr>
      <vt:lpstr>Переучивания леворуких детей может привести:</vt:lpstr>
      <vt:lpstr>Презентация PowerPoint</vt:lpstr>
      <vt:lpstr>Особенно важно правильно подготовить леворукого ребенка к школе.</vt:lpstr>
      <vt:lpstr>Задания на развитие тонко-координированных движений рук:</vt:lpstr>
      <vt:lpstr>Презентация PowerPoint</vt:lpstr>
      <vt:lpstr>Помощь леворукому ребенку:</vt:lpstr>
      <vt:lpstr>Помощь леворукому ребенку:</vt:lpstr>
      <vt:lpstr>Кинезиологические упражнения для адаптации леворукого ребенка к школе:</vt:lpstr>
      <vt:lpstr>Презентация PowerPoint</vt:lpstr>
      <vt:lpstr>Презентация PowerPoint</vt:lpstr>
      <vt:lpstr>Презентация PowerPoint</vt:lpstr>
      <vt:lpstr>Дидактические игры.</vt:lpstr>
      <vt:lpstr>Презентация PowerPoint</vt:lpstr>
      <vt:lpstr>Презентация PowerPoint</vt:lpstr>
      <vt:lpstr>Презентация PowerPoint</vt:lpstr>
      <vt:lpstr> «ПРИШЕЙ ПУГОВИЦУ» </vt:lpstr>
      <vt:lpstr>Презентация PowerPoint</vt:lpstr>
      <vt:lpstr>«ПОВТОРИ РИСУНОК ПАЛОЧКАМИ» </vt:lpstr>
      <vt:lpstr>Презентация PowerPoint</vt:lpstr>
      <vt:lpstr>«Золушка».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Виталий</dc:creator>
  <cp:lastModifiedBy>plz@list.ru</cp:lastModifiedBy>
  <cp:revision>47</cp:revision>
  <dcterms:created xsi:type="dcterms:W3CDTF">2016-03-19T14:49:00Z</dcterms:created>
  <dcterms:modified xsi:type="dcterms:W3CDTF">2020-09-13T15:57:42Z</dcterms:modified>
</cp:coreProperties>
</file>