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8" r:id="rId2"/>
    <p:sldId id="289" r:id="rId3"/>
    <p:sldId id="266" r:id="rId4"/>
    <p:sldId id="284" r:id="rId5"/>
    <p:sldId id="282" r:id="rId6"/>
    <p:sldId id="283" r:id="rId7"/>
    <p:sldId id="265" r:id="rId8"/>
    <p:sldId id="281" r:id="rId9"/>
    <p:sldId id="285" r:id="rId10"/>
    <p:sldId id="286" r:id="rId11"/>
    <p:sldId id="287" r:id="rId12"/>
    <p:sldId id="279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  <a:srgbClr val="D60093"/>
    <a:srgbClr val="33CC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90" y="-15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3.jpeg"/><Relationship Id="rId7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5.jpeg"/><Relationship Id="rId10" Type="http://schemas.openxmlformats.org/officeDocument/2006/relationships/image" Target="../media/image9.jpeg"/><Relationship Id="rId4" Type="http://schemas.openxmlformats.org/officeDocument/2006/relationships/image" Target="../media/image4.png"/><Relationship Id="rId9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rj-S\Desktop\5 класс урок\gde-luchshe-saditsya-v-samole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268760"/>
            <a:ext cx="9036496" cy="1143000"/>
          </a:xfrm>
        </p:spPr>
        <p:txBody>
          <a:bodyPr>
            <a:noAutofit/>
          </a:bodyPr>
          <a:lstStyle/>
          <a:p>
            <a:endParaRPr lang="uk-UA" sz="15000" dirty="0"/>
          </a:p>
        </p:txBody>
      </p:sp>
    </p:spTree>
    <p:extLst>
      <p:ext uri="{BB962C8B-B14F-4D97-AF65-F5344CB8AC3E}">
        <p14:creationId xmlns:p14="http://schemas.microsoft.com/office/powerpoint/2010/main" xmlns="" val="302361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№ 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660033"/>
                </a:solidFill>
              </a:rPr>
              <a:t>1. train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2. information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3. arrival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4. customs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5. fare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6. departure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7. comfortable</a:t>
            </a:r>
            <a:endParaRPr lang="ru-RU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№ 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ru-RU" dirty="0" smtClean="0">
                <a:solidFill>
                  <a:srgbClr val="660033"/>
                </a:solidFill>
              </a:rPr>
              <a:t>1. </a:t>
            </a:r>
            <a:r>
              <a:rPr lang="en-US" dirty="0" smtClean="0">
                <a:solidFill>
                  <a:srgbClr val="660033"/>
                </a:solidFill>
              </a:rPr>
              <a:t>airport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2.train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3. taxi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4. plane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5. wind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6. Luggage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7. voyage</a:t>
            </a:r>
          </a:p>
          <a:p>
            <a:endParaRPr lang="en-US" dirty="0" smtClean="0">
              <a:solidFill>
                <a:srgbClr val="660033"/>
              </a:solidFill>
            </a:endParaRPr>
          </a:p>
          <a:p>
            <a:endParaRPr lang="en-US" dirty="0" smtClean="0">
              <a:solidFill>
                <a:srgbClr val="660033"/>
              </a:solidFill>
            </a:endParaRPr>
          </a:p>
          <a:p>
            <a:endParaRPr lang="en-US" dirty="0" smtClean="0">
              <a:solidFill>
                <a:srgbClr val="660033"/>
              </a:solidFill>
            </a:endParaRPr>
          </a:p>
          <a:p>
            <a:r>
              <a:rPr lang="en-US" dirty="0" smtClean="0">
                <a:solidFill>
                  <a:srgbClr val="660033"/>
                </a:solidFill>
              </a:rPr>
              <a:t>8. bus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9. metro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10. platform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11. return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12. ticket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13. journey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14. single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2799184"/>
          </a:xfrm>
        </p:spPr>
        <p:txBody>
          <a:bodyPr>
            <a:noAutofit/>
          </a:bodyPr>
          <a:lstStyle/>
          <a:p>
            <a:pPr algn="ctr"/>
            <a:r>
              <a:rPr lang="en-US" sz="4400" dirty="0" smtClean="0">
                <a:solidFill>
                  <a:srgbClr val="D60093"/>
                </a:solidFill>
              </a:rPr>
              <a:t>Do the crossword; prepare for the test in Present Perfect, Past Simple</a:t>
            </a:r>
            <a:endParaRPr lang="uk-UA" sz="4400" dirty="0">
              <a:solidFill>
                <a:srgbClr val="D60093"/>
              </a:solidFill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9600" dirty="0" smtClean="0"/>
              <a:t>Homework</a:t>
            </a:r>
            <a:endParaRPr lang="uk-UA" sz="9600" dirty="0"/>
          </a:p>
        </p:txBody>
      </p:sp>
    </p:spTree>
    <p:extLst>
      <p:ext uri="{BB962C8B-B14F-4D97-AF65-F5344CB8AC3E}">
        <p14:creationId xmlns:p14="http://schemas.microsoft.com/office/powerpoint/2010/main" xmlns="" val="261497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01317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FFFF00"/>
                </a:solidFill>
              </a:rPr>
              <a:t>the lesson is over.</a:t>
            </a:r>
            <a:br>
              <a:rPr lang="en-US" sz="9600" dirty="0" smtClean="0">
                <a:solidFill>
                  <a:srgbClr val="FFFF00"/>
                </a:solidFill>
              </a:rPr>
            </a:br>
            <a:r>
              <a:rPr lang="en-US" sz="9600" dirty="0" smtClean="0">
                <a:solidFill>
                  <a:srgbClr val="FFFF00"/>
                </a:solidFill>
              </a:rPr>
              <a:t>Good bye!</a:t>
            </a:r>
            <a:endParaRPr lang="uk-UA" sz="9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691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rj-S\Desktop\5 класс урок\gde-luchshe-saditsya-v-samolet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9036496" cy="2007096"/>
          </a:xfrm>
        </p:spPr>
        <p:txBody>
          <a:bodyPr>
            <a:noAutofit/>
          </a:bodyPr>
          <a:lstStyle/>
          <a:p>
            <a:r>
              <a:rPr lang="en-US" sz="15000" dirty="0" smtClean="0"/>
              <a:t>Travelling</a:t>
            </a:r>
            <a:endParaRPr lang="uk-UA" sz="15000" dirty="0"/>
          </a:p>
        </p:txBody>
      </p:sp>
    </p:spTree>
    <p:extLst>
      <p:ext uri="{BB962C8B-B14F-4D97-AF65-F5344CB8AC3E}">
        <p14:creationId xmlns:p14="http://schemas.microsoft.com/office/powerpoint/2010/main" xmlns="" val="302361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065912"/>
            <a:ext cx="8229600" cy="792088"/>
          </a:xfrm>
        </p:spPr>
        <p:txBody>
          <a:bodyPr>
            <a:noAutofit/>
          </a:bodyPr>
          <a:lstStyle/>
          <a:p>
            <a:pPr>
              <a:tabLst>
                <a:tab pos="3771900" algn="l"/>
              </a:tabLst>
            </a:pPr>
            <a:r>
              <a:rPr lang="en-US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en-US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en-US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Objectives</a:t>
            </a:r>
            <a:r>
              <a:rPr lang="en-US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  <a:t>:</a:t>
            </a:r>
            <a:r>
              <a:rPr lang="uk-UA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uk-UA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en-GB" sz="44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GB" sz="4400" dirty="0">
                <a:latin typeface="Times New Roman" pitchFamily="18" charset="0"/>
                <a:cs typeface="Times New Roman" pitchFamily="18" charset="0"/>
              </a:rPr>
              <a:t>. to revise the material on the topic;</a:t>
            </a:r>
            <a:br>
              <a:rPr lang="en-GB" sz="4400" dirty="0">
                <a:latin typeface="Times New Roman" pitchFamily="18" charset="0"/>
                <a:cs typeface="Times New Roman" pitchFamily="18" charset="0"/>
              </a:rPr>
            </a:br>
            <a:r>
              <a:rPr lang="en-GB" sz="44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GB" sz="4400" dirty="0">
                <a:latin typeface="Times New Roman" pitchFamily="18" charset="0"/>
                <a:cs typeface="Times New Roman" pitchFamily="18" charset="0"/>
              </a:rPr>
              <a:t>. to develop skills in </a:t>
            </a:r>
            <a:r>
              <a:rPr lang="en-GB" sz="4400" dirty="0" smtClean="0">
                <a:latin typeface="Times New Roman" pitchFamily="18" charset="0"/>
                <a:cs typeface="Times New Roman" pitchFamily="18" charset="0"/>
              </a:rPr>
              <a:t>speaking, listening, doing lexical exercises</a:t>
            </a:r>
            <a:r>
              <a:rPr lang="en-GB" sz="4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4400" dirty="0">
                <a:latin typeface="Times New Roman" pitchFamily="18" charset="0"/>
                <a:cs typeface="Times New Roman" pitchFamily="18" charset="0"/>
              </a:rPr>
            </a:br>
            <a:r>
              <a:rPr lang="en-GB" sz="44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GB" sz="44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to act out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dialogue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about travelling </a:t>
            </a: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400" dirty="0" smtClean="0">
                <a:latin typeface="Times New Roman" pitchFamily="18" charset="0"/>
                <a:cs typeface="Times New Roman" pitchFamily="18" charset="0"/>
              </a:rPr>
              <a:t>4. to learn by heart</a:t>
            </a:r>
            <a:r>
              <a:rPr lang="ru-RU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uk-UA" sz="4400" dirty="0"/>
              <a:t/>
            </a:r>
            <a:br>
              <a:rPr lang="uk-UA" sz="4400" dirty="0"/>
            </a:br>
            <a:endParaRPr lang="uk-UA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891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4"/>
            <a:ext cx="8208912" cy="557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endParaRPr lang="en-US" sz="4400" b="1" i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algn="ctr">
              <a:lnSpc>
                <a:spcPct val="90000"/>
              </a:lnSpc>
            </a:pPr>
            <a:r>
              <a:rPr lang="en-US" sz="4400" b="1" i="1" dirty="0" smtClean="0">
                <a:solidFill>
                  <a:schemeClr val="bg1"/>
                </a:solidFill>
                <a:latin typeface="Times New Roman" pitchFamily="18" charset="0"/>
              </a:rPr>
              <a:t>We go by car</a:t>
            </a:r>
          </a:p>
          <a:p>
            <a:pPr algn="ctr">
              <a:lnSpc>
                <a:spcPct val="90000"/>
              </a:lnSpc>
            </a:pPr>
            <a:r>
              <a:rPr lang="en-US" sz="4400" b="1" i="1" dirty="0" smtClean="0">
                <a:solidFill>
                  <a:schemeClr val="bg1"/>
                </a:solidFill>
                <a:latin typeface="Times New Roman" pitchFamily="18" charset="0"/>
              </a:rPr>
              <a:t>And we go by train.</a:t>
            </a:r>
          </a:p>
          <a:p>
            <a:pPr algn="ctr">
              <a:lnSpc>
                <a:spcPct val="90000"/>
              </a:lnSpc>
            </a:pPr>
            <a:r>
              <a:rPr lang="en-US" sz="4400" b="1" i="1" dirty="0" smtClean="0">
                <a:solidFill>
                  <a:srgbClr val="660033"/>
                </a:solidFill>
                <a:latin typeface="Times New Roman" pitchFamily="18" charset="0"/>
              </a:rPr>
              <a:t>We go by boat</a:t>
            </a:r>
          </a:p>
          <a:p>
            <a:pPr algn="ctr">
              <a:lnSpc>
                <a:spcPct val="90000"/>
              </a:lnSpc>
            </a:pPr>
            <a:r>
              <a:rPr lang="en-US" sz="4400" b="1" i="1" dirty="0" smtClean="0">
                <a:solidFill>
                  <a:srgbClr val="660033"/>
                </a:solidFill>
                <a:latin typeface="Times New Roman" pitchFamily="18" charset="0"/>
              </a:rPr>
              <a:t>And we go by plane.</a:t>
            </a:r>
          </a:p>
          <a:p>
            <a:pPr algn="ctr">
              <a:lnSpc>
                <a:spcPct val="90000"/>
              </a:lnSpc>
            </a:pPr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</a:rPr>
              <a:t>We go by land,</a:t>
            </a:r>
          </a:p>
          <a:p>
            <a:pPr algn="ctr">
              <a:lnSpc>
                <a:spcPct val="90000"/>
              </a:lnSpc>
            </a:pPr>
            <a:r>
              <a:rPr lang="en-US" sz="4400" b="1" i="1" dirty="0" smtClean="0">
                <a:solidFill>
                  <a:srgbClr val="FF0000"/>
                </a:solidFill>
                <a:latin typeface="Times New Roman" pitchFamily="18" charset="0"/>
              </a:rPr>
              <a:t>And sea and air.</a:t>
            </a:r>
          </a:p>
          <a:p>
            <a:pPr algn="ctr">
              <a:lnSpc>
                <a:spcPct val="90000"/>
              </a:lnSpc>
            </a:pPr>
            <a:r>
              <a:rPr lang="en-US" sz="4400" b="1" i="1" dirty="0" smtClean="0">
                <a:solidFill>
                  <a:srgbClr val="FFFF00"/>
                </a:solidFill>
                <a:latin typeface="Times New Roman" pitchFamily="18" charset="0"/>
              </a:rPr>
              <a:t>We go, go, go</a:t>
            </a:r>
          </a:p>
          <a:p>
            <a:pPr algn="ctr">
              <a:lnSpc>
                <a:spcPct val="90000"/>
              </a:lnSpc>
            </a:pPr>
            <a:r>
              <a:rPr lang="en-US" sz="4400" b="1" i="1" dirty="0" smtClean="0">
                <a:solidFill>
                  <a:srgbClr val="FFFF00"/>
                </a:solidFill>
                <a:latin typeface="Times New Roman" pitchFamily="18" charset="0"/>
              </a:rPr>
              <a:t>From here to there.</a:t>
            </a:r>
            <a:r>
              <a:rPr lang="ru-RU" sz="44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endParaRPr lang="ru-RU" sz="44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86000" y="548681"/>
            <a:ext cx="45720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</a:rPr>
              <a:t>We go by car</a:t>
            </a:r>
          </a:p>
          <a:p>
            <a:pPr algn="ctr">
              <a:lnSpc>
                <a:spcPct val="90000"/>
              </a:lnSpc>
            </a:pPr>
            <a:r>
              <a:rPr lang="en-US" sz="3200" b="1" i="1" dirty="0" smtClean="0">
                <a:solidFill>
                  <a:schemeClr val="bg1"/>
                </a:solidFill>
                <a:latin typeface="Times New Roman" pitchFamily="18" charset="0"/>
              </a:rPr>
              <a:t>And we go by train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2492896"/>
            <a:ext cx="45720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</a:rPr>
              <a:t>We go by land,</a:t>
            </a:r>
          </a:p>
          <a:p>
            <a:pPr algn="ctr">
              <a:lnSpc>
                <a:spcPct val="90000"/>
              </a:lnSpc>
            </a:pPr>
            <a:r>
              <a:rPr lang="en-US" sz="3200" b="1" i="1" dirty="0" smtClean="0">
                <a:solidFill>
                  <a:srgbClr val="FF0000"/>
                </a:solidFill>
                <a:latin typeface="Times New Roman" pitchFamily="18" charset="0"/>
              </a:rPr>
              <a:t>And sea and air</a:t>
            </a:r>
            <a:r>
              <a:rPr lang="en-US" b="1" i="1" dirty="0" smtClean="0">
                <a:solidFill>
                  <a:srgbClr val="FF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339752" y="5013176"/>
            <a:ext cx="4572000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</a:rPr>
              <a:t>We go, go, go</a:t>
            </a:r>
          </a:p>
          <a:p>
            <a:pPr algn="ctr">
              <a:lnSpc>
                <a:spcPct val="90000"/>
              </a:lnSpc>
            </a:pPr>
            <a:r>
              <a:rPr lang="en-US" sz="3200" b="1" i="1" dirty="0" smtClean="0">
                <a:solidFill>
                  <a:srgbClr val="FFFF00"/>
                </a:solidFill>
                <a:latin typeface="Times New Roman" pitchFamily="18" charset="0"/>
              </a:rPr>
              <a:t>From here to there.</a:t>
            </a:r>
            <a:r>
              <a:rPr lang="ru-RU" sz="3200" b="1" i="1" dirty="0" smtClean="0">
                <a:solidFill>
                  <a:srgbClr val="FFFF00"/>
                </a:solidFill>
                <a:latin typeface="Times New Roman" pitchFamily="18" charset="0"/>
              </a:rPr>
              <a:t> </a:t>
            </a:r>
            <a:endParaRPr lang="ru-RU" sz="3200" b="1" i="1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7245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erj-S\Desktop\kia_rondo_taxi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18" y="188537"/>
            <a:ext cx="2808311" cy="190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Serj-S\Desktop\opel_astra_dt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581128"/>
            <a:ext cx="2689381" cy="189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Serj-S\Desktop\img_2_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1957" y="2420888"/>
            <a:ext cx="2689381" cy="1899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Serj-S\Desktop\Hodba_peshkom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3" y="4581128"/>
            <a:ext cx="2763286" cy="1821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Serj-S\Desktop\gde-luchshe-saditsya-v-samolete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4581128"/>
            <a:ext cx="2808311" cy="1893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C:\Users\Serj-S\Desktop\7878533_1s419_129157576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03000" y="212345"/>
            <a:ext cx="2689381" cy="188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erj-S\Desktop\932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56175" y="200440"/>
            <a:ext cx="2763286" cy="1907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Serj-S\Desktop\1257343248_allday.ru_7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9341" y="2420888"/>
            <a:ext cx="2808311" cy="1899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Serj-S\Desktop\Lodka-033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0800000" flipV="1">
            <a:off x="6228183" y="2420888"/>
            <a:ext cx="2691278" cy="1899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8212" y="1392488"/>
            <a:ext cx="415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>
                <a:solidFill>
                  <a:srgbClr val="FFFF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506180" y="1530987"/>
            <a:ext cx="415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2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14492" y="1509087"/>
            <a:ext cx="415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3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7364" y="3789040"/>
            <a:ext cx="415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4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06180" y="3789040"/>
            <a:ext cx="415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5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372201" y="3613666"/>
            <a:ext cx="415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6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7678" y="4581128"/>
            <a:ext cx="415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7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56139" y="5954655"/>
            <a:ext cx="4154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8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60913" y="5826017"/>
            <a:ext cx="4380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FF00"/>
                </a:solidFill>
                <a:latin typeface="Times New Roman" pitchFamily="18" charset="0"/>
              </a:rPr>
              <a:t>9</a:t>
            </a:r>
            <a:endParaRPr lang="ru-RU" sz="3600" b="1" dirty="0">
              <a:solidFill>
                <a:srgbClr val="FFFF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04338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3946450"/>
          </a:xfrm>
        </p:spPr>
        <p:txBody>
          <a:bodyPr>
            <a:noAutofit/>
          </a:bodyPr>
          <a:lstStyle/>
          <a:p>
            <a:r>
              <a:rPr lang="ru-RU" sz="4800" dirty="0" smtClean="0"/>
              <a:t>1. </a:t>
            </a:r>
            <a:r>
              <a:rPr lang="en-US" sz="4800" dirty="0" smtClean="0"/>
              <a:t>by taxi;</a:t>
            </a:r>
            <a:br>
              <a:rPr lang="en-US" sz="4800" dirty="0" smtClean="0"/>
            </a:br>
            <a:r>
              <a:rPr lang="en-US" sz="4800" dirty="0" smtClean="0"/>
              <a:t>2. by bus;</a:t>
            </a:r>
            <a:br>
              <a:rPr lang="en-US" sz="4800" dirty="0" smtClean="0"/>
            </a:br>
            <a:r>
              <a:rPr lang="en-US" sz="4800" dirty="0" smtClean="0"/>
              <a:t>3. by train</a:t>
            </a:r>
            <a:br>
              <a:rPr lang="en-US" sz="4800" dirty="0" smtClean="0"/>
            </a:br>
            <a:r>
              <a:rPr lang="en-US" sz="4800" dirty="0" smtClean="0"/>
              <a:t>4. by ship</a:t>
            </a:r>
            <a:br>
              <a:rPr lang="en-US" sz="4800" dirty="0" smtClean="0"/>
            </a:br>
            <a:r>
              <a:rPr lang="en-US" sz="4800" dirty="0" smtClean="0"/>
              <a:t>5. by double-decker;</a:t>
            </a:r>
            <a:br>
              <a:rPr lang="en-US" sz="4800" dirty="0" smtClean="0"/>
            </a:br>
            <a:r>
              <a:rPr lang="en-US" sz="4800" dirty="0" smtClean="0"/>
              <a:t>6. by boat;</a:t>
            </a:r>
            <a:br>
              <a:rPr lang="en-US" sz="4800" dirty="0" smtClean="0"/>
            </a:br>
            <a:r>
              <a:rPr lang="en-US" sz="4800" dirty="0" smtClean="0"/>
              <a:t>7. by plane;</a:t>
            </a:r>
            <a:br>
              <a:rPr lang="en-US" sz="4800" dirty="0" smtClean="0"/>
            </a:br>
            <a:r>
              <a:rPr lang="en-US" sz="4800" dirty="0" smtClean="0"/>
              <a:t>8. by car;</a:t>
            </a:r>
            <a:br>
              <a:rPr lang="en-US" sz="4800" dirty="0" smtClean="0"/>
            </a:br>
            <a:r>
              <a:rPr lang="en-US" sz="4800" dirty="0" smtClean="0"/>
              <a:t>9. on foot.</a:t>
            </a:r>
            <a:endParaRPr lang="uk-UA" sz="4800" dirty="0"/>
          </a:p>
        </p:txBody>
      </p:sp>
    </p:spTree>
    <p:extLst>
      <p:ext uri="{BB962C8B-B14F-4D97-AF65-F5344CB8AC3E}">
        <p14:creationId xmlns:p14="http://schemas.microsoft.com/office/powerpoint/2010/main" xmlns="" val="152901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88913"/>
            <a:ext cx="8229600" cy="575791"/>
          </a:xfrm>
        </p:spPr>
        <p:txBody>
          <a:bodyPr>
            <a:normAutofit/>
          </a:bodyPr>
          <a:lstStyle/>
          <a:p>
            <a:pPr algn="ctr">
              <a:buFont typeface="Wingdings" pitchFamily="2" charset="2"/>
              <a:buNone/>
            </a:pPr>
            <a:r>
              <a:rPr lang="en-US" b="1" dirty="0">
                <a:latin typeface="Times New Roman" pitchFamily="18" charset="0"/>
              </a:rPr>
              <a:t>What ways of travelling do they prefer?</a:t>
            </a:r>
            <a:endParaRPr lang="ru-RU" b="1" dirty="0">
              <a:latin typeface="Times New Roman" pitchFamily="18" charset="0"/>
            </a:endParaRPr>
          </a:p>
        </p:txBody>
      </p:sp>
      <p:pic>
        <p:nvPicPr>
          <p:cNvPr id="9220" name="Picture 4" descr="5e48c37d191fc77b40bbd3c40c0e935a302957a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1944216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473011-9bf8574a247e699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04664"/>
            <a:ext cx="1800200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2381_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92696"/>
            <a:ext cx="2376264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0006-009-Kot-leopold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92696"/>
            <a:ext cx="1943769" cy="1656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3"/>
          <p:cNvSpPr txBox="1">
            <a:spLocks noChangeArrowheads="1"/>
          </p:cNvSpPr>
          <p:nvPr/>
        </p:nvSpPr>
        <p:spPr>
          <a:xfrm rot="204580">
            <a:off x="227901" y="1593879"/>
            <a:ext cx="1269641" cy="7564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rgbClr val="759AA5">
                  <a:lumMod val="60000"/>
                  <a:lumOff val="40000"/>
                </a:srgbClr>
              </a:buClr>
              <a:buFont typeface="Wingdings" pitchFamily="2" charset="2"/>
              <a:buNone/>
            </a:pP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</a:rPr>
              <a:t>1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067944" y="1772816"/>
            <a:ext cx="864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2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940152" y="1772816"/>
            <a:ext cx="9361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3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316416" y="1484784"/>
            <a:ext cx="6480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4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1" name="Picture 2" descr="C:\Users\Serj-S\Desktop\b4da9e7146f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4032448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Serj-S\Desktop\200px-Ivan_Bilibin_123.g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3573016"/>
            <a:ext cx="216024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251520" y="5517232"/>
            <a:ext cx="1008112" cy="64807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rgbClr val="FF0000"/>
                </a:solidFill>
              </a:rPr>
              <a:t>5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380312" y="5301208"/>
            <a:ext cx="1008112" cy="10081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solidFill>
                  <a:srgbClr val="FF0000"/>
                </a:solidFill>
              </a:rPr>
              <a:t>6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5969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№ 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numCol="2"/>
          <a:lstStyle/>
          <a:p>
            <a:r>
              <a:rPr lang="ru-RU" dirty="0" smtClean="0">
                <a:solidFill>
                  <a:srgbClr val="660033"/>
                </a:solidFill>
              </a:rPr>
              <a:t>1. </a:t>
            </a:r>
            <a:r>
              <a:rPr lang="en-US" dirty="0" smtClean="0">
                <a:solidFill>
                  <a:srgbClr val="660033"/>
                </a:solidFill>
              </a:rPr>
              <a:t>information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2. arrival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3. travelling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4. windy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5. quickest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6. railway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7. painting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8. furnished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9. bathroom</a:t>
            </a:r>
          </a:p>
          <a:p>
            <a:r>
              <a:rPr lang="en-US" dirty="0" smtClean="0">
                <a:solidFill>
                  <a:srgbClr val="660033"/>
                </a:solidFill>
              </a:rPr>
              <a:t>10. timetable</a:t>
            </a:r>
            <a:endParaRPr lang="ru-RU" dirty="0">
              <a:solidFill>
                <a:srgbClr val="66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554</TotalTime>
  <Words>217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Паркет</vt:lpstr>
      <vt:lpstr>Слайд 1</vt:lpstr>
      <vt:lpstr>Travelling</vt:lpstr>
      <vt:lpstr>     Objectives: 1. to revise the material on the topic; 2. to develop skills in speaking, listening, doing lexical exercises 3. to act out a dialogue about travelling  4. to learn by heart  </vt:lpstr>
      <vt:lpstr>Слайд 4</vt:lpstr>
      <vt:lpstr>Слайд 5</vt:lpstr>
      <vt:lpstr>Слайд 6</vt:lpstr>
      <vt:lpstr>1. by taxi; 2. by bus; 3. by train 4. by ship 5. by double-decker; 6. by boat; 7. by plane; 8. by car; 9. on foot.</vt:lpstr>
      <vt:lpstr>Слайд 8</vt:lpstr>
      <vt:lpstr>№ 1</vt:lpstr>
      <vt:lpstr>№ 2</vt:lpstr>
      <vt:lpstr>№ 3</vt:lpstr>
      <vt:lpstr>Do the crossword; prepare for the test in Present Perfect, Past Simple</vt:lpstr>
      <vt:lpstr>the lesson is over. Good bye!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Дмитрий</cp:lastModifiedBy>
  <cp:revision>47</cp:revision>
  <dcterms:created xsi:type="dcterms:W3CDTF">2013-02-13T09:36:38Z</dcterms:created>
  <dcterms:modified xsi:type="dcterms:W3CDTF">2018-10-08T15:40:08Z</dcterms:modified>
</cp:coreProperties>
</file>