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9" r:id="rId7"/>
    <p:sldId id="262" r:id="rId8"/>
    <p:sldId id="265" r:id="rId9"/>
    <p:sldId id="266" r:id="rId10"/>
    <p:sldId id="267" r:id="rId11"/>
    <p:sldId id="268" r:id="rId12"/>
    <p:sldId id="263" r:id="rId13"/>
    <p:sldId id="275" r:id="rId14"/>
    <p:sldId id="264" r:id="rId15"/>
    <p:sldId id="274" r:id="rId16"/>
    <p:sldId id="279" r:id="rId17"/>
    <p:sldId id="270" r:id="rId18"/>
    <p:sldId id="271" r:id="rId19"/>
    <p:sldId id="272" r:id="rId20"/>
    <p:sldId id="276" r:id="rId21"/>
    <p:sldId id="277" r:id="rId22"/>
    <p:sldId id="273" r:id="rId23"/>
    <p:sldId id="278" r:id="rId24"/>
    <p:sldId id="280" r:id="rId2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9/13/2020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9/13/2020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924800" cy="1676399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</a:t>
            </a:r>
            <a:br>
              <a:rPr lang="ru-RU" sz="2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«Детский сад №67»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2286000"/>
            <a:ext cx="7924800" cy="3810000"/>
          </a:xfrm>
        </p:spPr>
        <p:txBody>
          <a:bodyPr>
            <a:normAutofit fontScale="92500" lnSpcReduction="20000"/>
          </a:bodyPr>
          <a:lstStyle/>
          <a:p>
            <a:pPr>
              <a:spcBef>
                <a:spcPts val="0"/>
              </a:spcBef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Исследовательский проект</a:t>
            </a:r>
          </a:p>
          <a:p>
            <a:pPr>
              <a:spcBef>
                <a:spcPts val="0"/>
              </a:spcBef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экологии</a:t>
            </a:r>
          </a:p>
          <a:p>
            <a:pPr>
              <a:spcBef>
                <a:spcPts val="0"/>
              </a:spcBef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«Лук- зеленый друг»</a:t>
            </a:r>
          </a:p>
          <a:p>
            <a:pPr>
              <a:spcBef>
                <a:spcPts val="0"/>
              </a:spcBef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(с детьми среднего дошкольного возраста)</a:t>
            </a:r>
          </a:p>
          <a:p>
            <a:pPr>
              <a:spcBef>
                <a:spcPts val="0"/>
              </a:spcBef>
            </a:pP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spcBef>
                <a:spcPts val="0"/>
              </a:spcBef>
            </a:pPr>
            <a:r>
              <a:rPr lang="ru-RU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Ларикова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Т.Е.,</a:t>
            </a:r>
          </a:p>
          <a:p>
            <a:pPr algn="r">
              <a:spcBef>
                <a:spcPts val="0"/>
              </a:spcBef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воспитатель</a:t>
            </a:r>
          </a:p>
          <a:p>
            <a:pPr algn="r">
              <a:spcBef>
                <a:spcPts val="0"/>
              </a:spcBef>
            </a:pP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г. Барнаул</a:t>
            </a:r>
          </a:p>
          <a:p>
            <a:pPr>
              <a:spcBef>
                <a:spcPts val="0"/>
              </a:spcBef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2016</a:t>
            </a:r>
          </a:p>
          <a:p>
            <a:pPr algn="r">
              <a:spcBef>
                <a:spcPts val="0"/>
              </a:spcBef>
            </a:pP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endParaRPr lang="ru-RU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Отгадываем загадки о луке.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умеет он смеяться,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не любит раздеваться.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Кто кафтан с него снимает,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Часто слёзы проливает. (Лук)</a:t>
            </a:r>
          </a:p>
          <a:p>
            <a:pPr>
              <a:buNone/>
            </a:pPr>
            <a:r>
              <a:rPr lang="ru-RU" dirty="0" smtClean="0"/>
              <a:t>                              </a:t>
            </a:r>
            <a:endParaRPr lang="ru-RU" dirty="0"/>
          </a:p>
        </p:txBody>
      </p:sp>
      <p:pic>
        <p:nvPicPr>
          <p:cNvPr id="4" name="Рисунок 3" descr="103444_1391067284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9200" y="1447800"/>
            <a:ext cx="3687529" cy="4767366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Чтение художественной литературы.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7ad70d6f874e1b023330fc10ba1c7076_c2e84ea255424f1ae44f51738849c16b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62200" y="1295400"/>
            <a:ext cx="4648200" cy="5015545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447800"/>
          </a:xfrm>
        </p:spPr>
        <p:txBody>
          <a:bodyPr>
            <a:normAutofit/>
          </a:bodyPr>
          <a:lstStyle/>
          <a:p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III.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Исследовательский.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72000"/>
          </a:xfrm>
        </p:spPr>
        <p:txBody>
          <a:bodyPr>
            <a:norm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dirty="0" smtClean="0"/>
              <a:t>-</a:t>
            </a:r>
            <a:r>
              <a:rPr lang="ru-RU" dirty="0" smtClean="0"/>
              <a:t> Подготовка посуды для посадки лука.</a:t>
            </a:r>
          </a:p>
          <a:p>
            <a:pPr lvl="0">
              <a:spcBef>
                <a:spcPts val="0"/>
              </a:spcBef>
              <a:buNone/>
            </a:pPr>
            <a:r>
              <a:rPr lang="en-US" dirty="0" smtClean="0"/>
              <a:t>-</a:t>
            </a:r>
            <a:r>
              <a:rPr lang="ru-RU" dirty="0" smtClean="0"/>
              <a:t> Посадка лука.</a:t>
            </a:r>
          </a:p>
          <a:p>
            <a:pPr lvl="0">
              <a:spcBef>
                <a:spcPts val="0"/>
              </a:spcBef>
              <a:buNone/>
            </a:pPr>
            <a:r>
              <a:rPr lang="ru-RU" dirty="0" smtClean="0"/>
              <a:t>- Наблюдение.</a:t>
            </a:r>
          </a:p>
          <a:p>
            <a:pPr lvl="0">
              <a:spcBef>
                <a:spcPts val="0"/>
              </a:spcBef>
              <a:buNone/>
            </a:pPr>
            <a:endParaRPr lang="ru-RU" dirty="0" smtClean="0"/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photo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8600" y="2819400"/>
            <a:ext cx="3733800" cy="37338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Исследовательская деятельность.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buNone/>
            </a:pPr>
            <a:r>
              <a:rPr lang="ru-RU" dirty="0" smtClean="0"/>
              <a:t>    Одно из направлений исследовательской деятельности, которое мы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    активно используем, – опыты. Они проводятся как во время НОД, так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    и в свободной и совместной с воспитателем деятельности. Очень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    важно, чтобы в процессе проведения опытов был задействован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/>
              <a:t>    каждый ребенок.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Сажаем лук.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0160215_104122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1219200"/>
            <a:ext cx="4099278" cy="2305844"/>
          </a:xfrm>
        </p:spPr>
      </p:pic>
      <p:pic>
        <p:nvPicPr>
          <p:cNvPr id="6" name="Рисунок 5" descr="посадка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6400" y="1066800"/>
            <a:ext cx="2795588" cy="4969934"/>
          </a:xfrm>
          <a:prstGeom prst="rect">
            <a:avLst/>
          </a:prstGeom>
        </p:spPr>
      </p:pic>
      <p:pic>
        <p:nvPicPr>
          <p:cNvPr id="11" name="Рисунок 10" descr="0_10bfa9_5871c5c5_orig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81200" y="3505200"/>
            <a:ext cx="1828800" cy="31242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2209800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Опыт № 1</a:t>
            </a: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Цель: подвести детей к выводу о необходимости влаги для роста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растений. В два одинаковых контейнера посадили луковицы и поставили</a:t>
            </a:r>
            <a:br>
              <a:rPr lang="ru-RU" sz="31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их на подоконник. В одном контейнере лук поливали, в другом нет.</a:t>
            </a:r>
            <a:endParaRPr lang="ru-RU" sz="31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50975_image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1" y="3276601"/>
            <a:ext cx="3048000" cy="2753958"/>
          </a:xfrm>
        </p:spPr>
      </p:pic>
      <p:pic>
        <p:nvPicPr>
          <p:cNvPr id="8" name="Рисунок 7" descr="7931-watering-can-vector-145071-full.pn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9600" y="3124200"/>
            <a:ext cx="4095177" cy="306114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Поливаем лук.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0160302_092440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" y="1219200"/>
            <a:ext cx="4572000" cy="2571750"/>
          </a:xfrm>
        </p:spPr>
      </p:pic>
      <p:pic>
        <p:nvPicPr>
          <p:cNvPr id="6" name="Рисунок 5" descr="20160302_092534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0200" y="1447800"/>
            <a:ext cx="3276600" cy="4953000"/>
          </a:xfrm>
          <a:prstGeom prst="rect">
            <a:avLst/>
          </a:prstGeom>
        </p:spPr>
      </p:pic>
      <p:pic>
        <p:nvPicPr>
          <p:cNvPr id="7" name="Рисунок 6" descr="0000057447_192538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52600" y="4038600"/>
            <a:ext cx="1771460" cy="25908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160302_090731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22" y="1066801"/>
            <a:ext cx="8046156" cy="4724400"/>
          </a:xfr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2743200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Опыт №2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Цель: подвести детей к выводу о необходимости света для роста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растений. Один контейнер с луком помещается в темное место, а другой –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в светлое. В обоих случаях лук поливают. В результате дети наглядно</a:t>
            </a:r>
            <a:br>
              <a:rPr lang="ru-RU" sz="28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убеждаются в потребности растений в свете.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вика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62200" y="3733800"/>
            <a:ext cx="4524023" cy="2544763"/>
          </a:xfr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43434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Опыт 3. Цель: подвести детей к выводу о необходимости тепла для роста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растений.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 этом опыте один контейнер ставим на подоконник, а другой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выносим на улицу. Дети делают вывод, что в зимнее время растения не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растут на улице, для их роста необходимо тепло.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876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7800" y="4191000"/>
            <a:ext cx="2247900" cy="236621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219200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Познавательно- исследовательский проект по экологии</a:t>
            </a:r>
            <a:b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«Лук- зеленый друг».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4244412-onion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8691" y="1981200"/>
            <a:ext cx="5526617" cy="4144963"/>
          </a:xfr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Рассматриваем</a:t>
            </a:r>
            <a:endParaRPr lang="ru-RU" dirty="0"/>
          </a:p>
        </p:txBody>
      </p:sp>
      <p:pic>
        <p:nvPicPr>
          <p:cNvPr id="6" name="Содержимое 5" descr="20160309_115926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1066800"/>
            <a:ext cx="3886200" cy="2185988"/>
          </a:xfr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Лепка «Овощная грядка».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0160301_104851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22" y="1600201"/>
            <a:ext cx="4327878" cy="2434431"/>
          </a:xfrm>
        </p:spPr>
      </p:pic>
      <p:pic>
        <p:nvPicPr>
          <p:cNvPr id="5" name="Рисунок 4" descr="20160301_141248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9600" y="4267200"/>
            <a:ext cx="4063999" cy="22860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Аппликация. «Посадили мы лучок»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20160302_102740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8921" y="1600200"/>
            <a:ext cx="4334931" cy="2438399"/>
          </a:xfrm>
        </p:spPr>
      </p:pic>
      <p:pic>
        <p:nvPicPr>
          <p:cNvPr id="5" name="Рисунок 4" descr="20160302_10585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14800" y="4110036"/>
            <a:ext cx="4478867" cy="2519363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Вывод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Благодаря опытам дети сравнивают, сопоставляют, делают </a:t>
            </a:r>
            <a:r>
              <a:rPr lang="ru-RU" dirty="0" err="1" smtClean="0"/>
              <a:t>выводы,высказывают</a:t>
            </a:r>
            <a:r>
              <a:rPr lang="ru-RU" dirty="0" smtClean="0"/>
              <a:t> свои суждения и умозаключения. Большую радость, удивление и даже восторг они испытывают от своих маленьких и больших </a:t>
            </a:r>
            <a:r>
              <a:rPr lang="ru-RU" dirty="0" err="1" smtClean="0"/>
              <a:t>открытий,которые</a:t>
            </a:r>
            <a:r>
              <a:rPr lang="ru-RU" dirty="0" smtClean="0"/>
              <a:t> вызывают у детей чувство удовлетворения от проделанной работы.</a:t>
            </a:r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Список литературы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Воспитание и обучение детей раннего возраста: Книга для воспитателя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детского сада. Л.М. Павловой. – М.; Просвещение, 1986.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Методика организации экологических наблюдений и экспериментов. А.И.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Иванова.- М; Творческий центр Сфера, 2007.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 Экспериментальная деятельность детей. Л.Н.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Менщикова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– Волгоград;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Учитель, 2008.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676400"/>
          </a:xfrm>
        </p:spPr>
        <p:txBody>
          <a:bodyPr>
            <a:noAutofit/>
          </a:bodyPr>
          <a:lstStyle/>
          <a:p>
            <a:pPr algn="l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вызвать у детей познавательный интерес к выращиванию репчатого лука на перо в комнатных условиях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Узнать о его пользе. Формировать экологическую воспитанность.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419600"/>
          </a:xfrm>
        </p:spPr>
        <p:txBody>
          <a:bodyPr>
            <a:normAutofit fontScale="70000" lnSpcReduction="20000"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Закрепить представления о луке, особенностях внешнего строения.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Формировать представления об основных потребностях лука, условиях, которые необходимы для его роста (вода, земля, свет, тепло). </a:t>
            </a:r>
          </a:p>
          <a:p>
            <a:pPr lvl="0">
              <a:buFont typeface="Wingdings" panose="05000000000000000000" pitchFamily="2" charset="2"/>
              <a:buChar char="ü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Развивать у детей основы исследовательской деятельности.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Воспитывать интерес к уходу за растениями, любовь к ним.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8229600" cy="1295400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Объект исследования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репчатый лук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3916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Вид проекта: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-исследовательский, 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творческий,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-средней продолжительности-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(3 недели),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-групповой.</a:t>
            </a:r>
          </a:p>
        </p:txBody>
      </p:sp>
      <p:pic>
        <p:nvPicPr>
          <p:cNvPr id="4" name="Рисунок 3" descr="0-25-05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0" y="1828800"/>
            <a:ext cx="2114550" cy="4572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Актуальность проблемы.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Заканчивается зима. Солнышко с каждым днём всё выше и выше, а день всё длиннее и теплее. Пришло время посадок. Огород на подоконнике в детском саду является очень приятным занятием, особенно зимой и весной, когда хочется не только отведать свежие дары природы, но и посмотреть на цвета зелени. Но нет ничего приятнее, когда первая весенняя зелень поспевает прямо на подоконнике.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Этапы реализации проекта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571500">
              <a:buNone/>
            </a:pPr>
            <a:r>
              <a:rPr lang="ru-RU" b="1" i="1" dirty="0" smtClean="0"/>
              <a:t>                   </a:t>
            </a:r>
            <a:r>
              <a:rPr lang="en-US" b="1" i="1" dirty="0" smtClean="0"/>
              <a:t>I.</a:t>
            </a:r>
            <a:r>
              <a:rPr lang="ru-RU" b="1" i="1" dirty="0" smtClean="0"/>
              <a:t>Постановка проблемы.</a:t>
            </a:r>
            <a:endParaRPr lang="en-US" b="1" i="1" dirty="0" smtClean="0"/>
          </a:p>
          <a:p>
            <a:pPr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Как можно вырастить зелёный лук на    подоконнике?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Чем может быть полезен лук? 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Что необходимо луку для роста?</a:t>
            </a:r>
          </a:p>
          <a:p>
            <a:pPr marL="571500" indent="-571500">
              <a:buNone/>
            </a:pPr>
            <a:endParaRPr lang="ru-RU" b="1" i="1" dirty="0" smtClean="0"/>
          </a:p>
          <a:p>
            <a:pPr marL="571500" indent="-571500">
              <a:buNone/>
            </a:pPr>
            <a:endParaRPr lang="ru-RU" b="1" i="1" dirty="0"/>
          </a:p>
        </p:txBody>
      </p:sp>
      <p:pic>
        <p:nvPicPr>
          <p:cNvPr id="4" name="Рисунок 3" descr="img12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0800" y="4114800"/>
            <a:ext cx="3784600" cy="25908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II.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Подготовительный.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I.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Подготовительный.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Сбор информации о луке: показ иллюстраций с изображением лука. Рассматривание основных частей лука. Чтение художественной литературы: сказки, загадки о луке;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разучивание пословиц,</a:t>
            </a:r>
          </a:p>
          <a:p>
            <a:pPr>
              <a:spcBef>
                <a:spcPts val="0"/>
              </a:spcBef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поговорок о луке.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4244412-onion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0200" y="4343400"/>
            <a:ext cx="2895600" cy="21717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219200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Рассматриваем иллюстрации с изображением лука разных сортов.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ce9188db6639d498fe4420684ab3e632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9600" y="1600200"/>
            <a:ext cx="4038600" cy="2504719"/>
          </a:xfrm>
        </p:spPr>
      </p:pic>
      <p:pic>
        <p:nvPicPr>
          <p:cNvPr id="5" name="Рисунок 4" descr="luk-shalot-11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4114800"/>
            <a:ext cx="3776663" cy="2448494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Рассматривание основных частей  лука.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41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1000" y="2743200"/>
            <a:ext cx="4419600" cy="3314700"/>
          </a:xfrm>
          <a:prstGeom prst="rect">
            <a:avLst/>
          </a:prstGeom>
        </p:spPr>
      </p:pic>
      <p:pic>
        <p:nvPicPr>
          <p:cNvPr id="10" name="Содержимое 9" descr="2128925.jpg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000" y="1600200"/>
            <a:ext cx="3787444" cy="30480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584</TotalTime>
  <Words>569</Words>
  <Application>Microsoft Office PowerPoint</Application>
  <PresentationFormat>Экран (4:3)</PresentationFormat>
  <Paragraphs>79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Arial</vt:lpstr>
      <vt:lpstr>Calibri</vt:lpstr>
      <vt:lpstr>Times New Roman</vt:lpstr>
      <vt:lpstr>Wingdings</vt:lpstr>
      <vt:lpstr>Office Theme</vt:lpstr>
      <vt:lpstr>Муниципальное бюджетное дошкольное образовательное учреждение  «Детский сад №67»</vt:lpstr>
      <vt:lpstr>Познавательно- исследовательский проект по экологии «Лук- зеленый друг».</vt:lpstr>
      <vt:lpstr>Цель: вызвать у детей познавательный интерес к выращиванию репчатого лука на перо в комнатных условиях. Узнать о его пользе. Формировать экологическую воспитанность.  </vt:lpstr>
      <vt:lpstr>Объект исследования: репчатый лук</vt:lpstr>
      <vt:lpstr>Актуальность проблемы.</vt:lpstr>
      <vt:lpstr>Этапы реализации проекта</vt:lpstr>
      <vt:lpstr>II. Подготовительный.</vt:lpstr>
      <vt:lpstr> Рассматриваем иллюстрации с изображением лука разных сортов.</vt:lpstr>
      <vt:lpstr>Рассматривание основных частей  лука.</vt:lpstr>
      <vt:lpstr>Отгадываем загадки о луке.</vt:lpstr>
      <vt:lpstr>Чтение художественной литературы.</vt:lpstr>
      <vt:lpstr>III. Исследовательский. </vt:lpstr>
      <vt:lpstr>Исследовательская деятельность.</vt:lpstr>
      <vt:lpstr>Сажаем лук.</vt:lpstr>
      <vt:lpstr>Опыт № 1. Цель: подвести детей к выводу о необходимости влаги для роста растений. В два одинаковых контейнера посадили луковицы и поставили их на подоконник. В одном контейнере лук поливали, в другом нет.</vt:lpstr>
      <vt:lpstr>Поливаем лук.</vt:lpstr>
      <vt:lpstr>Презентация PowerPoint</vt:lpstr>
      <vt:lpstr>Опыт №2. Цель: подвести детей к выводу о необходимости света для роста растений. Один контейнер с луком помещается в темное место, а другой – в светлое. В обоих случаях лук поливают. В результате дети наглядно убеждаются в потребности растений в свете. </vt:lpstr>
      <vt:lpstr>Опыт 3. Цель: подвести детей к выводу о необходимости тепла для роста растений. В этом опыте один контейнер ставим на подоконник, а другой выносим на улицу. Дети делают вывод, что в зимнее время растения не растут на улице, для их роста необходимо тепло.</vt:lpstr>
      <vt:lpstr>Рассматриваем</vt:lpstr>
      <vt:lpstr>Лепка «Овощная грядка».</vt:lpstr>
      <vt:lpstr>Аппликация. «Посадили мы лучок»</vt:lpstr>
      <vt:lpstr>Вывод</vt:lpstr>
      <vt:lpstr>Список литературы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 «Детский сад №67»</dc:title>
  <dc:creator>Виталий</dc:creator>
  <cp:lastModifiedBy>plz@list.ru</cp:lastModifiedBy>
  <cp:revision>66</cp:revision>
  <dcterms:created xsi:type="dcterms:W3CDTF">2016-02-29T13:44:18Z</dcterms:created>
  <dcterms:modified xsi:type="dcterms:W3CDTF">2020-09-13T15:47:56Z</dcterms:modified>
</cp:coreProperties>
</file>