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</p:sldIdLst>
  <p:sldSz cx="9144000" cy="6858000" type="screen4x3"/>
  <p:notesSz cx="7105650" cy="102393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17B8A-1350-43C3-8167-5F2329319DB1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8100" cy="38401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1200" y="4864100"/>
            <a:ext cx="5683250" cy="46069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313" y="9725025"/>
            <a:ext cx="3079750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DB29F-68EE-4598-96F9-71CFB59FA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05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26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85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24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65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279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684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168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27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04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241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654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9DEB3-A261-4654-ACBA-D323F1EBCE80}" type="datetimeFigureOut">
              <a:rPr lang="ru-RU" smtClean="0"/>
              <a:t>вс 13.09.20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03C55-2ED8-4089-AA94-0CA4FF5A5E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4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36004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FF0000"/>
                </a:solidFill>
                <a:ea typeface="Calibri"/>
                <a:cs typeface="Times New Roman"/>
              </a:rPr>
              <a:t>Проект по Правилам Дорожного Движения </a:t>
            </a:r>
            <a:br>
              <a:rPr lang="ru-RU" b="1" i="1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rgbClr val="FF0000"/>
                </a:solidFill>
                <a:ea typeface="Calibri"/>
                <a:cs typeface="Times New Roman"/>
              </a:rPr>
              <a:t>«Дети – дорога – безопасность» </a:t>
            </a:r>
            <a:r>
              <a:rPr lang="ru-RU" sz="60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60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r>
              <a:rPr lang="en-US" sz="3600" dirty="0">
                <a:ea typeface="Calibri"/>
                <a:cs typeface="Times New Roman"/>
              </a:rPr>
              <a:t>II</a:t>
            </a:r>
            <a:r>
              <a:rPr lang="ru-RU" sz="3600" dirty="0">
                <a:ea typeface="Calibri"/>
                <a:cs typeface="Times New Roman"/>
              </a:rPr>
              <a:t> группа раннего возраста </a:t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>
                <a:ea typeface="Calibri"/>
                <a:cs typeface="Times New Roman"/>
              </a:rPr>
              <a:t>МБДОУ № 21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5013176"/>
            <a:ext cx="6400800" cy="1248544"/>
          </a:xfrm>
        </p:spPr>
        <p:txBody>
          <a:bodyPr>
            <a:normAutofit fontScale="25000" lnSpcReduction="20000"/>
          </a:bodyPr>
          <a:lstStyle/>
          <a:p>
            <a:pPr algn="r"/>
            <a:endParaRPr lang="ru-RU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r"/>
            <a:endParaRPr lang="ru-RU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r"/>
            <a:r>
              <a:rPr lang="ru-RU" sz="12800" dirty="0">
                <a:solidFill>
                  <a:schemeClr val="tx1"/>
                </a:solidFill>
                <a:ea typeface="Calibri"/>
                <a:cs typeface="Times New Roman"/>
              </a:rPr>
              <a:t>Выполнили:</a:t>
            </a:r>
          </a:p>
          <a:p>
            <a:pPr algn="r"/>
            <a:r>
              <a:rPr lang="ru-RU" sz="12800" dirty="0">
                <a:solidFill>
                  <a:schemeClr val="tx1"/>
                </a:solidFill>
                <a:ea typeface="Calibri"/>
                <a:cs typeface="Times New Roman"/>
              </a:rPr>
              <a:t> Шпенглер Т.В., </a:t>
            </a:r>
            <a:r>
              <a:rPr lang="ru-RU" sz="12800" dirty="0" err="1">
                <a:solidFill>
                  <a:schemeClr val="tx1"/>
                </a:solidFill>
                <a:ea typeface="Calibri"/>
                <a:cs typeface="Times New Roman"/>
              </a:rPr>
              <a:t>Хотемова</a:t>
            </a:r>
            <a:r>
              <a:rPr lang="ru-RU" sz="12800" dirty="0">
                <a:solidFill>
                  <a:schemeClr val="tx1"/>
                </a:solidFill>
                <a:ea typeface="Calibri"/>
                <a:cs typeface="Times New Roman"/>
              </a:rPr>
              <a:t> О.Н.</a:t>
            </a:r>
            <a:br>
              <a:rPr lang="ru-RU" sz="12800" dirty="0">
                <a:solidFill>
                  <a:schemeClr val="tx1"/>
                </a:solidFill>
                <a:ea typeface="Calibri"/>
                <a:cs typeface="Times New Roman"/>
              </a:rPr>
            </a:br>
            <a:endParaRPr lang="ru-RU" sz="12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F:\мама\фото\Новая папка (2)\SDC1587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4149080"/>
            <a:ext cx="332386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2451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404664"/>
            <a:ext cx="439248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Наглядно – дидактические пособия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r>
              <a:rPr lang="ru-RU" dirty="0"/>
              <a:t>1. Профессии. Наглядное – дидактическое пособие // </a:t>
            </a:r>
            <a:r>
              <a:rPr lang="ru-RU" dirty="0" err="1"/>
              <a:t>М.Борисенко</a:t>
            </a:r>
            <a:r>
              <a:rPr lang="ru-RU" dirty="0"/>
              <a:t>. М.: «Мозаика – Синтез», 2003г.</a:t>
            </a:r>
          </a:p>
          <a:p>
            <a:r>
              <a:rPr lang="ru-RU" dirty="0"/>
              <a:t>2. Кем быть? Наглядное – дидактическое пособие // </a:t>
            </a:r>
            <a:r>
              <a:rPr lang="ru-RU" dirty="0" err="1"/>
              <a:t>М.Борисенко</a:t>
            </a:r>
            <a:r>
              <a:rPr lang="ru-RU" dirty="0"/>
              <a:t>. М.: «Мозаика – Синтез», 2003г.</a:t>
            </a:r>
          </a:p>
          <a:p>
            <a:r>
              <a:rPr lang="ru-RU" dirty="0"/>
              <a:t>3. Транспорт. Наглядное – дидактическое пособие // </a:t>
            </a:r>
            <a:r>
              <a:rPr lang="ru-RU" dirty="0" err="1"/>
              <a:t>А.Дорофеева</a:t>
            </a:r>
            <a:r>
              <a:rPr lang="ru-RU" dirty="0"/>
              <a:t> . М.: «Мозаика – Синтез», 2003г.</a:t>
            </a:r>
          </a:p>
          <a:p>
            <a:r>
              <a:rPr lang="ru-RU" dirty="0"/>
              <a:t>4. Плакаты : Азбука безопасности, Правила поведения на дороге, Дорожные знаки, Светофор, Дорожная азбука, Полезные машины. </a:t>
            </a:r>
          </a:p>
          <a:p>
            <a:r>
              <a:rPr lang="ru-RU" dirty="0"/>
              <a:t>5. Дидактические картинки для ознакомления с окружающим миром. М.: «Маленький гений».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42" name="Picture 2" descr="F:\мама\фото\Новая папка (2)\SDC1574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343559"/>
            <a:ext cx="1867352" cy="287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F:\мама\фото\Новая папка (2)\SDC1574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35289" y="3429001"/>
            <a:ext cx="4320478" cy="287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781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476672"/>
            <a:ext cx="162153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Приложения</a:t>
            </a:r>
          </a:p>
          <a:p>
            <a:endParaRPr lang="ru-RU" dirty="0"/>
          </a:p>
        </p:txBody>
      </p:sp>
      <p:pic>
        <p:nvPicPr>
          <p:cNvPr id="11266" name="Picture 2" descr="F:\мама\фото\Новая папка (2)\SDC157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453" y="1082549"/>
            <a:ext cx="3474720" cy="22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мама\фото\Новая папка (2)\SDC1575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1027353"/>
            <a:ext cx="3474720" cy="2269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F:\мама\фото\Новая папка (2)\SDC1584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940787"/>
            <a:ext cx="3474720" cy="229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F:\мама\фото\Новая папка (2)\SDC15870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1453" y="3999234"/>
            <a:ext cx="3474720" cy="229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6004" y="3445899"/>
            <a:ext cx="3481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Сюжетно-ролевая игра «Автобус»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36222" y="3385027"/>
            <a:ext cx="4048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Сюжетно-ролевая игра «Мы-водители»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03543" y="6448206"/>
            <a:ext cx="45077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Рассматривание игрушечного звукового поезда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448206"/>
            <a:ext cx="4734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Игровая ситуация «Будь внимателен, шофер!»</a:t>
            </a:r>
          </a:p>
        </p:txBody>
      </p:sp>
    </p:spTree>
    <p:extLst>
      <p:ext uri="{BB962C8B-B14F-4D97-AF65-F5344CB8AC3E}">
        <p14:creationId xmlns:p14="http://schemas.microsoft.com/office/powerpoint/2010/main" val="2994932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J:\IMG_20141201_1048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108" y="546588"/>
            <a:ext cx="3313842" cy="1864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J:\IMG_20141201_1049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7417"/>
            <a:ext cx="3672408" cy="206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J:\IMG_20141201_1050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7108" y="2868708"/>
            <a:ext cx="3530212" cy="198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J:\IMG_20141201_10535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897014"/>
            <a:ext cx="3528392" cy="1984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6154" y="5368752"/>
            <a:ext cx="6783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Индивидуальная работа с наглядно –дидактическим материалом</a:t>
            </a:r>
          </a:p>
        </p:txBody>
      </p:sp>
    </p:spTree>
    <p:extLst>
      <p:ext uri="{BB962C8B-B14F-4D97-AF65-F5344CB8AC3E}">
        <p14:creationId xmlns:p14="http://schemas.microsoft.com/office/powerpoint/2010/main" val="181461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мама\фото\Новая папка (2)\SDC1573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406589"/>
            <a:ext cx="3474720" cy="232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J:\IMG_20141201_10282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369" y="406589"/>
            <a:ext cx="4349061" cy="244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6148" y="3404224"/>
            <a:ext cx="5432420" cy="2329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7784" y="6093296"/>
            <a:ext cx="2943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Продуктивная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1726031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мама\фото\Новая папка (2)\SDC1582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6136" y="1196752"/>
            <a:ext cx="3084810" cy="4689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48680"/>
            <a:ext cx="4752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solidFill>
                  <a:srgbClr val="C00000"/>
                </a:solidFill>
              </a:rPr>
              <a:t>Тип</a:t>
            </a:r>
            <a:r>
              <a:rPr lang="ru-RU" sz="2000" dirty="0"/>
              <a:t> – информационно-творческий, групповой.</a:t>
            </a:r>
          </a:p>
          <a:p>
            <a:r>
              <a:rPr lang="ru-RU" sz="2000" i="1" dirty="0">
                <a:solidFill>
                  <a:srgbClr val="C00000"/>
                </a:solidFill>
              </a:rPr>
              <a:t>Актуальность</a:t>
            </a:r>
            <a:r>
              <a:rPr lang="ru-RU" sz="2000" dirty="0">
                <a:solidFill>
                  <a:srgbClr val="C00000"/>
                </a:solidFill>
              </a:rPr>
              <a:t>:</a:t>
            </a:r>
          </a:p>
          <a:p>
            <a:r>
              <a:rPr lang="ru-RU" sz="2000" dirty="0"/>
              <a:t>Детский дорожно-транспортный травматизм является одной из самых болезненных проблем современного общества. Формирование у детей навыков безопасного поведения на дороге в настоящее время необходимо рассматривать наравне с другими важными задачами воспитания и обучения.  Дети должны знать элементарные правила поведения на дороге, в транспорте, иметь знания о светофоре, дорожных знаниях и т.д. Это актуально для формирования у них навыков безопасного поведения на улице. </a:t>
            </a:r>
          </a:p>
        </p:txBody>
      </p:sp>
    </p:spTree>
    <p:extLst>
      <p:ext uri="{BB962C8B-B14F-4D97-AF65-F5344CB8AC3E}">
        <p14:creationId xmlns:p14="http://schemas.microsoft.com/office/powerpoint/2010/main" val="2822968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28092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C00000"/>
                </a:solidFill>
              </a:rPr>
              <a:t>Цель проекта</a:t>
            </a:r>
            <a:r>
              <a:rPr lang="ru-RU" sz="1600" dirty="0">
                <a:solidFill>
                  <a:srgbClr val="C00000"/>
                </a:solidFill>
              </a:rPr>
              <a:t>: </a:t>
            </a:r>
          </a:p>
          <a:p>
            <a:r>
              <a:rPr lang="ru-RU" sz="1600" dirty="0"/>
              <a:t>Дать первичные знания о правилах поведения на дороге, познакомить с сигналами светофора и пешеходным переходом.</a:t>
            </a:r>
          </a:p>
          <a:p>
            <a:r>
              <a:rPr lang="ru-RU" sz="1600" i="1" dirty="0">
                <a:solidFill>
                  <a:srgbClr val="C00000"/>
                </a:solidFill>
              </a:rPr>
              <a:t>Задачи</a:t>
            </a:r>
            <a:r>
              <a:rPr lang="ru-RU" sz="1600" dirty="0">
                <a:solidFill>
                  <a:srgbClr val="C00000"/>
                </a:solidFill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Дать детям представление о разновидностях транспорта;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Отметить характерные отличительные признаки транспорта;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Формировать у детей представление о правилах поведения на проезжей части;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Познакомить с сигналами светофора и пешеходным переходом;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Активизировать слуховые и зрительные анализаторы, развивать у детей речь, воображение, внимание, мышление, память;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Закрепить название цветов (красный, желтый, зеленый);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Активизировать словарь: светофор, руль, безопасная дорога, транспорт, тротуар, пешеходный переход, перекресток, проезжая часть, обочина;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Создать и приобрести пособия, художественную литературу, наглядный материал для работы с детьми по данному материалу;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/>
              <a:t>Развивать интерес родителей к жизни детского сада и расширять формы работы с ними.</a:t>
            </a:r>
          </a:p>
        </p:txBody>
      </p:sp>
      <p:pic>
        <p:nvPicPr>
          <p:cNvPr id="7170" name="Picture 2" descr="F:\мама\фото\Новая папка (2)\SDC1587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48885" y="4194673"/>
            <a:ext cx="3263575" cy="215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мама\фото\Новая папка (2)\SDC1582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9311" y="4194673"/>
            <a:ext cx="3240360" cy="211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449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4345"/>
            <a:ext cx="82809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Сроки и место реализации: </a:t>
            </a:r>
            <a:r>
              <a:rPr lang="ru-RU" dirty="0"/>
              <a:t>17.10-15.11 2019г.  МБДОУ «Детский сад № 21» </a:t>
            </a:r>
            <a:r>
              <a:rPr lang="ru-RU" dirty="0" err="1"/>
              <a:t>г.Сыктывкар</a:t>
            </a:r>
            <a:endParaRPr lang="ru-RU" dirty="0"/>
          </a:p>
          <a:p>
            <a:r>
              <a:rPr lang="ru-RU" i="1" dirty="0">
                <a:solidFill>
                  <a:srgbClr val="C00000"/>
                </a:solidFill>
              </a:rPr>
              <a:t>Участники проекта</a:t>
            </a:r>
            <a:r>
              <a:rPr lang="ru-RU" dirty="0">
                <a:solidFill>
                  <a:srgbClr val="C00000"/>
                </a:solidFill>
              </a:rPr>
              <a:t>:</a:t>
            </a:r>
            <a:r>
              <a:rPr lang="ru-RU" dirty="0"/>
              <a:t> дети </a:t>
            </a:r>
            <a:r>
              <a:rPr lang="en-US" dirty="0"/>
              <a:t>II</a:t>
            </a:r>
            <a:r>
              <a:rPr lang="ru-RU" dirty="0"/>
              <a:t> группы раннего развития, воспитатели группы №6, родители.</a:t>
            </a:r>
          </a:p>
          <a:p>
            <a:r>
              <a:rPr lang="ru-RU" i="1" dirty="0">
                <a:solidFill>
                  <a:srgbClr val="C00000"/>
                </a:solidFill>
              </a:rPr>
              <a:t>Ожидаемые результаты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У детей сформированы первоначальные знания правил дорожного движения и навыков безопасного поведения на дороге и улице;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Дети самостоятельно проявляют инициативу, рассматривают иллюстрации, участвую в беседах, задают вопросы, проявляют творчество, активность в работе;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Различают автобус, автомобиль, грузовую машину, а также специальные виды транспорта «Скорая помощь», «Пожарная машина», «Полиция»;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Участие родителей и воспитателей в совместной деятельности.</a:t>
            </a:r>
          </a:p>
          <a:p>
            <a:pPr lvl="0"/>
            <a:endParaRPr lang="ru-RU" dirty="0"/>
          </a:p>
        </p:txBody>
      </p:sp>
      <p:pic>
        <p:nvPicPr>
          <p:cNvPr id="8194" name="Picture 2" descr="J:\IMG_20141201_1044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293096"/>
            <a:ext cx="4068960" cy="228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F:\мама\фото\Новая папка (2)\SDC1571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4235942"/>
            <a:ext cx="3312368" cy="214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548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C00000"/>
                </a:solidFill>
              </a:rPr>
              <a:t>Продукт проектной деятельности</a:t>
            </a:r>
            <a:r>
              <a:rPr lang="ru-RU" dirty="0">
                <a:solidFill>
                  <a:srgbClr val="C00000"/>
                </a:solidFill>
              </a:rPr>
              <a:t>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Оформление группы и приемной;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Изготовление и приобретение атрибутов для игр и пособий (плакаты по ПДД, макет светофора, жилеты с изображением транспортных средств и дорожных знаков, настольные игры);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Коллаж – аппликация «Внимание, дорога!»;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Создание фотоколлажа «Дети и дорога»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dirty="0"/>
              <a:t>Презентация проекта «Дети – дорога - безопасность».</a:t>
            </a:r>
          </a:p>
        </p:txBody>
      </p:sp>
      <p:pic>
        <p:nvPicPr>
          <p:cNvPr id="9218" name="Picture 2" descr="F:\мама\фото\Новая папка (2)\SDC1589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9552" y="3789040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мама\фото\Новая папка (2)\SDC1593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0539" y="4121696"/>
            <a:ext cx="3528392" cy="233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F:\мама\фото\Новая папка (2)\SDC1582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0"/>
            <a:ext cx="264375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894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8254457"/>
              </p:ext>
            </p:extLst>
          </p:nvPr>
        </p:nvGraphicFramePr>
        <p:xfrm>
          <a:off x="177800" y="1054100"/>
          <a:ext cx="8537575" cy="529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3" imgW="9477009" imgH="5886033" progId="Word.Document.12">
                  <p:embed/>
                </p:oleObj>
              </mc:Choice>
              <mc:Fallback>
                <p:oleObj name="Document" r:id="rId3" imgW="9477009" imgH="588603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7800" y="1054100"/>
                        <a:ext cx="8537575" cy="5291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43808" y="476672"/>
            <a:ext cx="440216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C00000"/>
                </a:solidFill>
              </a:rPr>
              <a:t>План реализации проекта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3216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332656"/>
            <a:ext cx="8820472" cy="5027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330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92179"/>
            <a:ext cx="62785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Приложение к основному этапу реализации проекта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966522" cy="6461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04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7848872" cy="670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solidFill>
                  <a:srgbClr val="C00000"/>
                </a:solidFill>
              </a:rPr>
              <a:t>Методическая литература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Азбука дорожного движения: программа и методические рекомендации по ознакомлению детей дошкольного возраста с правилами дорожного движения. // </a:t>
            </a:r>
            <a:r>
              <a:rPr lang="ru-RU" sz="1400" dirty="0" err="1"/>
              <a:t>Л.Б.Бряева</a:t>
            </a:r>
            <a:r>
              <a:rPr lang="ru-RU" sz="1400" dirty="0"/>
              <a:t>, </a:t>
            </a:r>
            <a:r>
              <a:rPr lang="ru-RU" sz="1400" dirty="0" err="1"/>
              <a:t>В.Л.Жевнеров</a:t>
            </a:r>
            <a:r>
              <a:rPr lang="ru-RU" sz="1400" dirty="0"/>
              <a:t>, М.: «Дрофа», 2007г. </a:t>
            </a:r>
          </a:p>
          <a:p>
            <a:pPr marL="342900" indent="-342900">
              <a:buFontTx/>
              <a:buAutoNum type="arabicPeriod"/>
            </a:pPr>
            <a:r>
              <a:rPr lang="ru-RU" sz="1400" dirty="0" err="1"/>
              <a:t>Гербова</a:t>
            </a:r>
            <a:r>
              <a:rPr lang="ru-RU" sz="1400" dirty="0"/>
              <a:t> В.В. Занятия по развитию речи в 1 младшей группе детского сада // </a:t>
            </a:r>
            <a:r>
              <a:rPr lang="ru-RU" sz="1400" dirty="0" err="1"/>
              <a:t>В.В.Гербова</a:t>
            </a:r>
            <a:r>
              <a:rPr lang="ru-RU" sz="1400" dirty="0"/>
              <a:t>, </a:t>
            </a:r>
            <a:r>
              <a:rPr lang="ru-RU" sz="1400" dirty="0" err="1"/>
              <a:t>А.И.Максакова</a:t>
            </a:r>
            <a:r>
              <a:rPr lang="ru-RU" sz="1400" dirty="0"/>
              <a:t>. – М.: Просвещение, 1986г.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Глазырина Л.Д. Физическая культура – дошкольникам. Младший возраст: пособие для педагогов дошкольных учреждений // М.: </a:t>
            </a:r>
            <a:r>
              <a:rPr lang="ru-RU" sz="1400" dirty="0" err="1"/>
              <a:t>Гуманик</a:t>
            </a:r>
            <a:r>
              <a:rPr lang="ru-RU" sz="1400" dirty="0"/>
              <a:t>, Изд. центр ВЛАДОС , 2001г.  - 272с.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Губанова Н.Ф. Развитие игровой деятельности. Система работы в первой младшей группе детского сада // М.: Мозаика-Синтез, 2008г. – 128с.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Казакова Т.Г. Развитие у дошкольников творчества: конспекты занятий рисованием, лепкой, аппликацией // </a:t>
            </a:r>
            <a:r>
              <a:rPr lang="ru-RU" sz="1400" dirty="0" err="1"/>
              <a:t>Т.Г.Казакова</a:t>
            </a:r>
            <a:r>
              <a:rPr lang="ru-RU" sz="1400" dirty="0"/>
              <a:t>, - М.: Просвещение, 1985г.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Кобзева Т.Г., </a:t>
            </a:r>
            <a:r>
              <a:rPr lang="ru-RU" sz="1400" dirty="0" err="1"/>
              <a:t>Хородова</a:t>
            </a:r>
            <a:r>
              <a:rPr lang="ru-RU" sz="1400" dirty="0"/>
              <a:t> И.А., Александрова Г.С.  ПДД : система обучения дошкольников. Волгоград: -  «Учитель» , 2010г.</a:t>
            </a:r>
          </a:p>
          <a:p>
            <a:pPr marL="342900" lvl="0" indent="-342900">
              <a:buAutoNum type="arabicPeriod"/>
            </a:pPr>
            <a:r>
              <a:rPr lang="ru-RU" sz="1400" dirty="0"/>
              <a:t>Комплексные занятия по программе «От рождения до школы» // под ред. </a:t>
            </a:r>
            <a:r>
              <a:rPr lang="ru-RU" sz="1400" dirty="0" err="1"/>
              <a:t>Н.Е.Вераксы</a:t>
            </a:r>
            <a:r>
              <a:rPr lang="ru-RU" sz="1400" dirty="0"/>
              <a:t>, </a:t>
            </a:r>
            <a:r>
              <a:rPr lang="ru-RU" sz="1400" dirty="0" err="1"/>
              <a:t>Т.С.Комаровой</a:t>
            </a:r>
            <a:r>
              <a:rPr lang="ru-RU" sz="1400" dirty="0"/>
              <a:t>, </a:t>
            </a:r>
            <a:r>
              <a:rPr lang="ru-RU" sz="1400" dirty="0" err="1"/>
              <a:t>М.А.Васильевой</a:t>
            </a:r>
            <a:r>
              <a:rPr lang="ru-RU" sz="1400" dirty="0"/>
              <a:t>, 2011г.</a:t>
            </a:r>
          </a:p>
          <a:p>
            <a:pPr marL="342900" lvl="0" indent="-342900">
              <a:buAutoNum type="arabicPeriod"/>
            </a:pPr>
            <a:r>
              <a:rPr lang="ru-RU" sz="1400" dirty="0"/>
              <a:t>Перспективное планирование по   программе «От рождения до школы» // под ред. </a:t>
            </a:r>
            <a:r>
              <a:rPr lang="ru-RU" sz="1400" dirty="0" err="1"/>
              <a:t>Н.Е.Вераксы</a:t>
            </a:r>
            <a:r>
              <a:rPr lang="ru-RU" sz="1400" dirty="0"/>
              <a:t>, </a:t>
            </a:r>
            <a:r>
              <a:rPr lang="ru-RU" sz="1400" dirty="0" err="1"/>
              <a:t>Т.С.Комаровой</a:t>
            </a:r>
            <a:r>
              <a:rPr lang="ru-RU" sz="1400" dirty="0"/>
              <a:t>, </a:t>
            </a:r>
            <a:r>
              <a:rPr lang="ru-RU" sz="1400" dirty="0" err="1"/>
              <a:t>М.А.Васильевой</a:t>
            </a:r>
            <a:r>
              <a:rPr lang="ru-RU" sz="1400" dirty="0"/>
              <a:t>, 2011г.</a:t>
            </a:r>
          </a:p>
          <a:p>
            <a:pPr marL="342900" lvl="0" indent="-342900">
              <a:buAutoNum type="arabicPeriod"/>
            </a:pPr>
            <a:r>
              <a:rPr lang="ru-RU" sz="1400" dirty="0"/>
              <a:t>Программа воспитания и обучения в детском саду // под ред. </a:t>
            </a:r>
            <a:r>
              <a:rPr lang="ru-RU" sz="1400" dirty="0" err="1"/>
              <a:t>М.А.Васильевой</a:t>
            </a:r>
            <a:r>
              <a:rPr lang="ru-RU" sz="1400" dirty="0"/>
              <a:t>, Т.Г. Гербовой, </a:t>
            </a:r>
            <a:r>
              <a:rPr lang="ru-RU" sz="1400" dirty="0" err="1"/>
              <a:t>Т.С.Комаровой</a:t>
            </a:r>
            <a:r>
              <a:rPr lang="ru-RU" sz="1400" dirty="0"/>
              <a:t>. – </a:t>
            </a:r>
            <a:r>
              <a:rPr lang="ru-RU" sz="1400" dirty="0" err="1"/>
              <a:t>М.:Мозаика-Синтез</a:t>
            </a:r>
            <a:r>
              <a:rPr lang="ru-RU" sz="1400" dirty="0"/>
              <a:t>, 2011г.</a:t>
            </a:r>
          </a:p>
          <a:p>
            <a:pPr marL="342900" lvl="0" indent="-342900">
              <a:buAutoNum type="arabicPeriod"/>
            </a:pPr>
            <a:r>
              <a:rPr lang="ru-RU" sz="1400" dirty="0"/>
              <a:t>Сенсомоторное развитие детей раннего возраста. Конспекты занятий // авт. – сост. </a:t>
            </a:r>
            <a:r>
              <a:rPr lang="ru-RU" sz="1400" dirty="0" err="1"/>
              <a:t>Т.П.Высокова</a:t>
            </a:r>
            <a:r>
              <a:rPr lang="ru-RU" sz="1400" dirty="0"/>
              <a:t>. – Волгоград: - «Учитель», 2011г.</a:t>
            </a:r>
          </a:p>
          <a:p>
            <a:pPr marL="342900" lvl="0" indent="-342900">
              <a:buFontTx/>
              <a:buAutoNum type="arabicPeriod"/>
            </a:pPr>
            <a:r>
              <a:rPr lang="ru-RU" sz="1400" dirty="0" err="1"/>
              <a:t>Сокулина</a:t>
            </a:r>
            <a:r>
              <a:rPr lang="ru-RU" sz="1400" dirty="0"/>
              <a:t> Н.П. Сенсорное воспитание в детском саду // </a:t>
            </a:r>
            <a:r>
              <a:rPr lang="ru-RU" sz="1400" dirty="0" err="1"/>
              <a:t>Н.П.Сокулина</a:t>
            </a:r>
            <a:r>
              <a:rPr lang="ru-RU" sz="1400" dirty="0"/>
              <a:t>, </a:t>
            </a:r>
            <a:r>
              <a:rPr lang="ru-RU" sz="1400" dirty="0" err="1"/>
              <a:t>Н.Н.Подъяков</a:t>
            </a:r>
            <a:r>
              <a:rPr lang="ru-RU" sz="1400" dirty="0"/>
              <a:t>, </a:t>
            </a:r>
            <a:r>
              <a:rPr lang="ru-RU" sz="1400" dirty="0" err="1"/>
              <a:t>Т.С.Комарова</a:t>
            </a:r>
            <a:r>
              <a:rPr lang="ru-RU" sz="1400" dirty="0"/>
              <a:t>, </a:t>
            </a:r>
            <a:r>
              <a:rPr lang="ru-RU" sz="1400" dirty="0" err="1"/>
              <a:t>Л.Е.Журова</a:t>
            </a:r>
            <a:r>
              <a:rPr lang="ru-RU" sz="1400" dirty="0"/>
              <a:t>, </a:t>
            </a:r>
            <a:r>
              <a:rPr lang="ru-RU" sz="1400" dirty="0" err="1"/>
              <a:t>Т.А.Гуманова</a:t>
            </a:r>
            <a:r>
              <a:rPr lang="ru-RU" sz="1400" dirty="0"/>
              <a:t>, </a:t>
            </a:r>
            <a:r>
              <a:rPr lang="ru-RU" sz="1400" dirty="0" err="1"/>
              <a:t>Е.И.Корзакова</a:t>
            </a:r>
            <a:r>
              <a:rPr lang="ru-RU" sz="1400" dirty="0"/>
              <a:t>, </a:t>
            </a:r>
            <a:r>
              <a:rPr lang="ru-RU" sz="1400" dirty="0" err="1"/>
              <a:t>В.Н.Аванесова</a:t>
            </a:r>
            <a:r>
              <a:rPr lang="ru-RU" sz="1400" dirty="0"/>
              <a:t>. М.: Просвещение, 1970г. – 214с.</a:t>
            </a:r>
          </a:p>
          <a:p>
            <a:pPr marL="342900" lvl="0" indent="-342900">
              <a:buFontTx/>
              <a:buAutoNum type="arabicPeriod"/>
            </a:pPr>
            <a:r>
              <a:rPr lang="ru-RU" sz="1400" dirty="0"/>
              <a:t>Три сигнала светофора: ознакомление дошкольников с ПДД. Для работы с детьми 3-7 лет. </a:t>
            </a:r>
            <a:r>
              <a:rPr lang="ru-RU" sz="1400" dirty="0" err="1"/>
              <a:t>Т.Ф.Саулина</a:t>
            </a:r>
            <a:r>
              <a:rPr lang="ru-RU" sz="1400" dirty="0"/>
              <a:t>. М.: «Мозаика – Синтез»., 2000г.</a:t>
            </a:r>
          </a:p>
          <a:p>
            <a:pPr marL="342900" indent="-342900">
              <a:buFontTx/>
              <a:buAutoNum type="arabicPeriod"/>
            </a:pPr>
            <a:r>
              <a:rPr lang="ru-RU" sz="1400" dirty="0"/>
              <a:t>Эмоциональное развитие детей: занятия в первой младшей группе, дидактические игры, работа с семьей // авт. – сост. </a:t>
            </a:r>
            <a:r>
              <a:rPr lang="ru-RU" sz="1400" dirty="0" err="1"/>
              <a:t>О.А.Айрих</a:t>
            </a:r>
            <a:r>
              <a:rPr lang="ru-RU" sz="1400" dirty="0"/>
              <a:t>. - Волгоград: - «Учитель», 2011г.</a:t>
            </a:r>
          </a:p>
          <a:p>
            <a:pPr marL="342900" lvl="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3758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890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Document</vt:lpstr>
      <vt:lpstr>Проект по Правилам Дорожного Движения  «Дети – дорога – безопасность»   II группа раннего возраста  МБДОУ № 21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Правилам Дорожного Движения  «Дети – дорога – безопасность»    II группы раннего возраста МБДОУ № 21</dc:title>
  <dc:creator>Коля</dc:creator>
  <cp:lastModifiedBy>Пользователь</cp:lastModifiedBy>
  <cp:revision>22</cp:revision>
  <cp:lastPrinted>2014-12-14T14:38:28Z</cp:lastPrinted>
  <dcterms:created xsi:type="dcterms:W3CDTF">2014-12-14T08:28:35Z</dcterms:created>
  <dcterms:modified xsi:type="dcterms:W3CDTF">2020-09-13T08:45:50Z</dcterms:modified>
</cp:coreProperties>
</file>