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72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383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148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7339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571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265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692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429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65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661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466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81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86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34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802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4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008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BD97-ED64-4610-A220-1D2967A59E56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D63A9B1-3B12-40CC-B30D-CF472CB94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890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ya4ckova.blogspot.com/2014/12/blog-post_8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nc-sa/3.0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844AEB-CC71-4B5F-AE96-8117B853B3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EA4E147-F03F-488B-B098-3BF39863CD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E81A7AE-D025-43AA-82B8-CBE4CC3DA3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589214" y="424691"/>
            <a:ext cx="8999406" cy="57962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948EA7-AE55-4FB9-B0FD-2A44B5ED63BD}"/>
              </a:ext>
            </a:extLst>
          </p:cNvPr>
          <p:cNvSpPr txBox="1"/>
          <p:nvPr/>
        </p:nvSpPr>
        <p:spPr>
          <a:xfrm>
            <a:off x="3095638" y="1986792"/>
            <a:ext cx="8445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dya4ckova.blogspot.com/2014/12/blog-post_8.html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nc-sa/3.0/"/>
              </a:rPr>
              <a:t>CC BY-SA-NC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970806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E931A6-CE77-4872-8EA0-0E81635A5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1"/>
            <a:ext cx="8911687" cy="450088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разных видов изобразительной деятельности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F54497-A0B9-43EB-9553-860B92854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074199"/>
            <a:ext cx="8915400" cy="5592931"/>
          </a:xfrm>
        </p:spPr>
        <p:txBody>
          <a:bodyPr>
            <a:normAutofit fontScale="77500" lnSpcReduction="20000"/>
          </a:bodyPr>
          <a:lstStyle/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lang="ru-RU" sz="16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авыки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предметного рисования.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изображать предметы по памяти и с натуры; развивать наблюдательность, способность замечать характерные особенности предметов и передавать их средствами рисунка (форма, пропорции, расположение на листе бумаги).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Навыки сюжетного рисования.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Размещение изображения на листе в соответствии с их реальным расположением (ближе или дальше от рисующего; ближе к нижнему краю листа — передний план или дальше от него — задний план); передавать различия в величине изображаемых предметов (дерево высокое, цветок ниже дерева; воробышек маленький, ворона большая и т. п.). </a:t>
            </a:r>
            <a:r>
              <a:rPr lang="ru-RU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мение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строить композицию рисунка; передавать движения людей и животных, растений, склоняющихся от ветра. Продолжать формировать умение передавать в рисунках как сюжеты народных сказок, так и авторских произведений (стихотворений, сказок, рассказов); проявлять самостоятельность в выборе темы, композиционного и цветового решения.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Навыки декоративного рисования. </a:t>
            </a:r>
            <a:r>
              <a:rPr lang="ru-RU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мение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создавать узоры по мотивам народных росписей, уже знакомых детям и новых (городецкая, гжельская, хохломская, </a:t>
            </a:r>
            <a:r>
              <a:rPr kumimoji="0" lang="ru-RU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жостовская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мезенская роспись и др.). Подбор и трансляция цветовой гаммы народного декоративного искусства определенного вида. Умение создавать композиции на листах бумаги разной формы, силуэтах предметов и игрушек; расписывать вылепленные детьми игрушки.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Использование для создания образов предметов, объектов природы, сказочных персонажей разнообразные приемы, усвоенные ранее; продолжать учить передавать форму основной части и других частей, их пропорции, позу, характерные особенности изображаемых объектов; обрабатывать поверхность формы движениями пальцев и стекой.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Аппликация.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предметных и сюжетные изображения с натуры и по представлению: чувство композиции (красивое расположение фигур на листе бумаги формата, соответствующего пропорциям изображаемых предметов).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Навыки прикладного творчества: работа с бумагой и картоном.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складывать бумагу прямоугольной, квадратной, круглой формы в разных направлениях (пилотка); использовать разную по фактуре бумагу, делать разметку с помощью шаблона;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Навыки </a:t>
            </a:r>
            <a:r>
              <a:rPr lang="ru-RU" sz="16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kumimoji="0" lang="ru-RU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рикладное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творчество: работа с природным материалом.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создавать фигуры людей, животных, птиц из желудей, шишек, косточек, травы, веток, корней и других материалов, передавать выразительность образа, создавать общие композиции («Лесная поляна», «Сказочные герои»). Умение детей аккуратно и экономно использовать материалы.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705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CD346C-376C-415C-99E6-42D89B211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4513" y="179673"/>
            <a:ext cx="10487487" cy="12427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Актуальная информация для родителей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i="1" dirty="0">
                <a:solidFill>
                  <a:schemeClr val="bg2">
                    <a:lumMod val="50000"/>
                  </a:schemeClr>
                </a:solidFill>
              </a:rPr>
              <a:t>Возрастные особенности развития детей 6-7 лет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3E542C81-FD20-4D03-8034-26C937A28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9204" y="1422399"/>
            <a:ext cx="10333609" cy="534238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2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6-7 лет является последним периодом дошкольного детства ребенка. В это время дети активно познают мир человеческих отношений, творчества, а также готовятся к новому этапу в жизни – школьному обучению. Рассмотри основные направления развития детей в этот период:</a:t>
            </a:r>
          </a:p>
          <a:p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развитие. </a:t>
            </a:r>
          </a:p>
          <a:p>
            <a:pPr marL="0" indent="0">
              <a:buNone/>
            </a:pPr>
            <a:r>
              <a:rPr lang="ru-RU" sz="25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возрасте 6-7 лет у ребенка интенсивно развивается центральная и периферическая нервная системы, опорно-двигательный аппарат, дыхательная система, сердечно-сосудистая и эндокринная системы. С одной стороны дети становятся выносливее, сильнее, более активнее, а с другой стороны у детей возникает эмоциональное перенапряжение и повышенная утомляемость. </a:t>
            </a:r>
          </a:p>
          <a:p>
            <a:pPr algn="l"/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Психическое развитие. </a:t>
            </a:r>
          </a:p>
          <a:p>
            <a:pPr marL="0" indent="0" algn="l">
              <a:buNone/>
            </a:pPr>
            <a:r>
              <a:rPr lang="ru-RU" sz="2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Непроизвольное внимание ребенка-дошкольника постепенно становится более устойчивым и в какой-то момент ребенок начинает самостоятельно управлять своим вниманием. Устойчивость внимания ребенка снижается во время выполнения однообразной деятельности, а вот в процессе интересной для него игры внимание может быть устойчивым длительное время. Игра по прежнему остается ведущим видом деятельности, хотя довольно часто дети проявляют интерес к новому виду деятельности — учебе. Игровая деятельность еще крайне важна, через нее дошкольник доводит имеющиеся навыки до совершенства, постепенно подготавливая себя к постижению нового вида деятельности — обучению в школе, в рамках которого уже нужно не просто уметь лепить, рисовать, вырезать, а научиться ставить перед собой и выполнять различные большие и малые задачи.</a:t>
            </a:r>
            <a:endParaRPr lang="ru-RU" sz="25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2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Такие закономерности детей 6-7 лет отмечаются и в развитии памяти. В этот возрастной период формируется непроизвольный характер памяти. Ребенок лучше запомнит то, что для него представляет наибольший интерес, оставляет более яркое впечатление. </a:t>
            </a:r>
          </a:p>
          <a:p>
            <a:pPr marL="0" indent="0" algn="l">
              <a:buNone/>
            </a:pPr>
            <a:r>
              <a:rPr lang="ru-RU" sz="2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 ребенка формируется в непосредственной зависимости от речевого развития ребенка. В этом возрасте воображение расширяет у ребенка возможности во взаимодействии с окружающей средой, способствует ее освоению, совместно с другими.</a:t>
            </a:r>
            <a:endParaRPr lang="ru-RU" sz="25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2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мышления в данный период напрямую связано со способностью произвольно оперировать представлениями. Значительная роль отводится подражанию и словесной инструкции, даваемой взрослым. Так ребенок определяет правильность действий, выбирает определенное поведение. Сначала это происходит в игровых ситуациях, затем перерастает в способность к волевой регуляции поведения.</a:t>
            </a:r>
            <a:endParaRPr lang="ru-RU" sz="25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25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дошкольный возраст благоприятен для формирования самооценки ребенка, что способствует стимулированию умения сравнивать себя со сверстниками. Для детей 6-ти лет характерна дифференцированная самооценка завышенного уровня. К 7 годам она заметно снижается. Ребенок перестает сравнивать себя со сверстниками. Формирование первоначальной самооценки является основой развития умений.</a:t>
            </a:r>
            <a:endParaRPr lang="ru-RU" sz="25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234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7C26B-18D1-4101-98D3-577AA9DFE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3390" y="624110"/>
            <a:ext cx="10342485" cy="574375"/>
          </a:xfrm>
        </p:spPr>
        <p:txBody>
          <a:bodyPr>
            <a:normAutofit fontScale="90000"/>
          </a:bodyPr>
          <a:lstStyle/>
          <a:p>
            <a:r>
              <a:rPr kumimoji="0" lang="ru-RU" sz="3600" b="0" i="1" u="none" strike="noStrike" kern="1200" cap="none" spc="0" normalizeH="0" baseline="0" noProof="0" dirty="0">
                <a:ln>
                  <a:noFill/>
                </a:ln>
                <a:solidFill>
                  <a:srgbClr val="E3EACF">
                    <a:lumMod val="50000"/>
                  </a:srgbClr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Возрастные особенности развития детей 6-7 лет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E67FB0-8E82-4478-A3D6-C9A7A13B7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3389" y="1313894"/>
            <a:ext cx="10342485" cy="5406501"/>
          </a:xfrm>
        </p:spPr>
        <p:txBody>
          <a:bodyPr>
            <a:normAutofit fontScale="85000" lnSpcReduction="20000"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личности</a:t>
            </a:r>
          </a:p>
          <a:p>
            <a:pPr marL="0" indent="0">
              <a:buNone/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Изменения в сознании характеризуются появлением так называемого внутреннего плана действий — способностью оперировать различными представлениями в уме, а не только в наглядном плане. Одним из важнейших изменений в личности ребенка являются дальнейшие изменения в его представлениях о себе, его образе Я. В процессе усвоения нравственных норм формируются сочувствие, заботливость, активное отношение к событиям жизни. Ведущей деятельностью является сюжетно-ролевая игра. В сюжетно-ролевых играх дошкольники седьмого года жизни начинают осваивать сложные взаимодействия людей, отражающие характерные значимые жизненные ситуации. Дошкольники оказываются способными отслеживать поведение партнеров по всему игровому пространству и менять свое поведение в зависимости от места в нем. </a:t>
            </a:r>
          </a:p>
          <a:p>
            <a:pPr>
              <a:buClr>
                <a:srgbClr val="A53010"/>
              </a:buClr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В период 6-7 лет наблюдается всплеск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интеллектуального и речевого развития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наиболее характерно наглядно-образное и действенно-образное мышление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доступна логическая форма мышления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способны к систематизации, классификации и группировке процессов, явлений, предметов, к анализу простых причинно-следственных связей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проявляют самостоятельный интерес к животным, к природным объектам и явлениям, наблюдательны, задают много вопросов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имеют элементарный запас сведений и знаний об окружающем мире, быте, жизни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способны правильно произносить все звуки родного языка и к простейшему звуковому анализу слов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грамматически правильно строят предложения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умеют самостоятельно пересказать знакомую сказку или составить рассказ по картинкам и любят это делать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свободно общаются со взрослыми и сверстниками (отвечают на вопросы, задают вопросы, умеют выражать свою мысль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способны передавать интонацией различные чувства, речь богата интонационно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способны использовать все союзы и приставки, обобщающие слова, придаточные предложения.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1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>
              <a:buClr>
                <a:srgbClr val="A53010"/>
              </a:buClr>
              <a:buFont typeface="Wingdings" panose="05000000000000000000" pitchFamily="2" charset="2"/>
              <a:buChar char="§"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5570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74CEB4-2ED6-4FA8-A97E-A029D5C00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64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Ожидаемые результаты развития ребенка 6-7 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по образовательным областям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D026C1-A2B0-43BF-BD1A-02AA2367E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18081"/>
            <a:ext cx="8915400" cy="4909351"/>
          </a:xfrm>
        </p:spPr>
        <p:txBody>
          <a:bodyPr>
            <a:normAutofit fontScale="92500" lnSpcReduction="10000"/>
          </a:bodyPr>
          <a:lstStyle/>
          <a:p>
            <a:pPr marL="1143000" marR="5715" lvl="2" indent="-228600" algn="just">
              <a:lnSpc>
                <a:spcPct val="112000"/>
              </a:lnSpc>
              <a:spcAft>
                <a:spcPts val="25"/>
              </a:spcAft>
              <a:buFont typeface="+mj-lt"/>
              <a:buAutoNum type="arabicPeriod"/>
            </a:pPr>
            <a:r>
              <a:rPr lang="ru-RU" sz="19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 область «Социально-коммуникативное развитие»</a:t>
            </a:r>
            <a:endParaRPr lang="ru-RU" sz="1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/>
              <a:t>дружеские взаимоотношения между детьми, умение самостоятельно объединяться для совместной игры и труда, заниматься самостоятельно выбранным делом, договариваться, помогать друг другу. </a:t>
            </a:r>
          </a:p>
          <a:p>
            <a:r>
              <a:rPr lang="ru-RU" dirty="0"/>
              <a:t>организованность, дисциплинированность, коллективизм, уважение к старшим. </a:t>
            </a:r>
          </a:p>
          <a:p>
            <a:r>
              <a:rPr lang="ru-RU" dirty="0"/>
              <a:t>заботливое отношение к малышам, пожилым людям; учить помогать им. </a:t>
            </a:r>
          </a:p>
          <a:p>
            <a:r>
              <a:rPr lang="ru-RU" dirty="0"/>
              <a:t>сочувствие, отзывчивость, справедливость, скромность. </a:t>
            </a:r>
          </a:p>
          <a:p>
            <a:r>
              <a:rPr lang="ru-RU" dirty="0"/>
              <a:t>волевые качества: умение ограничивать свои желания, выполнять установленные нормы поведения, в своих поступках следовать положительному примеру. </a:t>
            </a:r>
          </a:p>
          <a:p>
            <a:r>
              <a:rPr lang="ru-RU" dirty="0"/>
              <a:t>уважительное отношение к окружающим, умение слушать собеседника, не перебивать без надобности, умение спокойно отстаивать свое мнение. </a:t>
            </a:r>
          </a:p>
          <a:p>
            <a:r>
              <a:rPr lang="ru-RU" dirty="0"/>
              <a:t>вежливость в словесном выражении.</a:t>
            </a:r>
          </a:p>
          <a:p>
            <a:r>
              <a:rPr lang="ru-RU" dirty="0"/>
              <a:t>интерес к учебной деятельности и желание учиться в школе.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647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870067-5BCA-4DFD-81E0-062D52AAB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5832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Образовательная область «Познавательное развитие»</a:t>
            </a:r>
            <a:b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Элементарные математические представления</a:t>
            </a:r>
            <a:endParaRPr lang="ru-RU" sz="1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0C7204-E8CE-4E6F-9453-53E20D8B0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2482" y="1207363"/>
            <a:ext cx="9072130" cy="5379868"/>
          </a:xfrm>
        </p:spPr>
        <p:txBody>
          <a:bodyPr>
            <a:normAutofit fontScale="25000" lnSpcReduction="20000"/>
          </a:bodyPr>
          <a:lstStyle/>
          <a:p>
            <a:pPr marL="342900" marR="5715" lvl="0" indent="-342900" algn="just" fontAlgn="base">
              <a:lnSpc>
                <a:spcPct val="112000"/>
              </a:lnSpc>
              <a:spcAft>
                <a:spcPts val="170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56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формировать множества по заданным основаниям, видеть составные части множества, в которых предметы отличаются определенными признаками. </a:t>
            </a:r>
            <a:r>
              <a:rPr lang="ru-RU" sz="5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56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даление из множества части или отдельных его частей. Составление пар предметов или соединения предметов стрелками. </a:t>
            </a:r>
          </a:p>
          <a:p>
            <a:pPr marL="342900" marR="5715" lvl="0" indent="-342900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56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навыки 	количественного 	и порядкового 	счета в 	пределах 	10. </a:t>
            </a:r>
          </a:p>
          <a:p>
            <a:pPr marL="342900" marR="5715" lvl="0" indent="-342900" fontAlgn="base">
              <a:lnSpc>
                <a:spcPct val="112000"/>
              </a:lnSpc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5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6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 в пределах 20 без операций над числами. </a:t>
            </a:r>
          </a:p>
          <a:p>
            <a:pPr marL="342900" marR="5715" lvl="0" indent="-342900" algn="just" fontAlgn="base">
              <a:lnSpc>
                <a:spcPct val="112000"/>
              </a:lnSpc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56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понимание отношений между числами натурального ряда (7 больше 6 на 1, а 6 меньше 7 на 1), умение увеличивать и уменьшать каждое число на 1 (в пределах 10). Называние чисел в прямом и обратном порядке (устный счет), последующее и предыдущее число к названному или обозначенному цифрой, определять пропущенное число. </a:t>
            </a:r>
          </a:p>
          <a:p>
            <a:pPr marL="342900" marR="5715" lvl="0" indent="-342900" algn="just" fontAlgn="base">
              <a:lnSpc>
                <a:spcPct val="112000"/>
              </a:lnSpc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5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6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оставом чисел в пределах 10. Раскладывание числа на два меньших и составление из двух меньших большее (в пределах 10, на наглядной основе).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5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и решение </a:t>
            </a:r>
            <a:r>
              <a:rPr lang="ru-RU" sz="56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простых арифметические задачи на сложение (к большему прибавляется меньшее) и на вычитание (вычитаемое меньше остатка) с использованием знаков действий: плюс (+), минус (–) и знаком отношения равно (=).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5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6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чет по заданной мере, когда за единицу счета принимается не один, а несколько предметов или часть предмета.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56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деление предмета на 2–8 и более равных частей, устанавливание соотношение целого и части, размера частей; нахождение части целого и целое по известным частям.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56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первоначальные измерительные умения. Измерение длины, ширины, высоты предметов (отрезки прямых линий) с помощью условной меры (бумаги в клетку). </a:t>
            </a:r>
          </a:p>
          <a:p>
            <a:pPr marL="342900" marR="5715" lvl="0" indent="-342900" algn="just" fontAlgn="base">
              <a:lnSpc>
                <a:spcPct val="112000"/>
              </a:lnSpc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56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представление о весе предметов и способах его измерения. Сравнивание веса предметов (тяжелее — легче) путем взвешивания их на ладонях.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74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78968D-87EE-4823-8BDE-03A5FC0E9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67843"/>
          </a:xfrm>
        </p:spPr>
        <p:txBody>
          <a:bodyPr>
            <a:normAutofit fontScale="90000"/>
          </a:bodyPr>
          <a:lstStyle/>
          <a:p>
            <a:pPr marR="5715" lvl="0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tabLst/>
              <a:defRPr/>
            </a:pPr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з</a:t>
            </a: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нание известных геометрических фигур, их элементов (вершины, углы, стороны) и некоторых их свойств. </a:t>
            </a:r>
            <a:b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представление о многоугольнике (на примере треугольника и четырехугольника), о прямой линии, отрезке прямой (определения не даются). </a:t>
            </a:r>
            <a:b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24727B-BEE3-402B-99EC-27DD55F00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296140"/>
            <a:ext cx="8915400" cy="5228946"/>
          </a:xfrm>
        </p:spPr>
        <p:txBody>
          <a:bodyPr>
            <a:normAutofit fontScale="92500" lnSpcReduction="10000"/>
          </a:bodyPr>
          <a:lstStyle/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Распознавание фигур независимо от их пространственного положения, изображать, располагать на плоскости, упорядочивать по размерам, классифицировать, группировать по цвету, форме, размерам.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Моделирование геометрические фигуры; составлять из нескольких треугольников один многоугольник, из нескольких маленьких квадратов — один большой прямоугольник; из частей круга — круг, из четырех отрезков — четырехугольник, из двух коротких отрезков — один длинный и т. д.; конструирование фигуры по словесному описанию и перечислению их характерных свойств; составление тематические композиции из фигур по собственному замыслу.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оссоздание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сложные по форме предметов из отдельных частей по контурным образцам, по описанию, представлению.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kumimoji="0" lang="ru-RU" sz="14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риентировка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ограниченной территории (лист бумаги, учебная доска, страница тетради, книги и т. д.); расположение предметов и их изображения в указанном направлении, отражение в речи их пространственное расположения (вверху, внизу, выше, ниже, слева, справа, левее, правее, в левом верхнем (правом нижнем) углу, перед, за, между, рядом и др.).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знакомство с планом, схемой, маршрутом, картой.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lang="ru-RU" sz="1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kumimoji="0" lang="ru-RU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оделирование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пространственных отношений между объектами в виде рисунка, плана, схемы.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элементарные представления о времени: его текучести, периодичности, необратимости, последовательности всех дней недели, месяцев, времен года.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в речи понятиями: «сначала»,  «потом»,  «до»,  «после»,  «раньше», «позже», «в одно и то же время». </a:t>
            </a:r>
          </a:p>
          <a:p>
            <a:pPr marL="342900" marR="5715" lvl="0" indent="-342900" algn="just" defTabSz="457200" rtl="0" eaLnBrk="1" fontAlgn="base" latinLnBrk="0" hangingPunct="1">
              <a:lnSpc>
                <a:spcPct val="112000"/>
              </a:lnSpc>
              <a:spcBef>
                <a:spcPts val="1000"/>
              </a:spcBef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регулирование собственной деятельности в соответствии со временем; распознавание длительности отдельных временных интервалов (1 минута, 10 минут, 1 час). Определение времени по часам с точностью до часа.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4104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12C17C-8AD6-4392-BED1-E7F06DA1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396822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миром природы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CF83B8-7CAB-4855-8F61-CE8CD5434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949911"/>
            <a:ext cx="8915400" cy="5584054"/>
          </a:xfrm>
        </p:spPr>
        <p:txBody>
          <a:bodyPr>
            <a:normAutofit fontScale="85000" lnSpcReduction="10000"/>
          </a:bodyPr>
          <a:lstStyle/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 деревьях, кустарниках, травянистых растениях; растениях луга, сада, леса.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об условиях жизни комнатных растений. Установка связи между состоянием растения и условиями окружающей среды. Знание о домашних, зимующих и перелетных птицах; домашних животных и обитателях уголка природы.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Представление о диких животных и особенностях их приспособления к окружающей среде.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Знание о млекопитающих, земноводных и пресмыкающихся. Представление о насекомых.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различать по внешнему виду и правильно называть бабочек и жуков, сравнение насекомых по способу передвижения (летают, прыгают, ползают).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обобщение и систематизация представления о временах года.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редставление о переходе веществ из твердого состояния в жидкое и наоборот. Наблюдать такие явления природы, как иней, град, туман, дождь.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передавать свое отношение к природе в рассказах и продуктивных видах деятельности. Объяснить, что в природе все взаимосвязано.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становление причинно-следственные связи между природными явлениями (если исчезнут насекомые — опылители растений, то растения не дадут семян и др.).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правильно вести себя в природе (любоваться красотой природы, наблюдать за растениями и животными, не нанося им вред).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372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4CC61E-3982-4380-85C8-556D24D03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65498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Речевое развитие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B5FF8D-DEB8-4590-9437-CCA6A3ED1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003177"/>
            <a:ext cx="8915400" cy="4908045"/>
          </a:xfrm>
        </p:spPr>
        <p:txBody>
          <a:bodyPr>
            <a:normAutofit fontScale="92500" lnSpcReduction="10000"/>
          </a:bodyPr>
          <a:lstStyle/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составлять рассказы о предметах, о содержании картины, по набору картинок с последовательно развивающимся действием. Составление плана рассказа и придерживаться его. </a:t>
            </a:r>
          </a:p>
          <a:p>
            <a:pPr marL="342900" marR="5715" lvl="0" indent="-342900" algn="just" fontAlgn="base">
              <a:lnSpc>
                <a:spcPct val="112000"/>
              </a:lnSpc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составлять рассказы из личного опыта. </a:t>
            </a:r>
          </a:p>
          <a:p>
            <a:pPr marL="342900" marR="5715" lvl="0" indent="-342900" algn="just" fontAlgn="base">
              <a:lnSpc>
                <a:spcPct val="112000"/>
              </a:lnSpc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сочинять короткие сказки на заданную тему.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b="1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к обучению грамоте. </a:t>
            </a: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Представления о предложении (без грамматического определения).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Упражнять в составлении предложений, членении простых предложений (без союзов и предлогов) на слова с указанием их последовательности.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детей делить двусложные и трехсложные слова с открытыми слогами (наша Маша, малина, береза) на части. </a:t>
            </a:r>
          </a:p>
          <a:p>
            <a:pPr marL="342900" marR="3619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составлять слова из слогов (устно). Учить выделять последовательность звуков в простых словах. </a:t>
            </a:r>
          </a:p>
          <a:p>
            <a:pPr marL="342900" marR="36195" lvl="0" indent="-342900" algn="just">
              <a:lnSpc>
                <a:spcPct val="112000"/>
              </a:lnSpc>
              <a:spcAft>
                <a:spcPts val="25"/>
              </a:spcAft>
              <a:buFont typeface="Symbol" panose="05050102010706020507" pitchFamily="18" charset="2"/>
              <a:buChar char=""/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Приобщение к художественной литературе.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842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4CFA2A-A7D3-4364-85FA-7EC7E5E1E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470517"/>
            <a:ext cx="8911687" cy="70133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Художественно-эстетическое развитие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деятельность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162212-0A0A-4A8A-9491-495C29E9E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171853"/>
            <a:ext cx="8915400" cy="5686147"/>
          </a:xfrm>
        </p:spPr>
        <p:txBody>
          <a:bodyPr>
            <a:normAutofit fontScale="85000" lnSpcReduction="10000"/>
          </a:bodyPr>
          <a:lstStyle/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устойчивый интерес к изобразительной деятельности. Обогащать сенсорный опыт, включать в процесс ознакомления с предметами движения рук по предмету.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азвитие образного эстетического восприятия, образных представлений.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эстетическое отношение к предметам и явлениям окружающего мира, произведениям искусства, к художественно-творческой деятельности.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активное и творчески применять ранее усвоенные способы изображения в рисовании, лепке и аппликации, используя выразительные средства.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замечать недостатки своих работ и исправлять их; вносить дополнения для достижения большей выразительности создаваемого образа.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передавать характерные движения человека и животных, создавать выразительные образы (птичка подняла крылышки, приготовилась лететь; козлик скачет, девочка танцует; дети делают гимнастику — коллективная композиция).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оздание скульптурных групп из двух-трех фигур, развивать чувство композиции, умение передавать пропорции предметов, их соотношение по величине, выразительность поз, движений, деталей.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составлять узоры и декоративные композиции из геометрических и растительных элементов на листах бумаги разной формы; изображать птиц, животных по замыслу детей и по мотивам народного искусства. </a:t>
            </a:r>
          </a:p>
          <a:p>
            <a:pPr marL="342900" marR="5715" lvl="0" indent="-342900" algn="just" fontAlgn="base">
              <a:lnSpc>
                <a:spcPct val="112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800" u="none" strike="noStrike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разных приёмов вырезания симметричных предметов из бумаги, сложенной вдвое; несколько предметов или их частей из бумаги, сложенной гармошкой.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0550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355</TotalTime>
  <Words>2316</Words>
  <Application>Microsoft Office PowerPoint</Application>
  <PresentationFormat>Широкоэкранный</PresentationFormat>
  <Paragraphs>100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Century Gothic</vt:lpstr>
      <vt:lpstr>Symbol</vt:lpstr>
      <vt:lpstr>Times New Roman</vt:lpstr>
      <vt:lpstr>Wingdings</vt:lpstr>
      <vt:lpstr>Wingdings 3</vt:lpstr>
      <vt:lpstr>Легкий дым</vt:lpstr>
      <vt:lpstr>Презентация PowerPoint</vt:lpstr>
      <vt:lpstr>Актуальная информация для родителей Возрастные особенности развития детей 6-7 лет</vt:lpstr>
      <vt:lpstr>Возрастные особенности развития детей 6-7 лет</vt:lpstr>
      <vt:lpstr>Ожидаемые результаты развития ребенка 6-7  по образовательным областям</vt:lpstr>
      <vt:lpstr>2. Образовательная область «Познавательное развитие» Элементарные математические представления</vt:lpstr>
      <vt:lpstr>-  знание известных геометрических фигур, их элементов (вершины, углы, стороны) и некоторых их свойств.  - представление о многоугольнике (на примере треугольника и четырехугольника), о прямой линии, отрезке прямой (определения не даются).  </vt:lpstr>
      <vt:lpstr>Знакомство с миром природы</vt:lpstr>
      <vt:lpstr>3. Речевое развитие</vt:lpstr>
      <vt:lpstr>4. Художественно-эстетическое развитие Изобразительная деятельность</vt:lpstr>
      <vt:lpstr>Навыки разных видов изобразительной деятельности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Кудерышкова</dc:creator>
  <cp:lastModifiedBy>Ирина Ирина</cp:lastModifiedBy>
  <cp:revision>32</cp:revision>
  <cp:lastPrinted>2020-09-08T16:58:29Z</cp:lastPrinted>
  <dcterms:created xsi:type="dcterms:W3CDTF">2020-09-07T14:09:53Z</dcterms:created>
  <dcterms:modified xsi:type="dcterms:W3CDTF">2020-09-13T09:50:34Z</dcterms:modified>
</cp:coreProperties>
</file>