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8" r:id="rId6"/>
    <p:sldId id="263" r:id="rId7"/>
    <p:sldId id="264" r:id="rId8"/>
    <p:sldId id="272" r:id="rId9"/>
    <p:sldId id="265" r:id="rId10"/>
    <p:sldId id="271" r:id="rId11"/>
    <p:sldId id="262" r:id="rId12"/>
    <p:sldId id="266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ECDB-6E73-4C28-A8F1-1334A7DAD44B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4E67B3B-4CEA-4FC8-8F32-C9729BC06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0753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ECDB-6E73-4C28-A8F1-1334A7DAD44B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4E67B3B-4CEA-4FC8-8F32-C9729BC06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466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ECDB-6E73-4C28-A8F1-1334A7DAD44B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4E67B3B-4CEA-4FC8-8F32-C9729BC0660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79138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ECDB-6E73-4C28-A8F1-1334A7DAD44B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4E67B3B-4CEA-4FC8-8F32-C9729BC06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92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ECDB-6E73-4C28-A8F1-1334A7DAD44B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4E67B3B-4CEA-4FC8-8F32-C9729BC0660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919263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ECDB-6E73-4C28-A8F1-1334A7DAD44B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4E67B3B-4CEA-4FC8-8F32-C9729BC06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8609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ECDB-6E73-4C28-A8F1-1334A7DAD44B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67B3B-4CEA-4FC8-8F32-C9729BC06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38758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ECDB-6E73-4C28-A8F1-1334A7DAD44B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67B3B-4CEA-4FC8-8F32-C9729BC06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958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ECDB-6E73-4C28-A8F1-1334A7DAD44B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67B3B-4CEA-4FC8-8F32-C9729BC06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256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ECDB-6E73-4C28-A8F1-1334A7DAD44B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4E67B3B-4CEA-4FC8-8F32-C9729BC06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085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ECDB-6E73-4C28-A8F1-1334A7DAD44B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4E67B3B-4CEA-4FC8-8F32-C9729BC06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613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ECDB-6E73-4C28-A8F1-1334A7DAD44B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4E67B3B-4CEA-4FC8-8F32-C9729BC06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189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ECDB-6E73-4C28-A8F1-1334A7DAD44B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67B3B-4CEA-4FC8-8F32-C9729BC06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1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ECDB-6E73-4C28-A8F1-1334A7DAD44B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67B3B-4CEA-4FC8-8F32-C9729BC06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487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ECDB-6E73-4C28-A8F1-1334A7DAD44B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67B3B-4CEA-4FC8-8F32-C9729BC06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4274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4ECDB-6E73-4C28-A8F1-1334A7DAD44B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4E67B3B-4CEA-4FC8-8F32-C9729BC06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491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4ECDB-6E73-4C28-A8F1-1334A7DAD44B}" type="datetimeFigureOut">
              <a:rPr lang="ru-RU" smtClean="0"/>
              <a:t>13.09.2020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4E67B3B-4CEA-4FC8-8F32-C9729BC066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593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4D8A67-910E-475F-B60E-DB03DA7441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42479" y="2645229"/>
            <a:ext cx="9103920" cy="2262781"/>
          </a:xfrm>
        </p:spPr>
        <p:txBody>
          <a:bodyPr>
            <a:noAutofit/>
          </a:bodyPr>
          <a:lstStyle/>
          <a:p>
            <a:r>
              <a:rPr lang="ru-RU" sz="4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 собрание</a:t>
            </a:r>
            <a:br>
              <a:rPr lang="ru-RU" sz="4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«Возрастные особенности детей 6-7 лет»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05B4751-5668-4731-B097-64A790857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06927" y="4908010"/>
            <a:ext cx="8915399" cy="1126283"/>
          </a:xfrm>
        </p:spPr>
        <p:txBody>
          <a:bodyPr>
            <a:normAutofit/>
          </a:bodyPr>
          <a:lstStyle/>
          <a:p>
            <a:r>
              <a:rPr lang="ru-RU" sz="3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подготовительная группа</a:t>
            </a:r>
          </a:p>
        </p:txBody>
      </p:sp>
    </p:spTree>
    <p:extLst>
      <p:ext uri="{BB962C8B-B14F-4D97-AF65-F5344CB8AC3E}">
        <p14:creationId xmlns:p14="http://schemas.microsoft.com/office/powerpoint/2010/main" val="273151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7009F01-C311-427B-BB24-30090F086C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1190" y="0"/>
            <a:ext cx="591014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38784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8E7051-0534-4F47-9670-43D3A2F23E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/>
              <a:t>Образовательная программа дошкольного</a:t>
            </a:r>
            <a:br>
              <a:rPr lang="ru-RU" sz="2000" dirty="0"/>
            </a:br>
            <a:r>
              <a:rPr lang="ru-RU" sz="2000" dirty="0"/>
              <a:t>образования ГБДОУ № 42 Приморского района</a:t>
            </a:r>
            <a:br>
              <a:rPr lang="ru-RU" sz="2000" dirty="0"/>
            </a:br>
            <a:r>
              <a:rPr lang="ru-RU" sz="2000" dirty="0"/>
              <a:t>Санкт-Петербурга</a:t>
            </a:r>
            <a:br>
              <a:rPr lang="ru-RU" dirty="0"/>
            </a:br>
            <a:endParaRPr lang="ru-RU" dirty="0"/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3A99D8FB-EE58-4331-B6B0-3AA8D2C14C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Является нормативно-управленческим документом образовательного учреждения. Программа определяет содержание и организацию образовательного процесса соответственно ступеням дошкольного образования и направлена на разностороннее развитие детей с учетом их возрастных и индивидуальных особенностей.</a:t>
            </a:r>
          </a:p>
          <a:p>
            <a:pPr marL="0" indent="0">
              <a:buNone/>
            </a:pPr>
            <a:r>
              <a:rPr lang="ru-RU" dirty="0"/>
              <a:t>     Основными направлениями в деятельности детского сада по реализации основной образовательной программы являются: </a:t>
            </a:r>
          </a:p>
          <a:p>
            <a:r>
              <a:rPr lang="ru-RU" dirty="0"/>
              <a:t>Социально-коммуникативное развитие</a:t>
            </a:r>
          </a:p>
          <a:p>
            <a:r>
              <a:rPr lang="ru-RU" dirty="0"/>
              <a:t>Познавательное развитие</a:t>
            </a:r>
          </a:p>
          <a:p>
            <a:r>
              <a:rPr lang="ru-RU" dirty="0"/>
              <a:t>Речевое развитие</a:t>
            </a:r>
          </a:p>
          <a:p>
            <a:r>
              <a:rPr lang="ru-RU" dirty="0"/>
              <a:t>Художественно-эстетическое развитие</a:t>
            </a:r>
          </a:p>
          <a:p>
            <a:r>
              <a:rPr lang="ru-RU" dirty="0"/>
              <a:t>Физическое развитие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0193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2797022-8E23-4EC1-99C4-05142BBD88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88749" y="912775"/>
            <a:ext cx="6858000" cy="525547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E1B3BC4-AF31-4A9E-8732-906D5E514E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50" y="111512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1028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25A1C20-43BD-456E-A69E-DEBC178C9C82}"/>
              </a:ext>
            </a:extLst>
          </p:cNvPr>
          <p:cNvSpPr/>
          <p:nvPr/>
        </p:nvSpPr>
        <p:spPr>
          <a:xfrm>
            <a:off x="3047999" y="691375"/>
            <a:ext cx="7099611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chemeClr val="accent2"/>
                </a:solidFill>
                <a:latin typeface="yandex-sans"/>
              </a:rPr>
              <a:t>Уважаемые родители,</a:t>
            </a:r>
          </a:p>
          <a:p>
            <a:r>
              <a:rPr lang="ru-RU" sz="2000" dirty="0">
                <a:solidFill>
                  <a:srgbClr val="000000"/>
                </a:solidFill>
                <a:latin typeface="yandex-sans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yandex-sans"/>
              </a:rPr>
              <a:t>для дальнейшей работы нам потребуется Ваша помощь.</a:t>
            </a:r>
          </a:p>
          <a:p>
            <a:r>
              <a:rPr lang="ru-RU" sz="2400" dirty="0">
                <a:solidFill>
                  <a:srgbClr val="000000"/>
                </a:solidFill>
                <a:latin typeface="yandex-sans"/>
              </a:rPr>
              <a:t>Активная группа родителей(2-3 человека), которая</a:t>
            </a:r>
          </a:p>
          <a:p>
            <a:r>
              <a:rPr lang="ru-RU" sz="2400" dirty="0">
                <a:solidFill>
                  <a:srgbClr val="000000"/>
                </a:solidFill>
                <a:latin typeface="yandex-sans"/>
              </a:rPr>
              <a:t>помогает воспитателям организовать комфортное</a:t>
            </a:r>
          </a:p>
          <a:p>
            <a:r>
              <a:rPr lang="ru-RU" sz="2400" dirty="0">
                <a:solidFill>
                  <a:srgbClr val="000000"/>
                </a:solidFill>
                <a:latin typeface="yandex-sans"/>
              </a:rPr>
              <a:t>пребывание малышей в детском саду:</a:t>
            </a:r>
          </a:p>
          <a:p>
            <a:r>
              <a:rPr lang="ru-RU" sz="2400" dirty="0">
                <a:solidFill>
                  <a:srgbClr val="000000"/>
                </a:solidFill>
                <a:latin typeface="yandex-sans"/>
              </a:rPr>
              <a:t>• инициируют проведение праздников и мероприятий для детей;</a:t>
            </a:r>
          </a:p>
          <a:p>
            <a:r>
              <a:rPr lang="ru-RU" sz="2400" dirty="0">
                <a:solidFill>
                  <a:srgbClr val="000000"/>
                </a:solidFill>
                <a:latin typeface="yandex-sans"/>
              </a:rPr>
              <a:t>• помогают решать мелкие вопросы, которые касаются детей.</a:t>
            </a:r>
          </a:p>
          <a:p>
            <a:r>
              <a:rPr lang="ru-RU" sz="2400" dirty="0">
                <a:solidFill>
                  <a:srgbClr val="000000"/>
                </a:solidFill>
                <a:latin typeface="yandex-sans"/>
              </a:rPr>
              <a:t>Эта общественная работа ведется на добровольной</a:t>
            </a:r>
          </a:p>
          <a:p>
            <a:r>
              <a:rPr lang="ru-RU" sz="2400" dirty="0">
                <a:solidFill>
                  <a:srgbClr val="000000"/>
                </a:solidFill>
                <a:latin typeface="yandex-sans"/>
              </a:rPr>
              <a:t>основе.</a:t>
            </a:r>
          </a:p>
          <a:p>
            <a:endParaRPr lang="ru-RU" sz="2000" b="0" i="0" dirty="0">
              <a:solidFill>
                <a:srgbClr val="000000"/>
              </a:solidFill>
              <a:effectLst/>
              <a:latin typeface="yandex-sans"/>
            </a:endParaRPr>
          </a:p>
          <a:p>
            <a:endParaRPr lang="ru-RU" sz="2000" dirty="0">
              <a:solidFill>
                <a:srgbClr val="000000"/>
              </a:solidFill>
              <a:latin typeface="yandex-sans"/>
            </a:endParaRPr>
          </a:p>
          <a:p>
            <a:endParaRPr lang="ru-RU" sz="2000" b="0" i="0" dirty="0">
              <a:solidFill>
                <a:srgbClr val="000000"/>
              </a:solidFill>
              <a:effectLst/>
              <a:latin typeface="yandex-sans"/>
            </a:endParaRPr>
          </a:p>
          <a:p>
            <a:endParaRPr lang="ru-RU" sz="2000" dirty="0">
              <a:solidFill>
                <a:srgbClr val="000000"/>
              </a:solidFill>
              <a:latin typeface="yandex-sans"/>
            </a:endParaRPr>
          </a:p>
          <a:p>
            <a:endParaRPr lang="ru-RU" sz="2000" b="0" i="0" dirty="0">
              <a:solidFill>
                <a:srgbClr val="000000"/>
              </a:solidFill>
              <a:effectLst/>
              <a:latin typeface="yandex-sans"/>
            </a:endParaRPr>
          </a:p>
          <a:p>
            <a:endParaRPr lang="ru-RU" sz="2000" b="0" i="0" dirty="0">
              <a:solidFill>
                <a:srgbClr val="000000"/>
              </a:solidFill>
              <a:effectLst/>
              <a:latin typeface="yandex-sans"/>
            </a:endParaRPr>
          </a:p>
        </p:txBody>
      </p:sp>
    </p:spTree>
    <p:extLst>
      <p:ext uri="{BB962C8B-B14F-4D97-AF65-F5344CB8AC3E}">
        <p14:creationId xmlns:p14="http://schemas.microsoft.com/office/powerpoint/2010/main" val="7889663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E6218EF7-A638-4C8E-B88B-63CD509491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0" y="657563"/>
            <a:ext cx="9218611" cy="5810144"/>
          </a:xfrm>
        </p:spPr>
        <p:txBody>
          <a:bodyPr>
            <a:normAutofit/>
          </a:bodyPr>
          <a:lstStyle/>
          <a:p>
            <a:pPr algn="ctr"/>
            <a:r>
              <a:rPr lang="ru-RU" sz="6600" i="1" dirty="0">
                <a:solidFill>
                  <a:srgbClr val="00B0F0"/>
                </a:solidFill>
              </a:rPr>
              <a:t> </a:t>
            </a:r>
            <a:br>
              <a:rPr lang="ru-RU" sz="6600" i="1" dirty="0">
                <a:solidFill>
                  <a:srgbClr val="00B0F0"/>
                </a:solidFill>
              </a:rPr>
            </a:br>
            <a:r>
              <a:rPr lang="ru-RU" sz="5400" i="1" dirty="0">
                <a:solidFill>
                  <a:srgbClr val="00B0F0"/>
                </a:solidFill>
              </a:rPr>
              <a:t>Спасибо за внимание!</a:t>
            </a:r>
            <a:br>
              <a:rPr lang="ru-RU" sz="5400" i="1" dirty="0">
                <a:solidFill>
                  <a:srgbClr val="00B0F0"/>
                </a:solidFill>
              </a:rPr>
            </a:br>
            <a:br>
              <a:rPr lang="ru-RU" sz="5400" i="1" dirty="0">
                <a:solidFill>
                  <a:srgbClr val="00B0F0"/>
                </a:solidFill>
              </a:rPr>
            </a:br>
            <a:br>
              <a:rPr lang="ru-RU" sz="5400" i="1" dirty="0">
                <a:solidFill>
                  <a:srgbClr val="00B0F0"/>
                </a:solidFill>
              </a:rPr>
            </a:br>
            <a:br>
              <a:rPr lang="ru-RU" sz="5400" i="1" dirty="0">
                <a:solidFill>
                  <a:srgbClr val="00B0F0"/>
                </a:solidFill>
              </a:rPr>
            </a:br>
            <a:r>
              <a:rPr lang="ru-RU" sz="2000" i="1" dirty="0">
                <a:solidFill>
                  <a:srgbClr val="00B0F0"/>
                </a:solidFill>
              </a:rPr>
              <a:t>С уважением, воспитатели второй подготовительной группы.</a:t>
            </a:r>
            <a:br>
              <a:rPr lang="ru-RU" sz="5400" i="1" dirty="0">
                <a:solidFill>
                  <a:srgbClr val="00B0F0"/>
                </a:solidFill>
              </a:rPr>
            </a:br>
            <a:endParaRPr lang="ru-RU" sz="5400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171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39BF9C-46C9-459F-AECD-7EC3BE6E5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Здравствуйте, уважаемые родители !</a:t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B196E03-58DB-4319-9797-57B1E8B55E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связи с особым режимом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функционирования образовательного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учреждения, проведение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родительского собрания в очном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режиме невозможно. Поэтому мы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 для вас презентацию.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7842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4DE40E-1E94-418C-BD2B-455287C94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1 сентября 2020 года в ГБДОУ №42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Приморского района Санкт-Петербурга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3947A34-B184-4A29-9F5D-633BAE3F54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/>
              <a:t>Будут проводиться ежедневно «Утренние фильтры» с обязательной термометрией (с использованием бесконтактных термометров) с целью выявления и недопущения детей и сотрудников с признаками респираторных заболеваний.</a:t>
            </a:r>
          </a:p>
          <a:p>
            <a:r>
              <a:rPr lang="ru-RU" sz="2000" dirty="0"/>
              <a:t> Установлены бесконтактные дозаторы с антисептическими средствами для обработки рук. </a:t>
            </a:r>
          </a:p>
          <a:p>
            <a:r>
              <a:rPr lang="ru-RU" sz="2000" dirty="0"/>
              <a:t>Дети с признаками ОРВИ,ОРЗ и температурой тела 37,1 º и выше на прием в детский сад НЕ ДОПУСКАЮТСЯ !!!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0248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63F8AE-4B57-455B-8E8A-BB7E81386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Внимание!!!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0A8E23-821E-4269-97BE-3B683D11ED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/>
              <a:t>Начиная с 1 сентября дети входят в здание детского сада по особому графику.</a:t>
            </a:r>
          </a:p>
          <a:p>
            <a:r>
              <a:rPr lang="ru-RU" sz="2400" dirty="0"/>
              <a:t>2 подготовительная группа входит в детский сад до 8:30. Вход с левой стороны здания детского сада. </a:t>
            </a:r>
          </a:p>
          <a:p>
            <a:r>
              <a:rPr lang="ru-RU" sz="2400" dirty="0"/>
              <a:t>С 8.30 вход в центральную дверь здания</a:t>
            </a:r>
          </a:p>
          <a:p>
            <a:r>
              <a:rPr lang="ru-RU" sz="2400" dirty="0"/>
              <a:t>Наличие средств индивидуальной защиты у сопровождающих обязательно!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8395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ds112.ucoz.ru/pics/rod/pamjatka_pravila_dlja_roditelej.jpg">
            <a:extLst>
              <a:ext uri="{FF2B5EF4-FFF2-40B4-BE49-F238E27FC236}">
                <a16:creationId xmlns:a16="http://schemas.microsoft.com/office/drawing/2014/main" id="{867A58D0-806F-4BFB-803B-A9C82689E6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888" y="0"/>
            <a:ext cx="48482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133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siteapi.org/sVcL5IPyw3vKS5c4lL_nez5Zx58=/0x0:800x600/863b14c202d0f58.s.siteapi.org/img/r2bol2iokdcg00ogo0ok8kwcco4ksc">
            <a:extLst>
              <a:ext uri="{FF2B5EF4-FFF2-40B4-BE49-F238E27FC236}">
                <a16:creationId xmlns:a16="http://schemas.microsoft.com/office/drawing/2014/main" id="{5954F148-6F72-47BB-BCAA-CA6C11F351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571500"/>
            <a:ext cx="8382000" cy="628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8007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4.infourok.ru/uploads/ex/0c40/000f13e7-adf0eb1a/img1.jpg">
            <a:extLst>
              <a:ext uri="{FF2B5EF4-FFF2-40B4-BE49-F238E27FC236}">
                <a16:creationId xmlns:a16="http://schemas.microsoft.com/office/drawing/2014/main" id="{9C88B9EA-5FD6-42E0-8E8D-A151D08B68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3741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35D73AB-57EE-4E2B-879A-958F692D3B37}"/>
              </a:ext>
            </a:extLst>
          </p:cNvPr>
          <p:cNvSpPr/>
          <p:nvPr/>
        </p:nvSpPr>
        <p:spPr>
          <a:xfrm>
            <a:off x="1271239" y="479502"/>
            <a:ext cx="10920761" cy="63000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270" indent="228600">
              <a:lnSpc>
                <a:spcPct val="107000"/>
              </a:lnSpc>
              <a:spcAft>
                <a:spcPts val="365"/>
              </a:spcAft>
            </a:pPr>
            <a:r>
              <a:rPr lang="ru-RU" i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К </a:t>
            </a:r>
            <a:r>
              <a:rPr lang="ru-RU" i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концу года ребёнок: 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1270" lvl="0" indent="-342900" algn="just" fontAlgn="base">
              <a:lnSpc>
                <a:spcPct val="111000"/>
              </a:lnSpc>
              <a:spcAft>
                <a:spcPts val="36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проявляет инициативу и самостоятельность в разных видах деятельности, способен выбирать себе род занятий, участников по совместной деятельности;</a:t>
            </a:r>
            <a:r>
              <a:rPr lang="ru-RU" sz="1600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270" lvl="0" indent="-342900" algn="just" fontAlgn="base">
              <a:lnSpc>
                <a:spcPct val="111000"/>
              </a:lnSpc>
              <a:spcAft>
                <a:spcPts val="390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положительно относится к миру, к разным видам труда, другим людям и самому себе, обладает чувством собственного достоинства; активно взаимодействует со сверстниками и взрослыми, участвует в совместных играх. Способен договариваться, учитывать интересы и чувства других, сопереживать неудачам и радоваться успехам других, проявляет свои чувства, в том числе чувство веры в себя, старается разрешать конфликты;</a:t>
            </a:r>
            <a:r>
              <a:rPr lang="ru-RU" sz="1600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270" lvl="0" indent="-342900" algn="just" fontAlgn="base">
              <a:lnSpc>
                <a:spcPct val="111000"/>
              </a:lnSpc>
              <a:spcAft>
                <a:spcPts val="38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обладает развитым воображением, которое реализуется в разных видах деятельности; ребенок владеет разными формами и видами игры, различает условную и реальную ситуации, умеет подчиняться разным правилам и социальным нормам;</a:t>
            </a:r>
            <a:r>
              <a:rPr lang="ru-RU" sz="1600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270" lvl="0" indent="-342900" algn="just" fontAlgn="base">
              <a:lnSpc>
                <a:spcPct val="111000"/>
              </a:lnSpc>
              <a:spcAft>
                <a:spcPts val="380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хорошо владеет устной речью, может использовать речь для выражения своих мыслей, чувств и желаний, может выделять звуки в словах, у ребенка складываются предпосылки грамотности;</a:t>
            </a:r>
            <a:r>
              <a:rPr lang="ru-RU" sz="1600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270" lvl="0" indent="-342900" algn="just" fontAlgn="base">
              <a:lnSpc>
                <a:spcPct val="111000"/>
              </a:lnSpc>
              <a:spcAft>
                <a:spcPts val="25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развита крупная и мелкая моторика; он подвижен, вынослив, владеет основными движениями, может контролировать свои движения и управлять ими;</a:t>
            </a:r>
            <a:r>
              <a:rPr lang="ru-RU" sz="1600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1270" lvl="0" indent="-342900" algn="just" fontAlgn="base">
              <a:lnSpc>
                <a:spcPct val="111000"/>
              </a:lnSpc>
              <a:spcAft>
                <a:spcPts val="410"/>
              </a:spcAft>
              <a:buClr>
                <a:srgbClr val="000000"/>
              </a:buClr>
              <a:buSzPts val="1200"/>
              <a:buFont typeface="Symbol" panose="05050102010706020507" pitchFamily="18" charset="2"/>
              <a:buChar char="-"/>
            </a:pPr>
            <a:r>
              <a:rPr lang="ru-RU" sz="16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способен к волевым усилиям, может следовать социальным нормам поведения и правилам в разных видах деятельности, во взаимоотношениях со взрослыми и сверстниками, может соблюдать правила безопасного поведения и личной гигиены;</a:t>
            </a:r>
            <a:r>
              <a:rPr lang="ru-RU" sz="1600" baseline="300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-    проявляет любознательность, задает вопросы взрослым и сверстникам, интересуется причинно-             следственными связями, пытается самостоятельно придумывать объяснения явлениям природы и поступкам людей; наблюдает, экспериментирует. Знаком с произведениями детской литературы, обладает элементарными представлениями из области живой природы, естествознания, математики, истории и т.п.; Может принимать собственные решения, опираясь на свои знания и умения в различных видах деятельности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8514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myslide.ru/documents_2/27c9d130f028defd356a55862372059b/img53.jpg">
            <a:extLst>
              <a:ext uri="{FF2B5EF4-FFF2-40B4-BE49-F238E27FC236}">
                <a16:creationId xmlns:a16="http://schemas.microsoft.com/office/drawing/2014/main" id="{CD31B356-C884-4B99-A56B-DF4FB2280D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883" y="538045"/>
            <a:ext cx="8173844" cy="6130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8193134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219</TotalTime>
  <Words>511</Words>
  <Application>Microsoft Office PowerPoint</Application>
  <PresentationFormat>Широкоэкранный</PresentationFormat>
  <Paragraphs>48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Calibri</vt:lpstr>
      <vt:lpstr>Century Gothic</vt:lpstr>
      <vt:lpstr>Symbol</vt:lpstr>
      <vt:lpstr>Times New Roman</vt:lpstr>
      <vt:lpstr>Wingdings 3</vt:lpstr>
      <vt:lpstr>yandex-sans</vt:lpstr>
      <vt:lpstr>Легкий дым</vt:lpstr>
      <vt:lpstr>Родительское  собрание «Возрастные особенности детей 6-7 лет»</vt:lpstr>
      <vt:lpstr>Здравствуйте, уважаемые родители ! </vt:lpstr>
      <vt:lpstr>С 1 сентября 2020 года в ГБДОУ №42 Приморского района Санкт-Петербурга </vt:lpstr>
      <vt:lpstr>Внимание!!!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Образовательная программа дошкольного образования ГБДОУ № 42 Приморского района Санкт-Петербурга </vt:lpstr>
      <vt:lpstr>Презентация PowerPoint</vt:lpstr>
      <vt:lpstr>Презентация PowerPoint</vt:lpstr>
      <vt:lpstr>  Спасибо за внимание!    С уважением, воспитатели второй подготовительной группы.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 собрание</dc:title>
  <dc:creator>Olga</dc:creator>
  <cp:lastModifiedBy>Olga</cp:lastModifiedBy>
  <cp:revision>23</cp:revision>
  <cp:lastPrinted>2020-09-09T18:12:30Z</cp:lastPrinted>
  <dcterms:created xsi:type="dcterms:W3CDTF">2020-09-08T16:15:26Z</dcterms:created>
  <dcterms:modified xsi:type="dcterms:W3CDTF">2020-09-13T13:05:17Z</dcterms:modified>
</cp:coreProperties>
</file>