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6"/>
  </p:notesMasterIdLst>
  <p:sldIdLst>
    <p:sldId id="275" r:id="rId2"/>
    <p:sldId id="277" r:id="rId3"/>
    <p:sldId id="279" r:id="rId4"/>
    <p:sldId id="257" r:id="rId5"/>
    <p:sldId id="259" r:id="rId6"/>
    <p:sldId id="273" r:id="rId7"/>
    <p:sldId id="278" r:id="rId8"/>
    <p:sldId id="280" r:id="rId9"/>
    <p:sldId id="281" r:id="rId10"/>
    <p:sldId id="282" r:id="rId11"/>
    <p:sldId id="283" r:id="rId12"/>
    <p:sldId id="256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74" r:id="rId21"/>
    <p:sldId id="268" r:id="rId22"/>
    <p:sldId id="269" r:id="rId23"/>
    <p:sldId id="271" r:id="rId24"/>
    <p:sldId id="27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80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6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2CA054-6101-43DA-AFF9-5F1AED9B30B5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4B07FA-A587-46A0-AB07-BEFD58D3BB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4B07FA-A587-46A0-AB07-BEFD58D3BBDF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18C7B77-607B-427C-AA56-A28C2C23407D}" type="datetimeFigureOut">
              <a:rPr lang="ru-RU" smtClean="0"/>
              <a:pPr/>
              <a:t>13.09.2020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06F94E6-0997-44DA-9210-5861D09151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d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Санкт-Петербургская Академия</a:t>
            </a:r>
            <a:br>
              <a:rPr lang="ru-RU" sz="2800" dirty="0" smtClean="0"/>
            </a:br>
            <a:r>
              <a:rPr lang="ru-RU" sz="2800" dirty="0" err="1" smtClean="0"/>
              <a:t>постдипломного</a:t>
            </a:r>
            <a:r>
              <a:rPr lang="ru-RU" sz="2800" dirty="0" smtClean="0"/>
              <a:t> педагогического образования</a:t>
            </a:r>
            <a:br>
              <a:rPr lang="ru-RU" sz="2800" dirty="0" smtClean="0"/>
            </a:br>
            <a:r>
              <a:rPr lang="ru-RU" sz="2800" dirty="0" smtClean="0"/>
              <a:t>Институт детства</a:t>
            </a:r>
            <a:br>
              <a:rPr lang="ru-RU" sz="2800" dirty="0" smtClean="0"/>
            </a:br>
            <a:r>
              <a:rPr lang="ru-RU" sz="2800" dirty="0" smtClean="0"/>
              <a:t>Центр педагогики детства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Зачётная работа по теме: </a:t>
            </a:r>
          </a:p>
          <a:p>
            <a:r>
              <a:rPr lang="en-US" sz="2400" dirty="0" smtClean="0"/>
              <a:t>,,</a:t>
            </a:r>
            <a:r>
              <a:rPr lang="ru-RU" sz="2400" dirty="0" smtClean="0"/>
              <a:t>Игровые виды деятельности в проекте «Путешествие в мир машин»</a:t>
            </a:r>
            <a:r>
              <a:rPr lang="en-US" sz="2400" dirty="0" smtClean="0"/>
              <a:t>”</a:t>
            </a:r>
            <a:r>
              <a:rPr lang="ru-RU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Слушателя КПК «Игровые педагогические технологии в образовательном пространстве ДОУ»</a:t>
            </a:r>
          </a:p>
          <a:p>
            <a:r>
              <a:rPr lang="ru-RU" sz="2400" dirty="0" smtClean="0"/>
              <a:t>Воспитателя ГБДОУ №82</a:t>
            </a:r>
          </a:p>
          <a:p>
            <a:r>
              <a:rPr lang="ru-RU" sz="2400" dirty="0" smtClean="0"/>
              <a:t>Богдановой С.П.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052736"/>
            <a:ext cx="8234177" cy="5355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«Теплоход»(координация речи с движением):</a:t>
            </a:r>
          </a:p>
          <a:p>
            <a:r>
              <a:rPr lang="ru-RU" dirty="0" smtClean="0"/>
              <a:t>От зелёного причала</a:t>
            </a:r>
          </a:p>
          <a:p>
            <a:r>
              <a:rPr lang="ru-RU" dirty="0" smtClean="0"/>
              <a:t>Оттолкнулся теплоход.(шаг вперёд, руки опущены)</a:t>
            </a:r>
          </a:p>
          <a:p>
            <a:r>
              <a:rPr lang="ru-RU" dirty="0" smtClean="0"/>
              <a:t>Раз, два- он назад шагнул сначала. (два шага назад)</a:t>
            </a:r>
          </a:p>
          <a:p>
            <a:r>
              <a:rPr lang="ru-RU" dirty="0" smtClean="0"/>
              <a:t>А потом шагнул вперёд-</a:t>
            </a:r>
          </a:p>
          <a:p>
            <a:r>
              <a:rPr lang="ru-RU" dirty="0" smtClean="0"/>
              <a:t>Раз, два (</a:t>
            </a:r>
            <a:r>
              <a:rPr lang="ru-RU" dirty="0" err="1" smtClean="0"/>
              <a:t>два</a:t>
            </a:r>
            <a:r>
              <a:rPr lang="ru-RU" dirty="0" smtClean="0"/>
              <a:t>  шага вперёд)</a:t>
            </a:r>
          </a:p>
          <a:p>
            <a:r>
              <a:rPr lang="ru-RU" dirty="0" smtClean="0"/>
              <a:t>И поплыл, поплыл по речке</a:t>
            </a:r>
          </a:p>
          <a:p>
            <a:r>
              <a:rPr lang="ru-RU" dirty="0" smtClean="0"/>
              <a:t>Набирая полный ход(руки вытянуты вперёд и сомкнуты- это нос  </a:t>
            </a:r>
          </a:p>
          <a:p>
            <a:r>
              <a:rPr lang="ru-RU" dirty="0" smtClean="0"/>
              <a:t>теплохода; движения по кругу мелкими шажками)</a:t>
            </a:r>
          </a:p>
          <a:p>
            <a:endParaRPr lang="ru-RU" dirty="0" smtClean="0"/>
          </a:p>
          <a:p>
            <a:r>
              <a:rPr lang="ru-RU" dirty="0" smtClean="0"/>
              <a:t>Пальчиковая гимнастика: «Есть игрушки у меня»</a:t>
            </a:r>
          </a:p>
          <a:p>
            <a:r>
              <a:rPr lang="ru-RU" dirty="0" smtClean="0"/>
              <a:t>Есть игрушки у меня:( хлопают в ладоши и ударяют кулачками друг о друга)</a:t>
            </a:r>
          </a:p>
          <a:p>
            <a:r>
              <a:rPr lang="ru-RU" dirty="0" smtClean="0"/>
              <a:t>Паровоз и два коня, серебристый самолёт,</a:t>
            </a:r>
          </a:p>
          <a:p>
            <a:r>
              <a:rPr lang="ru-RU" dirty="0" smtClean="0"/>
              <a:t>Три ракеты, вездеход</a:t>
            </a:r>
          </a:p>
          <a:p>
            <a:r>
              <a:rPr lang="ru-RU" dirty="0" smtClean="0"/>
              <a:t>Самосвал, подъёмный кран-</a:t>
            </a:r>
          </a:p>
          <a:p>
            <a:r>
              <a:rPr lang="ru-RU" dirty="0" smtClean="0"/>
              <a:t>Настоящий великан.(загибают пальцы на руках)</a:t>
            </a:r>
          </a:p>
          <a:p>
            <a:r>
              <a:rPr lang="ru-RU" dirty="0" smtClean="0"/>
              <a:t>Сколько вместе? Как узнать?</a:t>
            </a:r>
          </a:p>
          <a:p>
            <a:r>
              <a:rPr lang="ru-RU" dirty="0" smtClean="0"/>
              <a:t>Помогите сосчитать! (хлопают в ладоши и ударяют кулачками друг о </a:t>
            </a:r>
          </a:p>
          <a:p>
            <a:r>
              <a:rPr lang="ru-RU" dirty="0" smtClean="0"/>
              <a:t>друга).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8096319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Дыхательная гимнастика «Ветер надувает паруса»:</a:t>
            </a:r>
          </a:p>
          <a:p>
            <a:r>
              <a:rPr lang="ru-RU" dirty="0" smtClean="0"/>
              <a:t>Детям предлагается подуть на салфетку- ветер надувает паруса.</a:t>
            </a:r>
          </a:p>
          <a:p>
            <a:r>
              <a:rPr lang="ru-RU" dirty="0" smtClean="0"/>
              <a:t>Предложить попробовать различную силу ветра- дыхания.</a:t>
            </a:r>
          </a:p>
          <a:p>
            <a:endParaRPr lang="ru-RU" dirty="0" smtClean="0"/>
          </a:p>
          <a:p>
            <a:r>
              <a:rPr lang="ru-RU" dirty="0" smtClean="0"/>
              <a:t>Динамическая пауза: «Поезд с грузом»</a:t>
            </a:r>
          </a:p>
          <a:p>
            <a:r>
              <a:rPr lang="ru-RU" dirty="0" smtClean="0"/>
              <a:t>Дети становятся в круг. По сигналу они перекидывают мячи друг другу </a:t>
            </a:r>
          </a:p>
          <a:p>
            <a:r>
              <a:rPr lang="ru-RU" dirty="0" smtClean="0"/>
              <a:t>(грузят вагоны) . После сигнала «погрузка закончена» дети выполняют </a:t>
            </a:r>
          </a:p>
          <a:p>
            <a:r>
              <a:rPr lang="ru-RU" dirty="0" smtClean="0"/>
              <a:t>движения руками (имитация езды поезда) с движением по кругу друг за </a:t>
            </a:r>
          </a:p>
          <a:p>
            <a:r>
              <a:rPr lang="ru-RU" dirty="0" smtClean="0"/>
              <a:t>Другом и произношением на выдохе « </a:t>
            </a:r>
            <a:r>
              <a:rPr lang="ru-RU" dirty="0" err="1" smtClean="0"/>
              <a:t>чух</a:t>
            </a:r>
            <a:r>
              <a:rPr lang="ru-RU" dirty="0" smtClean="0"/>
              <a:t>- </a:t>
            </a:r>
            <a:r>
              <a:rPr lang="ru-RU" dirty="0" err="1" smtClean="0"/>
              <a:t>чух</a:t>
            </a:r>
            <a:r>
              <a:rPr lang="ru-RU" dirty="0" smtClean="0"/>
              <a:t>». После  чего поезд</a:t>
            </a:r>
          </a:p>
          <a:p>
            <a:r>
              <a:rPr lang="ru-RU" dirty="0" smtClean="0"/>
              <a:t>Останавливается, произносится на выдохе «ш-ш». Выполняется</a:t>
            </a:r>
          </a:p>
          <a:p>
            <a:r>
              <a:rPr lang="ru-RU" dirty="0" smtClean="0"/>
              <a:t>глубокий вдох через нос- набрались сил и приступили к разгрузке вагонов.</a:t>
            </a:r>
          </a:p>
          <a:p>
            <a:r>
              <a:rPr lang="ru-RU" dirty="0" smtClean="0"/>
              <a:t>Мячи передаются в другую сторону.</a:t>
            </a: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8229600" cy="815751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/>
              <a:t>Тема проекта:</a:t>
            </a: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908720"/>
            <a:ext cx="6400800" cy="1993776"/>
          </a:xfrm>
        </p:spPr>
        <p:txBody>
          <a:bodyPr/>
          <a:lstStyle/>
          <a:p>
            <a:pPr algn="ctr"/>
            <a:r>
              <a:rPr lang="ru-RU" i="1" dirty="0" smtClean="0"/>
              <a:t>«Путешествие в мир машин. Транспорт.»</a:t>
            </a:r>
            <a:endParaRPr lang="ru-RU" i="1" dirty="0"/>
          </a:p>
        </p:txBody>
      </p:sp>
      <p:pic>
        <p:nvPicPr>
          <p:cNvPr id="16386" name="Picture 2" descr="http://media.smashingmagazine.com/images/icons-4/96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2996952"/>
            <a:ext cx="5040560" cy="353588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/>
              <a:t>Знакомство с видами транспорта.</a:t>
            </a:r>
            <a:endParaRPr lang="ru-RU" sz="4000" i="1" dirty="0"/>
          </a:p>
        </p:txBody>
      </p:sp>
      <p:pic>
        <p:nvPicPr>
          <p:cNvPr id="4" name="Содержимое 3" descr="DSC_06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860031" y="3068960"/>
            <a:ext cx="3648405" cy="2736304"/>
          </a:xfrm>
        </p:spPr>
      </p:pic>
      <p:pic>
        <p:nvPicPr>
          <p:cNvPr id="5" name="Рисунок 4" descr="DSC_06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83568" y="1700808"/>
            <a:ext cx="3816424" cy="286231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/>
              <a:t>Мы поплыли в путешествие на корабле. </a:t>
            </a:r>
            <a:endParaRPr lang="ru-RU" sz="4000" i="1" dirty="0"/>
          </a:p>
        </p:txBody>
      </p:sp>
      <p:pic>
        <p:nvPicPr>
          <p:cNvPr id="4" name="Содержимое 3" descr="DSC_062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99592" y="1700808"/>
            <a:ext cx="2945300" cy="2208975"/>
          </a:xfrm>
        </p:spPr>
      </p:pic>
      <p:pic>
        <p:nvPicPr>
          <p:cNvPr id="5" name="Рисунок 4" descr="DSC_063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923928" y="2978950"/>
            <a:ext cx="4464496" cy="334837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_065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11560" y="476672"/>
            <a:ext cx="3384376" cy="2538282"/>
          </a:xfrm>
          <a:prstGeom prst="rect">
            <a:avLst/>
          </a:prstGeom>
        </p:spPr>
      </p:pic>
      <p:pic>
        <p:nvPicPr>
          <p:cNvPr id="3" name="Рисунок 2" descr="DSC_065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932040" y="476672"/>
            <a:ext cx="3384376" cy="2538282"/>
          </a:xfrm>
          <a:prstGeom prst="rect">
            <a:avLst/>
          </a:prstGeom>
        </p:spPr>
      </p:pic>
      <p:pic>
        <p:nvPicPr>
          <p:cNvPr id="4" name="Рисунок 3" descr="DSC_066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3568" y="3663026"/>
            <a:ext cx="3384376" cy="2538282"/>
          </a:xfrm>
          <a:prstGeom prst="rect">
            <a:avLst/>
          </a:prstGeom>
        </p:spPr>
      </p:pic>
      <p:pic>
        <p:nvPicPr>
          <p:cNvPr id="5" name="Рисунок 4" descr="DSC_066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004048" y="3645024"/>
            <a:ext cx="3347864" cy="251089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DSC_065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2" y="1646238"/>
            <a:ext cx="6034616" cy="4525962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i="1" dirty="0" smtClean="0"/>
              <a:t>В пути сходили на берег и смотрели театральное представление.</a:t>
            </a:r>
            <a:endParaRPr lang="ru-RU" sz="3600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078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/>
              <a:t>Мы</a:t>
            </a:r>
            <a:r>
              <a:rPr lang="ru-RU" sz="3200" dirty="0" smtClean="0"/>
              <a:t> </a:t>
            </a:r>
            <a:r>
              <a:rPr lang="ru-RU" sz="4000" i="1" dirty="0" smtClean="0"/>
              <a:t>продолжаем</a:t>
            </a:r>
            <a:r>
              <a:rPr lang="ru-RU" sz="3200" dirty="0" smtClean="0"/>
              <a:t> </a:t>
            </a:r>
            <a:r>
              <a:rPr lang="ru-RU" sz="4000" i="1" dirty="0" smtClean="0"/>
              <a:t>наше путешествие на автобусе</a:t>
            </a:r>
            <a:r>
              <a:rPr lang="ru-RU" sz="4400" i="1" dirty="0" smtClean="0"/>
              <a:t>.</a:t>
            </a:r>
            <a:endParaRPr lang="ru-RU" sz="4400" i="1" dirty="0"/>
          </a:p>
        </p:txBody>
      </p:sp>
      <p:pic>
        <p:nvPicPr>
          <p:cNvPr id="4" name="Содержимое 3" descr="DSC_063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755576" y="1556792"/>
            <a:ext cx="2953080" cy="2214810"/>
          </a:xfrm>
        </p:spPr>
      </p:pic>
      <p:pic>
        <p:nvPicPr>
          <p:cNvPr id="5" name="Рисунок 4" descr="DSC_06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1556792"/>
            <a:ext cx="2987824" cy="2240868"/>
          </a:xfrm>
          <a:prstGeom prst="rect">
            <a:avLst/>
          </a:prstGeom>
        </p:spPr>
      </p:pic>
      <p:pic>
        <p:nvPicPr>
          <p:cNvPr id="6" name="Рисунок 5" descr="DSC_063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83569" y="4211706"/>
            <a:ext cx="2952328" cy="2214246"/>
          </a:xfrm>
          <a:prstGeom prst="rect">
            <a:avLst/>
          </a:prstGeom>
        </p:spPr>
      </p:pic>
      <p:pic>
        <p:nvPicPr>
          <p:cNvPr id="7" name="Рисунок 6" descr="DSC_063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32040" y="4131078"/>
            <a:ext cx="2963821" cy="2222866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06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55576" y="620688"/>
            <a:ext cx="4032448" cy="3024336"/>
          </a:xfrm>
          <a:prstGeom prst="rect">
            <a:avLst/>
          </a:prstGeom>
        </p:spPr>
      </p:pic>
      <p:pic>
        <p:nvPicPr>
          <p:cNvPr id="5" name="Рисунок 4" descr="DSC_064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1920" y="2708920"/>
            <a:ext cx="4608512" cy="3456384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i="1" dirty="0" smtClean="0"/>
              <a:t>Летим над землёй на воздушном шаре.</a:t>
            </a:r>
            <a:endParaRPr lang="ru-RU" sz="3600" i="1" dirty="0"/>
          </a:p>
        </p:txBody>
      </p:sp>
      <p:pic>
        <p:nvPicPr>
          <p:cNvPr id="4" name="Содержимое 3" descr="DSC_06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554692" y="1646238"/>
            <a:ext cx="6034616" cy="4525962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9"/>
            <a:ext cx="2307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Введение: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23527" y="764704"/>
            <a:ext cx="8352929" cy="938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Сегодня государством поставлена задача, подготовить совершенно новое</a:t>
            </a:r>
          </a:p>
          <a:p>
            <a:r>
              <a:rPr lang="ru-RU" dirty="0" smtClean="0"/>
              <a:t>поколение: активное, любознательное. И дошкольные учреждения, как первая ступенька в образовании, уже представляют, каким должен быть выпускник детского сада, какими качествами он должен обладать, это прописано в  ФГТ к основной образовательной программе. </a:t>
            </a:r>
          </a:p>
          <a:p>
            <a:endParaRPr lang="ru-RU" dirty="0" smtClean="0"/>
          </a:p>
          <a:p>
            <a:r>
              <a:rPr lang="ru-RU" dirty="0" smtClean="0"/>
              <a:t>Современные педагогические исследования показывают, что главная проблема дошкольного образования –  потеря живости, притягательности процесса познания. . Как же поправить ситуацию?</a:t>
            </a:r>
          </a:p>
          <a:p>
            <a:endParaRPr lang="ru-RU" dirty="0" smtClean="0"/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Использование инновационных  педагогических технологий открывает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новые возможности воспитания и обучения дошкольников, и одной из наиболее</a:t>
            </a:r>
          </a:p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эффективных в наши дни стала проектная деятельность, т.к. в неё могут включаться все виды образовательных областей. Это работа интересная и разнообразная. Поэтому  я выбрала  для этой работы краткосрочный игровой проект для старшего дошкольного возраста «Путешествие в мир машин». В о время проведения проекта дети всё время путешествовали на различных видах транспорта. Узнавали много нового, пробовали себя в роли водителей, кондукторов, моряков, инженеров.</a:t>
            </a:r>
          </a:p>
          <a:p>
            <a:endParaRPr lang="ru-RU" dirty="0" smtClean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endParaRPr lang="ru-RU" dirty="0" smtClean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endParaRPr lang="ru-RU" dirty="0" smtClean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endParaRPr lang="ru-RU" sz="3200" dirty="0" smtClean="0">
              <a:latin typeface="Calibri" pitchFamily="34" charset="0"/>
              <a:cs typeface="Calibri" pitchFamily="34" charset="0"/>
            </a:endParaRPr>
          </a:p>
          <a:p>
            <a:endParaRPr lang="ru-RU" sz="3200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wipe dir="d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i="1" dirty="0" smtClean="0"/>
              <a:t>Наши изобретатели…</a:t>
            </a:r>
            <a:endParaRPr lang="ru-RU" sz="4000" i="1" dirty="0"/>
          </a:p>
        </p:txBody>
      </p:sp>
      <p:pic>
        <p:nvPicPr>
          <p:cNvPr id="4" name="Содержимое 3" descr="DSC_0646 (2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 rot="19729610">
            <a:off x="665044" y="2427532"/>
            <a:ext cx="3953412" cy="3672408"/>
          </a:xfrm>
          <a:prstGeom prst="heart">
            <a:avLst/>
          </a:prstGeom>
        </p:spPr>
      </p:pic>
      <p:pic>
        <p:nvPicPr>
          <p:cNvPr id="5" name="Рисунок 4" descr="DSC_0644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886524">
            <a:off x="4239400" y="2336185"/>
            <a:ext cx="4067943" cy="3735033"/>
          </a:xfrm>
          <a:prstGeom prst="heart">
            <a:avLst/>
          </a:prstGeom>
        </p:spPr>
      </p:pic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/>
              <a:t>Строим ракеты…</a:t>
            </a:r>
            <a:endParaRPr lang="ru-RU" sz="4000" i="1" dirty="0"/>
          </a:p>
        </p:txBody>
      </p:sp>
      <p:pic>
        <p:nvPicPr>
          <p:cNvPr id="4" name="Содержимое 3" descr="DSC_0642 (2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83568" y="1700808"/>
            <a:ext cx="3241112" cy="2430834"/>
          </a:xfrm>
        </p:spPr>
      </p:pic>
      <p:pic>
        <p:nvPicPr>
          <p:cNvPr id="5" name="Рисунок 4" descr="DSC_0645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139952" y="2852936"/>
            <a:ext cx="4572000" cy="3429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/>
              <a:t>Не забываем отдыхать.</a:t>
            </a:r>
            <a:endParaRPr lang="ru-RU" sz="4000" i="1" dirty="0"/>
          </a:p>
        </p:txBody>
      </p:sp>
      <p:pic>
        <p:nvPicPr>
          <p:cNvPr id="4" name="Содержимое 3" descr="DSC_066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1556792"/>
            <a:ext cx="3377348" cy="2533011"/>
          </a:xfrm>
        </p:spPr>
      </p:pic>
      <p:pic>
        <p:nvPicPr>
          <p:cNvPr id="5" name="Рисунок 4" descr="DSC_067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51920" y="2780928"/>
            <a:ext cx="4860032" cy="364502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995936" y="1844824"/>
            <a:ext cx="250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Славные водители и…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4509120"/>
            <a:ext cx="18055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замечательные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187624" y="4869160"/>
            <a:ext cx="1319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пешеходы.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/>
              <a:t>Презентуем виды транспорта на 3</a:t>
            </a:r>
            <a:r>
              <a:rPr lang="en-US" sz="4000" i="1" dirty="0" smtClean="0"/>
              <a:t>D </a:t>
            </a:r>
            <a:r>
              <a:rPr lang="ru-RU" sz="4000" i="1" dirty="0" smtClean="0"/>
              <a:t>модели.</a:t>
            </a:r>
            <a:endParaRPr lang="ru-RU" sz="4000" i="1" dirty="0"/>
          </a:p>
        </p:txBody>
      </p:sp>
      <p:pic>
        <p:nvPicPr>
          <p:cNvPr id="4" name="Содержимое 3" descr="DSC_0664 (2)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275521" y="1628800"/>
            <a:ext cx="4224470" cy="3168352"/>
          </a:xfrm>
        </p:spPr>
      </p:pic>
      <p:pic>
        <p:nvPicPr>
          <p:cNvPr id="5" name="Рисунок 4" descr="DSC_0660 (2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572000" y="3212976"/>
            <a:ext cx="4235963" cy="31769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5373216"/>
            <a:ext cx="37579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Воздушный транспорт: самолёты,</a:t>
            </a:r>
          </a:p>
          <a:p>
            <a:r>
              <a:rPr lang="ru-RU" dirty="0" smtClean="0"/>
              <a:t>вертолёты.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88024" y="1772816"/>
            <a:ext cx="219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Водный транспорт.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932040" y="2276872"/>
            <a:ext cx="3926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Наземный транспорт: специальная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004048" y="2564904"/>
            <a:ext cx="12066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техника…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_0659 (2)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827584" y="764704"/>
            <a:ext cx="7236296" cy="542722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764704"/>
            <a:ext cx="82809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проекте мы использовали сюжетно- ролевые  игры. Одна из них</a:t>
            </a:r>
          </a:p>
          <a:p>
            <a:r>
              <a:rPr lang="ru-RU" dirty="0" smtClean="0"/>
              <a:t>«Путешествие на корабле».  В сюжетно-ролевой игре развивается </a:t>
            </a:r>
            <a:r>
              <a:rPr lang="ru-RU" dirty="0" err="1" smtClean="0"/>
              <a:t>вообра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жение</a:t>
            </a:r>
            <a:r>
              <a:rPr lang="ru-RU" dirty="0" smtClean="0"/>
              <a:t> и творчество. Дети намечают общий план, последовательность </a:t>
            </a:r>
            <a:r>
              <a:rPr lang="ru-RU" dirty="0" err="1" smtClean="0"/>
              <a:t>дейст</a:t>
            </a:r>
            <a:r>
              <a:rPr lang="ru-RU" dirty="0" smtClean="0"/>
              <a:t>-</a:t>
            </a:r>
          </a:p>
          <a:p>
            <a:r>
              <a:rPr lang="ru-RU" dirty="0" err="1" smtClean="0"/>
              <a:t>вий</a:t>
            </a:r>
            <a:r>
              <a:rPr lang="ru-RU" dirty="0" smtClean="0"/>
              <a:t> , а во время игры возникают новые идеи, новые образы.  Так во время</a:t>
            </a:r>
          </a:p>
          <a:p>
            <a:r>
              <a:rPr lang="ru-RU" dirty="0" smtClean="0"/>
              <a:t>путешествия на корабле то один участник, то другой , придумывал новые интересные эпизоды: водолазы спускались на морское дно и находили сокровища. Приставали к берегу , где разыгрывали небольшой спектакль.</a:t>
            </a:r>
          </a:p>
          <a:p>
            <a:endParaRPr lang="ru-RU" dirty="0" smtClean="0"/>
          </a:p>
          <a:p>
            <a:r>
              <a:rPr lang="ru-RU" dirty="0" smtClean="0"/>
              <a:t>Еще один вид игры : театрализованная игра. Так же эффективный способ воздействия на ребёнка. В нём наиболее ярко проявляется основной принцип обучения : учить играя. Ведь в процессе театрализованной игры  </a:t>
            </a:r>
          </a:p>
          <a:p>
            <a:r>
              <a:rPr lang="ru-RU" dirty="0" smtClean="0"/>
              <a:t>расширяются и углубляются знания детей об окружающем мире.</a:t>
            </a:r>
          </a:p>
          <a:p>
            <a:r>
              <a:rPr lang="ru-RU" dirty="0" smtClean="0"/>
              <a:t>Развиваются психические процессы: внимание, память, восприятие, воображение. Участие в театрализованных играх вызывает у детей радость, </a:t>
            </a:r>
          </a:p>
          <a:p>
            <a:r>
              <a:rPr lang="ru-RU" dirty="0" smtClean="0"/>
              <a:t>интерес , увлекают их.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/>
              <a:t>Цель проекта:</a:t>
            </a:r>
            <a:endParaRPr lang="ru-RU" sz="4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2448273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Уточнение и закрепление у детей представлений о транспорте.</a:t>
            </a:r>
          </a:p>
          <a:p>
            <a:r>
              <a:rPr lang="ru-RU" dirty="0" smtClean="0"/>
              <a:t>Развитие игровых умений детей, поощрение </a:t>
            </a:r>
          </a:p>
          <a:p>
            <a:pPr>
              <a:buNone/>
            </a:pPr>
            <a:r>
              <a:rPr lang="ru-RU" dirty="0" smtClean="0"/>
              <a:t>    инициативности в игровом замысле.  </a:t>
            </a:r>
          </a:p>
          <a:p>
            <a:pPr>
              <a:buNone/>
            </a:pPr>
            <a:r>
              <a:rPr lang="ru-RU" dirty="0" smtClean="0"/>
              <a:t>     </a:t>
            </a:r>
          </a:p>
          <a:p>
            <a:pPr>
              <a:buNone/>
            </a:pPr>
            <a:r>
              <a:rPr lang="ru-RU" dirty="0" smtClean="0"/>
              <a:t>                 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i="1" dirty="0" smtClean="0"/>
              <a:t>Задачи:</a:t>
            </a:r>
            <a:endParaRPr lang="ru-RU" sz="40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82563" indent="0"/>
            <a:r>
              <a:rPr lang="ru-RU" dirty="0" smtClean="0"/>
              <a:t> Уточнение и активизация словаря по </a:t>
            </a:r>
          </a:p>
          <a:p>
            <a:pPr marL="182563" indent="0">
              <a:buNone/>
            </a:pPr>
            <a:r>
              <a:rPr lang="ru-RU" dirty="0" smtClean="0"/>
              <a:t>теме «Транспорт»</a:t>
            </a:r>
          </a:p>
          <a:p>
            <a:pPr marL="182563" indent="0"/>
            <a:r>
              <a:rPr lang="ru-RU" dirty="0" smtClean="0"/>
              <a:t> Уточнение понятия видов транспорта и его назначения.</a:t>
            </a:r>
          </a:p>
          <a:p>
            <a:pPr marL="182563" indent="0"/>
            <a:r>
              <a:rPr lang="ru-RU" dirty="0" smtClean="0"/>
              <a:t> Развитие умений детей в продуктивной и других видах детской деятельности.</a:t>
            </a:r>
          </a:p>
          <a:p>
            <a:pPr marL="182563" indent="0"/>
            <a:r>
              <a:rPr lang="ru-RU" dirty="0" smtClean="0"/>
              <a:t> Коммуникация.</a:t>
            </a:r>
          </a:p>
          <a:p>
            <a:pPr marL="182563" indent="0"/>
            <a:r>
              <a:rPr lang="ru-RU" dirty="0" smtClean="0"/>
              <a:t> Познавательно-речевое развитие.</a:t>
            </a:r>
          </a:p>
          <a:p>
            <a:pPr marL="182563" indent="0"/>
            <a:r>
              <a:rPr lang="ru-RU" dirty="0" smtClean="0"/>
              <a:t> Вовлечение родителей в сотрудничество.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95536" y="404664"/>
          <a:ext cx="8424936" cy="6120680"/>
        </p:xfrm>
        <a:graphic>
          <a:graphicData uri="http://schemas.openxmlformats.org/presentationml/2006/ole">
            <p:oleObj spid="_x0000_s1027" name="Документ" r:id="rId3" imgW="10303595" imgH="6908900" progId="Word.Document.12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9" y="692696"/>
            <a:ext cx="856895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Игра- основной вид деятельности дошкольников. Выдающийся психолог</a:t>
            </a:r>
          </a:p>
          <a:p>
            <a:r>
              <a:rPr lang="ru-RU" dirty="0" smtClean="0"/>
              <a:t>А.Н.Леонтьев определял игру следующим образом: «Ведущей мы называем </a:t>
            </a:r>
          </a:p>
          <a:p>
            <a:r>
              <a:rPr lang="ru-RU" dirty="0" smtClean="0"/>
              <a:t>такую деятельность в связи с развитием которой, происходят главнейшие </a:t>
            </a:r>
          </a:p>
          <a:p>
            <a:r>
              <a:rPr lang="ru-RU" dirty="0" smtClean="0"/>
              <a:t>изменения в психике ребёнка и внутри которой развиваются психические </a:t>
            </a:r>
          </a:p>
          <a:p>
            <a:r>
              <a:rPr lang="ru-RU" dirty="0" smtClean="0"/>
              <a:t>процессы, подготавливающие переход ребёнка к новой, высшей ступени</a:t>
            </a:r>
          </a:p>
          <a:p>
            <a:r>
              <a:rPr lang="ru-RU" dirty="0" smtClean="0"/>
              <a:t>его развития.»</a:t>
            </a:r>
          </a:p>
          <a:p>
            <a:endParaRPr lang="ru-RU" dirty="0" smtClean="0"/>
          </a:p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К.Д.Ушинский писал: «Игра- есть свободная деятельность дитяти, и если мы сравним</a:t>
            </a:r>
          </a:p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интерес игры, а ровно число и многообразие следов оставленных ею в душе  дитяти,</a:t>
            </a:r>
          </a:p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с  подобным же влиянием учения первых 4-5 лет, то всё преимущество останется  на</a:t>
            </a:r>
          </a:p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стороне игры.»</a:t>
            </a:r>
          </a:p>
          <a:p>
            <a:endParaRPr lang="ru-RU" dirty="0" smtClean="0">
              <a:latin typeface="Calibri" pitchFamily="34" charset="0"/>
              <a:ea typeface="Times New Roman" pitchFamily="18" charset="0"/>
              <a:cs typeface="Calibri" pitchFamily="34" charset="0"/>
            </a:endParaRPr>
          </a:p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Таким образом игра, а вместе с ней игровой проект являясь ведущим видом </a:t>
            </a:r>
          </a:p>
          <a:p>
            <a:r>
              <a:rPr lang="ru-RU" dirty="0" smtClean="0">
                <a:latin typeface="Calibri" pitchFamily="34" charset="0"/>
                <a:ea typeface="Times New Roman" pitchFamily="18" charset="0"/>
                <a:cs typeface="Calibri" pitchFamily="34" charset="0"/>
              </a:rPr>
              <a:t>деятельности , оказывает значительное влияние на всестороннее развитие ребёнка.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548680"/>
            <a:ext cx="46147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Используемая литература: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755576" y="1628800"/>
            <a:ext cx="8043997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Алябьева</a:t>
            </a:r>
            <a:r>
              <a:rPr lang="ru-RU" dirty="0" smtClean="0"/>
              <a:t> Е.А. «Тематические дни и недели  в детском саду.»</a:t>
            </a:r>
          </a:p>
          <a:p>
            <a:r>
              <a:rPr lang="ru-RU" dirty="0" err="1" smtClean="0"/>
              <a:t>Касабуцкий</a:t>
            </a:r>
            <a:r>
              <a:rPr lang="ru-RU" dirty="0" smtClean="0"/>
              <a:t> Н.И., Скобелев С.Н. «Давайте поиграем»</a:t>
            </a:r>
          </a:p>
          <a:p>
            <a:r>
              <a:rPr lang="ru-RU" dirty="0" smtClean="0"/>
              <a:t>Краснощекова Н.В. «Сюжетно-ролевые игры для детей дошкольного </a:t>
            </a:r>
          </a:p>
          <a:p>
            <a:r>
              <a:rPr lang="ru-RU" dirty="0" smtClean="0"/>
              <a:t>возраста.»</a:t>
            </a:r>
          </a:p>
          <a:p>
            <a:r>
              <a:rPr lang="ru-RU" dirty="0" smtClean="0"/>
              <a:t>Новикова В.П., Тихонова Л.И. «Развивающие игры и занятия с палочками</a:t>
            </a:r>
          </a:p>
          <a:p>
            <a:r>
              <a:rPr lang="ru-RU" dirty="0" err="1" smtClean="0"/>
              <a:t>Кюизенера</a:t>
            </a:r>
            <a:r>
              <a:rPr lang="ru-RU" dirty="0" smtClean="0"/>
              <a:t>.»</a:t>
            </a:r>
          </a:p>
          <a:p>
            <a:r>
              <a:rPr lang="ru-RU" dirty="0" err="1" smtClean="0"/>
              <a:t>Тугушева</a:t>
            </a:r>
            <a:r>
              <a:rPr lang="ru-RU" dirty="0" smtClean="0"/>
              <a:t> Г.П., Чистякова А.Е. «Экспериментальная деятельность для</a:t>
            </a:r>
          </a:p>
          <a:p>
            <a:r>
              <a:rPr lang="ru-RU" dirty="0" smtClean="0"/>
              <a:t>Детей среднего и старшего дошкольного возраста.»</a:t>
            </a:r>
          </a:p>
          <a:p>
            <a:r>
              <a:rPr lang="ru-RU" dirty="0" err="1" smtClean="0"/>
              <a:t>Череманшенцева</a:t>
            </a:r>
            <a:r>
              <a:rPr lang="ru-RU" dirty="0" smtClean="0"/>
              <a:t> О.В. «Основы безопасного поведения дошкольников.»</a:t>
            </a:r>
          </a:p>
          <a:p>
            <a:r>
              <a:rPr lang="ru-RU" dirty="0" smtClean="0"/>
              <a:t>Щербакова Ю.В. Зубанова С.Г. «Развивающие игры для детей дошкольного </a:t>
            </a:r>
          </a:p>
          <a:p>
            <a:r>
              <a:rPr lang="ru-RU" dirty="0" smtClean="0"/>
              <a:t>возраста.»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387745" cy="66171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Приложение:  </a:t>
            </a:r>
          </a:p>
          <a:p>
            <a:r>
              <a:rPr lang="ru-RU" dirty="0" smtClean="0"/>
              <a:t>В  проекте использованы дидактические игры: «Все профессии важны»</a:t>
            </a:r>
          </a:p>
          <a:p>
            <a:r>
              <a:rPr lang="ru-RU" dirty="0" smtClean="0"/>
              <a:t>Воспитатель предлагает рассмотреть виды транспорта и вспомнить, кто</a:t>
            </a:r>
          </a:p>
          <a:p>
            <a:r>
              <a:rPr lang="ru-RU" dirty="0" smtClean="0"/>
              <a:t>каким видом транспорта управляет (самолёт-лётчик, корабль-капитан)</a:t>
            </a:r>
          </a:p>
          <a:p>
            <a:r>
              <a:rPr lang="ru-RU" dirty="0" smtClean="0"/>
              <a:t>«Угадай вид транспорта на слух»</a:t>
            </a:r>
          </a:p>
          <a:p>
            <a:r>
              <a:rPr lang="ru-RU" dirty="0" smtClean="0"/>
              <a:t>Воспитатель включает запись характерных шумов и сигналов, производимых</a:t>
            </a:r>
          </a:p>
          <a:p>
            <a:r>
              <a:rPr lang="ru-RU" dirty="0" smtClean="0"/>
              <a:t>Различными видами транспорта. Дети определяют какому виду транспорта</a:t>
            </a:r>
          </a:p>
          <a:p>
            <a:r>
              <a:rPr lang="ru-RU" dirty="0" smtClean="0"/>
              <a:t>Соответствует характерный шум.</a:t>
            </a:r>
          </a:p>
          <a:p>
            <a:endParaRPr lang="ru-RU" dirty="0" smtClean="0"/>
          </a:p>
          <a:p>
            <a:r>
              <a:rPr lang="ru-RU" dirty="0" smtClean="0"/>
              <a:t>Музыкальное развлечение «Водители и пешеходы»,  музыкальная игра «Мы</a:t>
            </a:r>
          </a:p>
          <a:p>
            <a:r>
              <a:rPr lang="ru-RU" dirty="0" smtClean="0"/>
              <a:t>Едем, едем, едем…», «Звуки»(подражание шуму автомобиля, звонку трамвая,</a:t>
            </a:r>
          </a:p>
          <a:p>
            <a:r>
              <a:rPr lang="ru-RU" dirty="0" smtClean="0"/>
              <a:t>звуку клаксона и т. д.)</a:t>
            </a:r>
          </a:p>
          <a:p>
            <a:endParaRPr lang="ru-RU" dirty="0" smtClean="0"/>
          </a:p>
          <a:p>
            <a:r>
              <a:rPr lang="ru-RU" dirty="0" smtClean="0"/>
              <a:t>Игры и упражнения: </a:t>
            </a:r>
          </a:p>
          <a:p>
            <a:r>
              <a:rPr lang="ru-RU" dirty="0" smtClean="0"/>
              <a:t>«Самолёт» (координация речи с движением, развитие </a:t>
            </a:r>
          </a:p>
          <a:p>
            <a:r>
              <a:rPr lang="ru-RU" dirty="0" smtClean="0"/>
              <a:t>общих речевых навыков)</a:t>
            </a:r>
          </a:p>
          <a:p>
            <a:r>
              <a:rPr lang="ru-RU" dirty="0" smtClean="0"/>
              <a:t>Руки в стороны- в полёт отправляем самолёт. (дети бегут по кругу, расставив</a:t>
            </a:r>
          </a:p>
          <a:p>
            <a:r>
              <a:rPr lang="ru-RU" dirty="0" smtClean="0"/>
              <a:t>руки в стороны)</a:t>
            </a:r>
          </a:p>
          <a:p>
            <a:r>
              <a:rPr lang="ru-RU" dirty="0" smtClean="0"/>
              <a:t>Правое крыло вперёд , (поворот через правое плечо)</a:t>
            </a:r>
          </a:p>
          <a:p>
            <a:r>
              <a:rPr lang="ru-RU" dirty="0" smtClean="0"/>
              <a:t>Левое крыло вперёд, (поворот через левое плечо)</a:t>
            </a:r>
          </a:p>
          <a:p>
            <a:r>
              <a:rPr lang="ru-RU" dirty="0" smtClean="0"/>
              <a:t>Полетел наш самолёт. (бегут по кругу, расставив руки в стороны)</a:t>
            </a:r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441</TotalTime>
  <Words>1133</Words>
  <Application>Microsoft Office PowerPoint</Application>
  <PresentationFormat>Экран (4:3)</PresentationFormat>
  <Paragraphs>149</Paragraphs>
  <Slides>24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6" baseType="lpstr">
      <vt:lpstr>Литейная</vt:lpstr>
      <vt:lpstr>Документ</vt:lpstr>
      <vt:lpstr>Санкт-Петербургская Академия постдипломного педагогического образования Институт детства Центр педагогики детства</vt:lpstr>
      <vt:lpstr>Слайд 2</vt:lpstr>
      <vt:lpstr>Слайд 3</vt:lpstr>
      <vt:lpstr>Цель проекта:</vt:lpstr>
      <vt:lpstr>Задачи:</vt:lpstr>
      <vt:lpstr>Слайд 6</vt:lpstr>
      <vt:lpstr>Слайд 7</vt:lpstr>
      <vt:lpstr>Слайд 8</vt:lpstr>
      <vt:lpstr>Слайд 9</vt:lpstr>
      <vt:lpstr>Слайд 10</vt:lpstr>
      <vt:lpstr>Слайд 11</vt:lpstr>
      <vt:lpstr>Тема проекта:</vt:lpstr>
      <vt:lpstr>Знакомство с видами транспорта.</vt:lpstr>
      <vt:lpstr>Мы поплыли в путешествие на корабле. </vt:lpstr>
      <vt:lpstr>Слайд 15</vt:lpstr>
      <vt:lpstr>В пути сходили на берег и смотрели театральное представление.</vt:lpstr>
      <vt:lpstr>Мы продолжаем наше путешествие на автобусе.</vt:lpstr>
      <vt:lpstr>Слайд 18</vt:lpstr>
      <vt:lpstr>Летим над землёй на воздушном шаре.</vt:lpstr>
      <vt:lpstr>Наши изобретатели…</vt:lpstr>
      <vt:lpstr>Строим ракеты…</vt:lpstr>
      <vt:lpstr>Не забываем отдыхать.</vt:lpstr>
      <vt:lpstr>Презентуем виды транспорта на 3D модели.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проекта:</dc:title>
  <dc:creator>Пользователь</dc:creator>
  <cp:lastModifiedBy>Светлана Светлана</cp:lastModifiedBy>
  <cp:revision>48</cp:revision>
  <dcterms:created xsi:type="dcterms:W3CDTF">2013-04-06T05:34:47Z</dcterms:created>
  <dcterms:modified xsi:type="dcterms:W3CDTF">2020-09-13T13:45:29Z</dcterms:modified>
</cp:coreProperties>
</file>