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11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59580-25F8-44E4-A7A1-89FD2FC9DF34}" type="datetimeFigureOut">
              <a:rPr lang="ru-RU" smtClean="0"/>
              <a:t>06.09.2019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305AA9-56EA-4DF6-8884-9D41B09FAD7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macmillandictionary.com/dictionary/british/eye_1" TargetMode="External"/><Relationship Id="rId13" Type="http://schemas.openxmlformats.org/officeDocument/2006/relationships/hyperlink" Target="https://www.macmillandictionary.com/dictionary/british/joke_1" TargetMode="External"/><Relationship Id="rId18" Type="http://schemas.openxmlformats.org/officeDocument/2006/relationships/hyperlink" Target="https://www.macmillandictionary.com/dictionary/british/away_1" TargetMode="External"/><Relationship Id="rId3" Type="http://schemas.openxmlformats.org/officeDocument/2006/relationships/hyperlink" Target="https://www.macmillandictionary.com/dictionary/british/angry" TargetMode="External"/><Relationship Id="rId7" Type="http://schemas.openxmlformats.org/officeDocument/2006/relationships/hyperlink" Target="https://www.macmillandictionary.com/dictionary/british/open_1" TargetMode="External"/><Relationship Id="rId12" Type="http://schemas.openxmlformats.org/officeDocument/2006/relationships/hyperlink" Target="https://www.macmillandictionary.com/dictionary/british/said_1" TargetMode="External"/><Relationship Id="rId17" Type="http://schemas.openxmlformats.org/officeDocument/2006/relationships/hyperlink" Target="https://www.macmillandictionary.com/dictionary/british/difficult" TargetMode="External"/><Relationship Id="rId2" Type="http://schemas.openxmlformats.org/officeDocument/2006/relationships/hyperlink" Target="https://www.macmillandictionary.com/dictionary/british/look_1" TargetMode="External"/><Relationship Id="rId16" Type="http://schemas.openxmlformats.org/officeDocument/2006/relationships/hyperlink" Target="https://www.macmillandictionary.com/dictionary/british/especiall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macmillandictionary.com/dictionary/british/close_1" TargetMode="External"/><Relationship Id="rId11" Type="http://schemas.openxmlformats.org/officeDocument/2006/relationships/hyperlink" Target="https://www.macmillandictionary.com/dictionary/british/just_1" TargetMode="External"/><Relationship Id="rId5" Type="http://schemas.openxmlformats.org/officeDocument/2006/relationships/hyperlink" Target="https://www.macmillandictionary.com/dictionary/british/quickly" TargetMode="External"/><Relationship Id="rId15" Type="http://schemas.openxmlformats.org/officeDocument/2006/relationships/hyperlink" Target="https://www.macmillandictionary.com/dictionary/british/careful" TargetMode="External"/><Relationship Id="rId10" Type="http://schemas.openxmlformats.org/officeDocument/2006/relationships/hyperlink" Target="https://www.macmillandictionary.com/dictionary/british/example" TargetMode="External"/><Relationship Id="rId4" Type="http://schemas.openxmlformats.org/officeDocument/2006/relationships/hyperlink" Target="https://www.macmillandictionary.com/dictionary/british/directly_1" TargetMode="External"/><Relationship Id="rId9" Type="http://schemas.openxmlformats.org/officeDocument/2006/relationships/hyperlink" Target="https://www.macmillandictionary.com/dictionary/british/sign_1" TargetMode="External"/><Relationship Id="rId14" Type="http://schemas.openxmlformats.org/officeDocument/2006/relationships/hyperlink" Target="https://www.macmillandictionary.com/dictionary/british/secret_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772400" cy="1470025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VOCABULARY&amp;GRAMMAR</a:t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0000FF"/>
                </a:solidFill>
              </a:rPr>
              <a:t>UNIT 1.2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126" name="AutoShape 6" descr="ÐÐ°ÑÑÐ¸Ð½ÐºÐ¸ Ð¿Ð¾ Ð·Ð°Ð¿ÑÐ¾ÑÑ ANG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ÐÐ°ÑÑÐ¸Ð½ÐºÐ¸ Ð¿Ð¾ Ð·Ð°Ð¿ÑÐ¾ÑÑ ANG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0" name="AutoShape 10" descr="ÐÐ°ÑÑÐ¸Ð½ÐºÐ¸ Ð¿Ð¾ Ð·Ð°Ð¿ÑÐ¾ÑÑ ANGR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2" name="Picture 12" descr="ÐÐ°ÑÑÐ¸Ð½ÐºÐ¸ Ð¿Ð¾ Ð·Ð°Ð¿ÑÐ¾ÑÑ emotio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85926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3 (VB)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7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8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9</a:t>
            </a:r>
          </a:p>
          <a:p>
            <a:r>
              <a:rPr lang="en-US" sz="2450" b="1" dirty="0" smtClean="0">
                <a:solidFill>
                  <a:schemeClr val="tx2">
                    <a:lumMod val="75000"/>
                  </a:schemeClr>
                </a:solidFill>
              </a:rPr>
              <a:t>10</a:t>
            </a:r>
            <a:endParaRPr lang="ru-RU" sz="245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1857356" y="1600200"/>
            <a:ext cx="2286016" cy="4614882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scratch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shrug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lick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clench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squint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drum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bow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snap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shook</a:t>
            </a:r>
          </a:p>
          <a:p>
            <a:pPr>
              <a:lnSpc>
                <a:spcPct val="120000"/>
              </a:lnSpc>
            </a:pPr>
            <a:r>
              <a:rPr lang="en-US" b="1" dirty="0" smtClean="0">
                <a:solidFill>
                  <a:srgbClr val="C00000"/>
                </a:solidFill>
              </a:rPr>
              <a:t>wrinkle</a:t>
            </a:r>
            <a:endParaRPr lang="en-US" b="1" dirty="0">
              <a:solidFill>
                <a:srgbClr val="C00000"/>
              </a:solidFill>
            </a:endParaRPr>
          </a:p>
          <a:p>
            <a:pPr>
              <a:lnSpc>
                <a:spcPct val="120000"/>
              </a:lnSpc>
            </a:pP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 descr="ÐÐ°ÑÑÐ¸Ð½ÐºÐ¸ Ð¿Ð¾ Ð·Ð°Ð¿ÑÐ¾ÑÑ clenc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714488"/>
            <a:ext cx="1643074" cy="1562974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ÐÐ°ÑÑÐ¸Ð½ÐºÐ¸ Ð¿Ð¾ Ð·Ð°Ð¿ÑÐ¾ÑÑ bowe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357166"/>
            <a:ext cx="1643074" cy="1754171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4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1928802"/>
            <a:ext cx="2162400" cy="1785950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92D05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 descr="ÐÐ°ÑÑÐ¸Ð½ÐºÐ¸ Ð¿Ð¾ Ð·Ð°Ð¿ÑÐ¾ÑÑ shrug shoulders"/>
          <p:cNvPicPr>
            <a:picLocks noChangeAspect="1" noChangeArrowheads="1"/>
          </p:cNvPicPr>
          <p:nvPr/>
        </p:nvPicPr>
        <p:blipFill>
          <a:blip r:embed="rId5"/>
          <a:srcRect r="1922" b="6249"/>
          <a:stretch>
            <a:fillRect/>
          </a:stretch>
        </p:blipFill>
        <p:spPr bwMode="auto">
          <a:xfrm>
            <a:off x="4357686" y="3786190"/>
            <a:ext cx="3643338" cy="2500330"/>
          </a:xfrm>
          <a:prstGeom prst="ellipse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7030A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-285776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How to see)))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888952"/>
              </p:ext>
            </p:extLst>
          </p:nvPr>
        </p:nvGraphicFramePr>
        <p:xfrm>
          <a:off x="357158" y="928672"/>
          <a:ext cx="8229600" cy="5929329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1828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008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22506">
                <a:tc>
                  <a:txBody>
                    <a:bodyPr/>
                    <a:lstStyle/>
                    <a:p>
                      <a:r>
                        <a:rPr lang="en-US" sz="4000" dirty="0" smtClean="0">
                          <a:solidFill>
                            <a:srgbClr val="C00000"/>
                          </a:solidFill>
                        </a:rPr>
                        <a:t>glare</a:t>
                      </a:r>
                      <a:endParaRPr lang="ru-RU" sz="400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to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" tooltip="look"/>
                        </a:rPr>
                        <a:t>look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at someone or something in a very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3" tooltip="angry"/>
                        </a:rPr>
                        <a:t>angry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way </a:t>
                      </a:r>
                      <a:endParaRPr lang="ru-RU" sz="2400" b="1" i="1" u="sng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22506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C00000"/>
                          </a:solidFill>
                        </a:rPr>
                        <a:t>stare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to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" tooltip="look"/>
                        </a:rPr>
                        <a:t>look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at someone or something very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4" tooltip="directly"/>
                        </a:rPr>
                        <a:t>directly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for a long time</a:t>
                      </a:r>
                      <a:endParaRPr lang="ru-RU" sz="2400" b="1" i="1" u="sng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40118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C00000"/>
                          </a:solidFill>
                        </a:rPr>
                        <a:t>wink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to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5" tooltip="quickly"/>
                        </a:rPr>
                        <a:t>quickly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6" tooltip="close"/>
                        </a:rPr>
                        <a:t>close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and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7" tooltip="open"/>
                        </a:rPr>
                        <a:t>open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one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8" tooltip="eye"/>
                        </a:rPr>
                        <a:t>eye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as a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9" tooltip="sign"/>
                        </a:rPr>
                        <a:t>sign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to someone, for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0" tooltip="example"/>
                        </a:rPr>
                        <a:t>example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a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9" tooltip="sign"/>
                        </a:rPr>
                        <a:t>sign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that what you have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1" tooltip="just"/>
                        </a:rPr>
                        <a:t>just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2" tooltip="said"/>
                        </a:rPr>
                        <a:t>said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is a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3" tooltip="joke"/>
                        </a:rPr>
                        <a:t>joke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or a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4" tooltip="secret"/>
                        </a:rPr>
                        <a:t>secret</a:t>
                      </a:r>
                      <a:endParaRPr lang="ru-RU" sz="2400" b="1" i="1" u="sng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1693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C00000"/>
                          </a:solidFill>
                        </a:rPr>
                        <a:t>peer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to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" tooltip="look"/>
                        </a:rPr>
                        <a:t>look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very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5" tooltip="carefully"/>
                        </a:rPr>
                        <a:t>carefully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,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6" tooltip="especially"/>
                        </a:rPr>
                        <a:t>especially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because something is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7" tooltip="difficult"/>
                        </a:rPr>
                        <a:t>difficult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to see                                          </a:t>
                      </a:r>
                      <a:r>
                        <a:rPr lang="en-US" sz="2400" b="1" i="1" u="sng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peer into/through/at/over </a:t>
                      </a:r>
                    </a:p>
                    <a:p>
                      <a:endParaRPr lang="ru-RU" sz="2400" b="1" i="1" u="sng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22506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C00000"/>
                          </a:solidFill>
                        </a:rPr>
                        <a:t>glance</a:t>
                      </a:r>
                      <a:endParaRPr lang="ru-RU" sz="4000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to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" tooltip="look"/>
                        </a:rPr>
                        <a:t>look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somewhere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5" tooltip="quickly"/>
                        </a:rPr>
                        <a:t>quickly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and then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2" tooltip="look"/>
                        </a:rPr>
                        <a:t>look</a:t>
                      </a:r>
                      <a:r>
                        <a:rPr lang="en-US" sz="2400" b="1" i="1" u="sng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en-US" sz="2400" b="1" i="1" u="sng" strike="noStrike" kern="1200" dirty="0" smtClean="0">
                          <a:solidFill>
                            <a:srgbClr val="0000FF"/>
                          </a:solidFill>
                          <a:latin typeface="+mn-lt"/>
                          <a:ea typeface="+mn-ea"/>
                          <a:cs typeface="+mn-cs"/>
                          <a:hlinkClick r:id="rId18" tooltip="away"/>
                        </a:rPr>
                        <a:t>away</a:t>
                      </a:r>
                      <a:endParaRPr lang="ru-RU" sz="2400" b="1" i="1" u="sng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24" y="274638"/>
            <a:ext cx="3951314" cy="5289451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8513" y="274638"/>
            <a:ext cx="4411959" cy="5252740"/>
          </a:xfrm>
        </p:spPr>
      </p:pic>
    </p:spTree>
    <p:extLst>
      <p:ext uri="{BB962C8B-B14F-4D97-AF65-F5344CB8AC3E}">
        <p14:creationId xmlns:p14="http://schemas.microsoft.com/office/powerpoint/2010/main" val="428763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03" y="579121"/>
            <a:ext cx="9063794" cy="55470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Compare and contrast emotions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772816"/>
            <a:ext cx="3326482" cy="2430891"/>
          </a:xfrm>
          <a:prstGeom prst="rect">
            <a:avLst/>
          </a:prstGeom>
          <a:ln w="228600" cap="sq" cmpd="thickThin">
            <a:solidFill>
              <a:srgbClr val="FFC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3068960"/>
            <a:ext cx="4329100" cy="2430891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88355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626" y="1196752"/>
            <a:ext cx="8474747" cy="3571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904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1417638"/>
            <a:ext cx="9031797" cy="4467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9417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44</Words>
  <Application>Microsoft Office PowerPoint</Application>
  <PresentationFormat>Экран (4:3)</PresentationFormat>
  <Paragraphs>34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VOCABULARY&amp;GRAMMAR UNIT 1.2</vt:lpstr>
      <vt:lpstr>Exercise 3 (VB)</vt:lpstr>
      <vt:lpstr>How to see)))</vt:lpstr>
      <vt:lpstr>Презентация PowerPoint</vt:lpstr>
      <vt:lpstr>Презентация PowerPoint</vt:lpstr>
      <vt:lpstr>Compare and contrast emotions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VOCABULARY&amp;GRAMMAR UNIT 2.2</dc:title>
  <dc:creator>1</dc:creator>
  <cp:lastModifiedBy>Natalia Malenina</cp:lastModifiedBy>
  <cp:revision>21</cp:revision>
  <cp:lastPrinted>2019-09-06T15:26:37Z</cp:lastPrinted>
  <dcterms:created xsi:type="dcterms:W3CDTF">2019-06-11T08:02:44Z</dcterms:created>
  <dcterms:modified xsi:type="dcterms:W3CDTF">2019-09-06T16:40:38Z</dcterms:modified>
</cp:coreProperties>
</file>