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8B9546CD-4A31-4195-B95D-211A36DD3951}">
          <p14:sldIdLst>
            <p14:sldId id="256"/>
            <p14:sldId id="257"/>
            <p14:sldId id="258"/>
            <p14:sldId id="259"/>
            <p14:sldId id="261"/>
            <p14:sldId id="262"/>
            <p14:sldId id="264"/>
          </p14:sldIdLst>
        </p14:section>
        <p14:section name="Раздел без заголовка" id="{D9C0F81D-CE5B-4501-B265-E25CC3A6034A}">
          <p14:sldIdLst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00"/>
    <a:srgbClr val="CC0066"/>
    <a:srgbClr val="FF0000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90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0%BA%D1%81%D0%BF%D0%BE%D1%80%D1%82" TargetMode="External"/><Relationship Id="rId3" Type="http://schemas.openxmlformats.org/officeDocument/2006/relationships/hyperlink" Target="http://ru.wikipedia.org/wiki/XIX_%D0%B2%D0%B5%D0%BA" TargetMode="External"/><Relationship Id="rId7" Type="http://schemas.openxmlformats.org/officeDocument/2006/relationships/hyperlink" Target="http://ru.wikipedia.org/wiki/%D0%A8%D1%80%D0%B8%D1%84%D1%82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hyperlink" Target="http://ru.wikipedia.org/wiki/%D0%97%D0%BD%D0%B0%D0%BA" TargetMode="External"/><Relationship Id="rId5" Type="http://schemas.openxmlformats.org/officeDocument/2006/relationships/hyperlink" Target="http://ru.wikipedia.org/wiki/%D0%9B%D0%B8%D0%B3%D0%B0%D1%82%D1%83%D1%80%D0%B0_(%D1%81%D0%BE%D0%B5%D0%B4%D0%B8%D0%BD%D0%B5%D0%BD%D0%B8%D0%B5_%D0%B1%D1%83%D0%BA%D0%B2)" TargetMode="External"/><Relationship Id="rId10" Type="http://schemas.openxmlformats.org/officeDocument/2006/relationships/hyperlink" Target="http://ru.wikipedia.org/wiki/%D0%93%D0%B0%D0%B7%D0%B5%D1%82%D0%B0" TargetMode="External"/><Relationship Id="rId4" Type="http://schemas.openxmlformats.org/officeDocument/2006/relationships/hyperlink" Target="http://ru.wikipedia.org/wiki/%D0%A2%D0%B8%D0%BF%D0%BE%D0%B3%D1%80%D0%B0%D1%84%D0%B8%D0%BA%D0%B0" TargetMode="External"/><Relationship Id="rId9" Type="http://schemas.openxmlformats.org/officeDocument/2006/relationships/hyperlink" Target="http://ru.wikipedia.org/wiki/%D0%9A%D0%BB%D0%B8%D1%88%D0%B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7795592" cy="1472184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Garamond" pitchFamily="18" charset="0"/>
              </a:rPr>
              <a:t>      </a:t>
            </a:r>
            <a:r>
              <a:rPr lang="ru-RU" sz="7200" dirty="0" smtClean="0">
                <a:solidFill>
                  <a:schemeClr val="accent3"/>
                </a:solidFill>
                <a:latin typeface="Garamond" pitchFamily="18" charset="0"/>
              </a:rPr>
              <a:t>«</a:t>
            </a:r>
            <a:r>
              <a:rPr lang="ru-RU" sz="7200" dirty="0" err="1" smtClean="0">
                <a:solidFill>
                  <a:schemeClr val="accent3"/>
                </a:solidFill>
                <a:latin typeface="Garamond" pitchFamily="18" charset="0"/>
              </a:rPr>
              <a:t>Л</a:t>
            </a:r>
            <a:r>
              <a:rPr lang="ru-RU" sz="7200" dirty="0" err="1" smtClean="0">
                <a:solidFill>
                  <a:schemeClr val="accent3"/>
                </a:solidFill>
                <a:latin typeface="Garamond" pitchFamily="18" charset="0"/>
              </a:rPr>
              <a:t>оготипы.Эмблема</a:t>
            </a:r>
            <a:r>
              <a:rPr lang="ru-RU" sz="7200" dirty="0" smtClean="0">
                <a:solidFill>
                  <a:schemeClr val="accent3"/>
                </a:solidFill>
                <a:latin typeface="Garamond" pitchFamily="18" charset="0"/>
              </a:rPr>
              <a:t>»</a:t>
            </a:r>
            <a:endParaRPr lang="ru-RU" sz="7200" dirty="0">
              <a:solidFill>
                <a:schemeClr val="accent3"/>
              </a:solidFill>
              <a:latin typeface="Garamond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411760" y="2924944"/>
            <a:ext cx="4752528" cy="1512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5 класс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«О чём рассказывают нам гербы и эмблемы»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Звук 9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4048" y="4869160"/>
            <a:ext cx="3290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ИЗО – ШВАЙКО О.А.</a:t>
            </a:r>
          </a:p>
          <a:p>
            <a:r>
              <a:rPr lang="ru-RU" dirty="0" smtClean="0"/>
              <a:t>ГБОУ ШКОЛА №1164 г.Москвы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6309320"/>
            <a:ext cx="738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2016г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5528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932"/>
    </mc:Choice>
    <mc:Fallback>
      <p:transition spd="slow" advTm="49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155" y="260648"/>
            <a:ext cx="8959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ТРЕБОВАНИЯ К ЛОГОТИПУ</a:t>
            </a:r>
            <a:endParaRPr lang="ru-RU" sz="5400" b="1" cap="none" spc="0" dirty="0">
              <a:ln w="11430">
                <a:solidFill>
                  <a:srgbClr val="FF0000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79793"/>
            <a:ext cx="3576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запоминаемость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22768" y="1279792"/>
            <a:ext cx="3611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B0F0"/>
                </a:solidFill>
              </a:rPr>
              <a:t>универсальность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98231" y="2149936"/>
            <a:ext cx="2664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C000"/>
                </a:solidFill>
                <a:latin typeface="Aktau" pitchFamily="82" charset="0"/>
              </a:rPr>
              <a:t>оригинальность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45805" y="3757719"/>
            <a:ext cx="46801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tx1">
                    <a:lumMod val="95000"/>
                  </a:schemeClr>
                </a:solidFill>
                <a:latin typeface="+mj-lt"/>
              </a:rPr>
              <a:t>ассоциативность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2787" y="2890391"/>
            <a:ext cx="34131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rgbClr val="CC0066"/>
                </a:solidFill>
                <a:latin typeface="Acquest Script" pitchFamily="2" charset="0"/>
              </a:rPr>
              <a:t>выразительность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2348880"/>
            <a:ext cx="33746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FF00"/>
                </a:solidFill>
                <a:latin typeface="Garamond" pitchFamily="18" charset="0"/>
              </a:rPr>
              <a:t>лаконичность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413361"/>
            <a:ext cx="50337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Garamond" pitchFamily="18" charset="0"/>
              </a:rPr>
              <a:t>функциональность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4437112"/>
            <a:ext cx="35830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Acquest Script" pitchFamily="2" charset="0"/>
              </a:rPr>
              <a:t>уникальность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4767387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7768"/>
    </mc:Choice>
    <mc:Fallback>
      <p:transition spd="slow" advTm="277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178 из 4401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263" y="457556"/>
            <a:ext cx="2713929" cy="21438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Картинка 253 из 44013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802" t="18995" r="30927" b="21825"/>
          <a:stretch/>
        </p:blipFill>
        <p:spPr bwMode="auto">
          <a:xfrm>
            <a:off x="395536" y="3689625"/>
            <a:ext cx="2597667" cy="2723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Картинка 345 из 4401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77357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Картинка 445 из 44013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559" y="4221088"/>
            <a:ext cx="2633338" cy="19750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Картинка 1069 из 44013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551" y="3933056"/>
            <a:ext cx="2651787" cy="1988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78658" y="1808591"/>
            <a:ext cx="2911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CC0066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>
                <a:solidFill>
                  <a:srgbClr val="CC0066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1451" y="2788724"/>
            <a:ext cx="6655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ФИРМЕННЫЙ ЗНАК</a:t>
            </a:r>
            <a:endParaRPr lang="ru-RU" sz="5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48693" y="238931"/>
            <a:ext cx="9718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740768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718"/>
    </mc:Choice>
    <mc:Fallback>
      <p:transition spd="slow" advTm="187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288" y="332656"/>
            <a:ext cx="8035020" cy="1200329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rgbClr val="FFC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Какой знак у МТС ?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а 2 из 291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864" y="2132856"/>
            <a:ext cx="7304940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285561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854"/>
    </mc:Choice>
    <mc:Fallback>
      <p:transition spd="slow" advTm="8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4106" y="476672"/>
            <a:ext cx="6475684" cy="923330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Какой знак у </a:t>
            </a:r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BMW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?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2290" name="Picture 2" descr="Картинка 2 из 621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97" y="1556792"/>
            <a:ext cx="5857875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655047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98"/>
    </mc:Choice>
    <mc:Fallback>
      <p:transition spd="slow" advTm="70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ада\Documents\ШКОЛА\КУРСЫ   ИЗО\наташины папки изо\Курсы2\SAM_25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284476" cy="2085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лада\Documents\ШКОЛА\КУРСЫ   ИЗО\наташины папки изо\Курсы2\SAM_25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22" y="4312187"/>
            <a:ext cx="3984253" cy="23188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лада\Documents\ШКОЛА\КУРСЫ   ИЗО\наташины папки изо\Курсы2\SAM_25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401" y="1412776"/>
            <a:ext cx="4129528" cy="2688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лада\Documents\ШКОЛА\КУРСЫ   ИЗО\наташины папки изо\Курсы2\SAM_256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02204"/>
            <a:ext cx="4535996" cy="28288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97370" y="2967335"/>
            <a:ext cx="4549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Текст надписи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39752" y="620688"/>
            <a:ext cx="445949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/>
              <a:t>СОЗДАНИЕ ЛОГОТИПА</a:t>
            </a:r>
            <a:endParaRPr lang="ru-RU" sz="3200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82681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520"/>
    </mc:Choice>
    <mc:Fallback>
      <p:transition spd="slow" advTm="205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ада\Documents\ШКОЛА\КУРСЫ   ИЗО\наташины папки изо\Курсы2\SAM_25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7"/>
            <a:ext cx="4104456" cy="3933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лада\Documents\ШКОЛА\КУРСЫ   ИЗО\наташины папки изо\Курсы2\SAM_25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40294"/>
            <a:ext cx="4445936" cy="3939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92049" y="468574"/>
            <a:ext cx="37737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Стилизация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492100"/>
            <a:ext cx="38884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Линия,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цвет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444059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911"/>
    </mc:Choice>
    <mc:Fallback>
      <p:transition spd="slow" advTm="99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лада\Documents\ШКОЛА\КУРСЫ   ИЗО\наташины папки изо\Курсы2\SAM_249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08" r="1743" b="5408"/>
          <a:stretch/>
        </p:blipFill>
        <p:spPr bwMode="auto">
          <a:xfrm>
            <a:off x="857108" y="301536"/>
            <a:ext cx="7395882" cy="30049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лада\Documents\ШКОЛА\КУРСЫ   ИЗО\наташины папки изо\Курсы2\SAM_249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33" t="3161" r="2367" b="5267"/>
          <a:stretch/>
        </p:blipFill>
        <p:spPr bwMode="auto">
          <a:xfrm>
            <a:off x="905800" y="3356992"/>
            <a:ext cx="7298497" cy="33186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31824" y="908720"/>
            <a:ext cx="1046448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800" b="1" cap="all" dirty="0" smtClean="0">
                <a:ln>
                  <a:solidFill>
                    <a:srgbClr val="FF0000"/>
                  </a:solidFill>
                </a:ln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</a:t>
            </a:r>
          </a:p>
          <a:p>
            <a:pPr algn="ctr"/>
            <a:r>
              <a:rPr lang="ru-RU" sz="8800" b="1" cap="all" spc="0" dirty="0" smtClean="0">
                <a:ln>
                  <a:solidFill>
                    <a:srgbClr val="FF0000"/>
                  </a:solidFill>
                </a:ln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</a:p>
          <a:p>
            <a:pPr algn="ctr"/>
            <a:r>
              <a:rPr lang="ru-RU" sz="8800" b="1" cap="all" dirty="0" smtClean="0">
                <a:ln>
                  <a:solidFill>
                    <a:srgbClr val="FF0000"/>
                  </a:solidFill>
                </a:ln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</a:t>
            </a:r>
          </a:p>
          <a:p>
            <a:pPr algn="ctr"/>
            <a:r>
              <a:rPr lang="ru-RU" sz="8800" b="1" cap="all" spc="0" dirty="0">
                <a:ln>
                  <a:solidFill>
                    <a:srgbClr val="FF0000"/>
                  </a:solidFill>
                </a:ln>
                <a:solidFill>
                  <a:srgbClr val="00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</a:t>
            </a:r>
          </a:p>
        </p:txBody>
      </p:sp>
    </p:spTree>
    <p:extLst>
      <p:ext uri="{BB962C8B-B14F-4D97-AF65-F5344CB8AC3E}">
        <p14:creationId xmlns="" xmlns:p14="http://schemas.microsoft.com/office/powerpoint/2010/main" val="797253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525"/>
    </mc:Choice>
    <mc:Fallback>
      <p:transition spd="slow" advTm="1852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Красный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 цвет</a:t>
            </a:r>
            <a:r>
              <a:rPr lang="ru-RU" sz="2000" dirty="0">
                <a:latin typeface="Arial Black" pitchFamily="34" charset="0"/>
              </a:rPr>
              <a:t> – это «огонь</a:t>
            </a:r>
            <a:r>
              <a:rPr lang="ru-RU" sz="2000" dirty="0" smtClean="0">
                <a:latin typeface="Arial Black" pitchFamily="34" charset="0"/>
              </a:rPr>
              <a:t>», </a:t>
            </a:r>
            <a:r>
              <a:rPr lang="ru-RU" sz="2000" dirty="0">
                <a:latin typeface="Arial Black" pitchFamily="34" charset="0"/>
              </a:rPr>
              <a:t>цвет силы, активности, скорости, агрессивный цвет. Этот цвет, как правило, используют для привлечения внимания к чему-то.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5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FF00"/>
                </a:solidFill>
                <a:latin typeface="Arial Black" pitchFamily="34" charset="0"/>
              </a:rPr>
              <a:t>Зеленый</a:t>
            </a:r>
            <a:r>
              <a:rPr lang="ru-RU" sz="2000" dirty="0">
                <a:solidFill>
                  <a:srgbClr val="00FF00"/>
                </a:solidFill>
                <a:latin typeface="Arial Black" pitchFamily="34" charset="0"/>
              </a:rPr>
              <a:t> цвет </a:t>
            </a:r>
            <a:r>
              <a:rPr lang="ru-RU" sz="2000" dirty="0">
                <a:latin typeface="Arial Black" pitchFamily="34" charset="0"/>
              </a:rPr>
              <a:t>– </a:t>
            </a:r>
            <a:r>
              <a:rPr lang="ru-RU" sz="2000" dirty="0" smtClean="0">
                <a:latin typeface="Arial Black" pitchFamily="34" charset="0"/>
              </a:rPr>
              <a:t>это </a:t>
            </a:r>
            <a:r>
              <a:rPr lang="ru-RU" sz="2000" dirty="0">
                <a:latin typeface="Arial Black" pitchFamily="34" charset="0"/>
              </a:rPr>
              <a:t>цвет стабильности, безопасности, роста, природы</a:t>
            </a:r>
            <a:r>
              <a:rPr lang="ru-RU" sz="2000" dirty="0" smtClean="0">
                <a:latin typeface="Arial Black" pitchFamily="34" charset="0"/>
              </a:rPr>
              <a:t>.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799709"/>
            <a:ext cx="71295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Черный цвет – постоянство, серьезность;</a:t>
            </a:r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42900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  <a:latin typeface="Arial Black" pitchFamily="34" charset="0"/>
              </a:rPr>
              <a:t>Желтый</a:t>
            </a:r>
            <a:r>
              <a:rPr lang="ru-RU" sz="2000" dirty="0">
                <a:solidFill>
                  <a:srgbClr val="FFC000"/>
                </a:solidFill>
                <a:latin typeface="Arial Black" pitchFamily="34" charset="0"/>
              </a:rPr>
              <a:t> цвет</a:t>
            </a:r>
            <a:r>
              <a:rPr lang="ru-RU" sz="2000" dirty="0">
                <a:latin typeface="Arial Black" pitchFamily="34" charset="0"/>
              </a:rPr>
              <a:t> – цвет радости, оптимизма, богатства;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22108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6600"/>
                </a:solidFill>
                <a:latin typeface="Arial Black" pitchFamily="34" charset="0"/>
              </a:rPr>
              <a:t>Оранжевый</a:t>
            </a:r>
            <a:r>
              <a:rPr lang="ru-RU" sz="2000" dirty="0">
                <a:solidFill>
                  <a:srgbClr val="FF6600"/>
                </a:solidFill>
                <a:latin typeface="Arial Black" pitchFamily="34" charset="0"/>
              </a:rPr>
              <a:t> </a:t>
            </a:r>
            <a:r>
              <a:rPr lang="ru-RU" sz="2000" dirty="0">
                <a:latin typeface="Arial Black" pitchFamily="34" charset="0"/>
              </a:rPr>
              <a:t>– цвет веселья и тепла, и уверенности;</a:t>
            </a:r>
            <a:r>
              <a:rPr lang="ru-RU" dirty="0"/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013176"/>
            <a:ext cx="7560840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u="sng" dirty="0">
                <a:solidFill>
                  <a:schemeClr val="bg1"/>
                </a:solidFill>
                <a:latin typeface="Arial Black" pitchFamily="34" charset="0"/>
              </a:rPr>
              <a:t>Белый</a:t>
            </a:r>
            <a:r>
              <a:rPr lang="ru-RU" sz="2400" dirty="0">
                <a:latin typeface="Arial Black" pitchFamily="34" charset="0"/>
              </a:rPr>
              <a:t> – невинность, чистота, прозрачность;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5805264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>Синий</a:t>
            </a:r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 – цвет покоя</a:t>
            </a:r>
            <a:r>
              <a:rPr lang="ru-RU" sz="2000" dirty="0">
                <a:latin typeface="Arial Black" pitchFamily="34" charset="0"/>
              </a:rPr>
              <a:t>, </a:t>
            </a:r>
            <a:r>
              <a:rPr lang="ru-RU" sz="2000" dirty="0" smtClean="0">
                <a:latin typeface="Arial Black" pitchFamily="34" charset="0"/>
              </a:rPr>
              <a:t>расслабления</a:t>
            </a:r>
            <a:r>
              <a:rPr lang="ru-RU" sz="2000" dirty="0">
                <a:latin typeface="Arial Black" pitchFamily="34" charset="0"/>
              </a:rPr>
              <a:t> </a:t>
            </a:r>
            <a:r>
              <a:rPr lang="ru-RU" sz="2000" dirty="0" smtClean="0">
                <a:latin typeface="Arial Black" pitchFamily="34" charset="0"/>
              </a:rPr>
              <a:t>, </a:t>
            </a:r>
            <a:r>
              <a:rPr lang="ru-RU" sz="2000" dirty="0">
                <a:latin typeface="Arial Black" pitchFamily="34" charset="0"/>
              </a:rPr>
              <a:t>сосредоточения, мудрости. 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316217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1026"/>
    </mc:Choice>
    <mc:Fallback>
      <p:transition spd="slow" advTm="510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44.radikal.ru/i105/1002/32/1523c3db95c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41" y="188641"/>
            <a:ext cx="4280559" cy="2448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i034.radikal.ru/1002/6a/125ef24a42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05063"/>
            <a:ext cx="4063564" cy="2707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s50.radikal.ru/i130/1002/21/c4f69424b37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9476"/>
            <a:ext cx="4063564" cy="2447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i032.radikal.ru/1002/29/750e3baf8eb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44" y="4005064"/>
            <a:ext cx="4248056" cy="26963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2328" y="2780928"/>
            <a:ext cx="79193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Используй 2-3 цвета!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7647845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7484"/>
    </mc:Choice>
    <mc:Fallback>
      <p:transition spd="slow" advTm="274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www.expresstyle.ru/upload/blog/cc9/shkal_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0" y="332655"/>
            <a:ext cx="4194831" cy="2664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www.expresstyle.ru/upload/blog/83d/shkal_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3960440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http://www.expresstyle.ru/upload/blog/58b/shkal_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71" y="3573016"/>
            <a:ext cx="4194830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www.expresstyle.ru/upload/blog/62e/shkal_1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660" y="3573016"/>
            <a:ext cx="4026804" cy="28693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134" y="2091388"/>
            <a:ext cx="46063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контрастные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27619" y="2260665"/>
            <a:ext cx="528124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Предельно удаленные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034" y="5828293"/>
            <a:ext cx="3940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классическая триада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83433" y="5828292"/>
            <a:ext cx="37032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>контрастная триада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11968184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5094"/>
    </mc:Choice>
    <mc:Fallback>
      <p:transition spd="slow" advTm="750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miart.ru/forum/uploads7/post-12784-13055373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894" y="548680"/>
            <a:ext cx="7140514" cy="5904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80586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6"/>
    </mc:Choice>
    <mc:Fallback>
      <p:transition spd="slow" advTm="300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923928" y="4725144"/>
            <a:ext cx="4849416" cy="108012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ktau" pitchFamily="82" charset="0"/>
              </a:rPr>
              <a:t>Желаю успеха!</a:t>
            </a:r>
            <a:endParaRPr lang="ru-RU" sz="6600" dirty="0">
              <a:solidFill>
                <a:schemeClr val="accent3">
                  <a:lumMod val="60000"/>
                  <a:lumOff val="40000"/>
                </a:schemeClr>
              </a:solidFill>
              <a:latin typeface="Aktau" pitchFamily="82" charset="0"/>
            </a:endParaRPr>
          </a:p>
        </p:txBody>
      </p:sp>
      <p:pic>
        <p:nvPicPr>
          <p:cNvPr id="18434" name="Picture 2" descr="Картинка 23 из 429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3024336" cy="2520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260648"/>
            <a:ext cx="5328592" cy="129614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СОЗДАЙТЕ СВОЙ ЛОГОТИП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5453067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015"/>
    </mc:Choice>
    <mc:Fallback>
      <p:transition spd="slow" advTm="150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panelet.dk/wp-content/uploads/wwf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9619"/>
            <a:ext cx="3060339" cy="2861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ausmotive.com/images2011/Skoda-new-logo-02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146" y="3216034"/>
            <a:ext cx="3228292" cy="32282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imutek.files.wordpress.com/2011/12/finderfa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82" y="3216034"/>
            <a:ext cx="3369605" cy="33696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autowp.ru/pictures/holden/logotypes/autowp.ru_holden_logo_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083" y="387421"/>
            <a:ext cx="3554418" cy="26658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123907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392"/>
    </mc:Choice>
    <mc:Fallback>
      <p:transition spd="slow" advTm="339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s11501.vkontakte.ru/u160160369/-14/x_70a03fd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2664296" cy="26157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uestrapolla.com/apps/euro2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3301"/>
            <a:ext cx="4276943" cy="3207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digiseller.ru/preview/134795/p1_001021547496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992" y="3841485"/>
            <a:ext cx="2688464" cy="26884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а 69 из 44013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84984"/>
            <a:ext cx="4561695" cy="33058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758131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803"/>
    </mc:Choice>
    <mc:Fallback>
      <p:transition spd="slow" advTm="380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483768" y="1412776"/>
            <a:ext cx="6840760" cy="21602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Логотип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 – это графическое отображение смысла торговой марки, организации или другого лица. 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1944904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993"/>
    </mc:Choice>
    <mc:Fallback>
      <p:transition spd="slow" advTm="189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76683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Термин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«логотип» появился в начале 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hlinkClick r:id="rId3" tooltip="XIX век"/>
              </a:rPr>
              <a:t>XIX века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в 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hlinkClick r:id="rId4" tooltip="Типографика"/>
              </a:rPr>
              <a:t>типографике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и был синонимом термина «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hlinkClick r:id="rId5" tooltip="Лигатура (соединение букв)"/>
              </a:rPr>
              <a:t>лигатура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», то есть обозначал объединение двух или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трёх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hlinkClick r:id="rId6" tooltip="Знак"/>
              </a:rPr>
              <a:t>знаков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типографского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hlinkClick r:id="rId7" tooltip="Шрифт"/>
              </a:rPr>
              <a:t>шрифта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. Он возник после волны подъёма производства, которая привела к росту объёмов производимой продукции,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росту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hlinkClick r:id="rId8" tooltip="Экспорт"/>
              </a:rPr>
              <a:t>экспорта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и конкуренции. К середине 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hlinkClick r:id="rId3" tooltip="XIX век"/>
              </a:rPr>
              <a:t>XIX века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логотипом называли любое текстовое 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hlinkClick r:id="rId9" tooltip="Клише"/>
              </a:rPr>
              <a:t>клише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, которое не нужно каждый раз набирать заново. Например, заголовок-название 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hlinkClick r:id="rId10" tooltip="Газета"/>
              </a:rPr>
              <a:t>газеты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0761892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5970"/>
    </mc:Choice>
    <mc:Fallback>
      <p:transition spd="slow" advTm="359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С</a:t>
            </a:r>
            <a:r>
              <a:rPr lang="ru-RU" sz="4000" b="1" dirty="0">
                <a:solidFill>
                  <a:srgbClr val="FFC000"/>
                </a:solidFill>
              </a:rPr>
              <a:t>амым первым лого был логотип компании </a:t>
            </a:r>
            <a:r>
              <a:rPr lang="ru-RU" sz="4000" b="1" dirty="0" err="1">
                <a:solidFill>
                  <a:srgbClr val="FFC000"/>
                </a:solidFill>
              </a:rPr>
              <a:t>Prudential</a:t>
            </a:r>
            <a:r>
              <a:rPr lang="ru-RU" sz="4000" b="1" dirty="0">
                <a:solidFill>
                  <a:srgbClr val="FFC000"/>
                </a:solidFill>
              </a:rPr>
              <a:t> </a:t>
            </a:r>
            <a:r>
              <a:rPr lang="ru-RU" sz="4000" b="1" dirty="0" err="1">
                <a:solidFill>
                  <a:srgbClr val="FFC000"/>
                </a:solidFill>
              </a:rPr>
              <a:t>Insurance</a:t>
            </a:r>
            <a:r>
              <a:rPr lang="ru-RU" sz="4000" b="1" dirty="0">
                <a:solidFill>
                  <a:srgbClr val="FFC000"/>
                </a:solidFill>
              </a:rPr>
              <a:t> — скала Гибралтара. Этот логотип появился в 1896 году. </a:t>
            </a:r>
          </a:p>
        </p:txBody>
      </p:sp>
      <p:pic>
        <p:nvPicPr>
          <p:cNvPr id="5122" name="Picture 2" descr="http://www.artsides.ru/big/item_27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93" y="3429000"/>
            <a:ext cx="7660421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330103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538"/>
    </mc:Choice>
    <mc:Fallback>
      <p:transition spd="slow" advTm="105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1369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gradFill>
                  <a:gsLst>
                    <a:gs pos="83740">
                      <a:srgbClr val="AD0504"/>
                    </a:gs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t="100000"/>
                  </a:path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ВИДЫ ЛОГОТИПОВ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gradFill>
                <a:gsLst>
                  <a:gs pos="83740">
                    <a:srgbClr val="AD0504"/>
                  </a:gs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circle">
                  <a:fillToRect l="100000" t="100000"/>
                </a:path>
              </a:gra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780" y="1327994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Оригинальное графическое начертание названия</a:t>
            </a:r>
          </a:p>
        </p:txBody>
      </p:sp>
      <p:pic>
        <p:nvPicPr>
          <p:cNvPr id="6166" name="Picture 22" descr="Картинка 90 из 4401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42" y="2708920"/>
            <a:ext cx="8456930" cy="2957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239937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75"/>
    </mc:Choice>
    <mc:Fallback>
      <p:transition spd="slow" advTm="82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080" y="404664"/>
            <a:ext cx="35028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Фирменный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 знак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 descr="Картинка 101 из 4401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623" y="260648"/>
            <a:ext cx="3656385" cy="2742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3" y="3212975"/>
            <a:ext cx="37341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Фирменный блок </a:t>
            </a:r>
            <a:endParaRPr lang="ru-RU" sz="36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—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комбинация 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названия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и знака.</a:t>
            </a:r>
          </a:p>
        </p:txBody>
      </p:sp>
      <p:pic>
        <p:nvPicPr>
          <p:cNvPr id="8196" name="Picture 4" descr="Картинка 201 из 4401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476" y="3289836"/>
            <a:ext cx="3372486" cy="3226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508133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432"/>
    </mc:Choice>
    <mc:Fallback>
      <p:transition spd="slow" advTm="104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7.6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4.2|4.6|5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1.3|7|6|6.1|6.3|5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1.7|17|15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2.1|1.8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4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9|1.4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3.3|3.1|2.9|9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4.4|2.9|2.8|3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339</TotalTime>
  <Words>119</Words>
  <Application>Microsoft Office PowerPoint</Application>
  <PresentationFormat>Экран (4:3)</PresentationFormat>
  <Paragraphs>54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      «Логотипы.Эмблема»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СОЗДАЙТЕ СВОЙ ЛОГОТИП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логотипы</dc:title>
  <dc:creator>лада</dc:creator>
  <cp:lastModifiedBy>Ольга Швайко</cp:lastModifiedBy>
  <cp:revision>31</cp:revision>
  <dcterms:created xsi:type="dcterms:W3CDTF">2012-05-04T15:15:59Z</dcterms:created>
  <dcterms:modified xsi:type="dcterms:W3CDTF">2020-09-14T08:43:05Z</dcterms:modified>
</cp:coreProperties>
</file>