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6" r:id="rId9"/>
    <p:sldId id="267" r:id="rId10"/>
    <p:sldId id="261" r:id="rId11"/>
    <p:sldId id="262" r:id="rId12"/>
    <p:sldId id="26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00034" y="309562"/>
            <a:ext cx="8229600" cy="233362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</a:rPr>
              <a:t>Профилактика пожаров в повседневной жизни и организация защиты населения. Права, обязанности и ответственность граждан в области пожарной безопасности.</a:t>
            </a:r>
            <a:endParaRPr lang="ru-RU" sz="3200" dirty="0">
              <a:solidFill>
                <a:srgbClr val="FFFF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85720" y="3214686"/>
            <a:ext cx="8643998" cy="3286148"/>
          </a:xfrm>
        </p:spPr>
        <p:txBody>
          <a:bodyPr>
            <a:normAutofit fontScale="70000" lnSpcReduction="20000"/>
          </a:bodyPr>
          <a:lstStyle/>
          <a:p>
            <a:pPr lvl="0" algn="l">
              <a:buClrTx/>
              <a:buSzPct val="100000"/>
              <a:buFont typeface="Wingdings" pitchFamily="2" charset="2"/>
              <a:buChar char="ü"/>
            </a:pPr>
            <a:r>
              <a:rPr lang="ru-RU" sz="3800" dirty="0" smtClean="0">
                <a:latin typeface="Times New Roman" pitchFamily="18" charset="0"/>
              </a:rPr>
              <a:t>  Значение профилактики пожаров.</a:t>
            </a:r>
          </a:p>
          <a:p>
            <a:pPr lvl="0" algn="l">
              <a:buClrTx/>
              <a:buSzPct val="100000"/>
              <a:buFont typeface="Wingdings" pitchFamily="2" charset="2"/>
              <a:buChar char="ü"/>
            </a:pPr>
            <a:r>
              <a:rPr lang="ru-RU" sz="3800" dirty="0" smtClean="0">
                <a:latin typeface="Times New Roman" pitchFamily="18" charset="0"/>
              </a:rPr>
              <a:t>  Основные направления деятельности </a:t>
            </a:r>
          </a:p>
          <a:p>
            <a:pPr lvl="0" algn="l">
              <a:buClrTx/>
              <a:buSzPct val="100000"/>
            </a:pPr>
            <a:r>
              <a:rPr lang="ru-RU" sz="3800" dirty="0" smtClean="0">
                <a:latin typeface="Times New Roman" pitchFamily="18" charset="0"/>
              </a:rPr>
              <a:t>человека по обеспечению пожарной </a:t>
            </a:r>
          </a:p>
          <a:p>
            <a:pPr lvl="0" algn="l">
              <a:buClrTx/>
              <a:buSzPct val="100000"/>
            </a:pPr>
            <a:r>
              <a:rPr lang="ru-RU" sz="3800" dirty="0" smtClean="0">
                <a:latin typeface="Times New Roman" pitchFamily="18" charset="0"/>
              </a:rPr>
              <a:t>безопасности.</a:t>
            </a:r>
          </a:p>
          <a:p>
            <a:pPr lvl="0" algn="l">
              <a:buClrTx/>
              <a:buSzPct val="100000"/>
              <a:buFont typeface="Wingdings" pitchFamily="2" charset="2"/>
              <a:buChar char="ü"/>
            </a:pPr>
            <a:r>
              <a:rPr lang="ru-RU" sz="3800" dirty="0" smtClean="0">
                <a:latin typeface="Times New Roman" pitchFamily="18" charset="0"/>
              </a:rPr>
              <a:t>  Защита населения Российской Федерации от пожаров.</a:t>
            </a:r>
          </a:p>
          <a:p>
            <a:pPr lvl="0" algn="l">
              <a:buClrTx/>
              <a:buSzPct val="100000"/>
              <a:buFont typeface="Wingdings" pitchFamily="2" charset="2"/>
              <a:buChar char="ü"/>
            </a:pPr>
            <a:r>
              <a:rPr lang="ru-RU" sz="3800" dirty="0" smtClean="0">
                <a:latin typeface="Times New Roman" pitchFamily="18" charset="0"/>
              </a:rPr>
              <a:t>  Основные права и обязанности граждан в области пожарной безопасности.</a:t>
            </a:r>
          </a:p>
          <a:p>
            <a:pPr lvl="0" algn="l">
              <a:buClrTx/>
              <a:buSzPct val="100000"/>
              <a:buFont typeface="Wingdings" pitchFamily="2" charset="2"/>
              <a:buChar char="ü"/>
            </a:pPr>
            <a:r>
              <a:rPr lang="ru-RU" sz="3800" dirty="0" smtClean="0">
                <a:latin typeface="Times New Roman" pitchFamily="18" charset="0"/>
              </a:rPr>
              <a:t>  Ответственность граждан за нарушение требований пожарной безопасности.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14282" y="381001"/>
            <a:ext cx="8715436" cy="76198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Состав пожарной охраны страны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720" y="3643314"/>
            <a:ext cx="8643998" cy="2857520"/>
          </a:xfrm>
        </p:spPr>
        <p:txBody>
          <a:bodyPr>
            <a:normAutofit fontScale="85000" lnSpcReduction="10000"/>
          </a:bodyPr>
          <a:lstStyle/>
          <a:p>
            <a:pPr indent="180000" algn="l">
              <a:buClr>
                <a:schemeClr val="tx1"/>
              </a:buClr>
              <a:buSzPct val="100000"/>
              <a:buFont typeface="+mj-lt"/>
              <a:buAutoNum type="arabicParenR"/>
            </a:pPr>
            <a:r>
              <a:rPr lang="ru-RU" dirty="0" smtClean="0"/>
              <a:t> Федеральная противопожарная служба,</a:t>
            </a:r>
          </a:p>
          <a:p>
            <a:pPr indent="180000" algn="l">
              <a:buClr>
                <a:schemeClr val="tx1"/>
              </a:buClr>
              <a:buSzPct val="100000"/>
              <a:buFont typeface="+mj-lt"/>
              <a:buAutoNum type="arabicParenR"/>
            </a:pPr>
            <a:r>
              <a:rPr lang="ru-RU" dirty="0" smtClean="0"/>
              <a:t> Подразделения ведомственной пожарной охраны,</a:t>
            </a:r>
          </a:p>
          <a:p>
            <a:pPr indent="180000" algn="l">
              <a:buClr>
                <a:schemeClr val="tx1"/>
              </a:buClr>
              <a:buSzPct val="100000"/>
              <a:buFont typeface="+mj-lt"/>
              <a:buAutoNum type="arabicParenR"/>
            </a:pPr>
            <a:r>
              <a:rPr lang="ru-RU" dirty="0" smtClean="0"/>
              <a:t> Подразделения пожарной охраны (предприятий, воинских частей, на железнодорожном транспорте, в аэропортах и морских портах),</a:t>
            </a:r>
          </a:p>
          <a:p>
            <a:pPr indent="180000" algn="l">
              <a:buClr>
                <a:schemeClr val="tx1"/>
              </a:buClr>
              <a:buSzPct val="100000"/>
              <a:buFont typeface="+mj-lt"/>
              <a:buAutoNum type="arabicParenR"/>
            </a:pPr>
            <a:r>
              <a:rPr lang="ru-RU" dirty="0" smtClean="0"/>
              <a:t> Всероссийский научно-исследовательский институт противопожарной обороны МЧС России.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  <p:pic>
        <p:nvPicPr>
          <p:cNvPr id="5122" name="Picture 2" descr="http://maks-portal.ru/sites/default/files/imagecache/image_x480/dsc0481_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86124"/>
            <a:ext cx="2357454" cy="1800000"/>
          </a:xfrm>
          <a:prstGeom prst="rect">
            <a:avLst/>
          </a:prstGeom>
          <a:noFill/>
        </p:spPr>
      </p:pic>
      <p:pic>
        <p:nvPicPr>
          <p:cNvPr id="5126" name="Picture 6" descr="http://photosuzdal.ru/fire/fireb06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486124"/>
            <a:ext cx="2143140" cy="1800000"/>
          </a:xfrm>
          <a:prstGeom prst="rect">
            <a:avLst/>
          </a:prstGeom>
          <a:noFill/>
        </p:spPr>
      </p:pic>
      <p:pic>
        <p:nvPicPr>
          <p:cNvPr id="5128" name="Picture 8" descr="http://mw2.google.com/mw-panoramio/photos/medium/3550629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44000" y="1486124"/>
            <a:ext cx="2114280" cy="1800000"/>
          </a:xfrm>
          <a:prstGeom prst="rect">
            <a:avLst/>
          </a:prstGeom>
          <a:noFill/>
        </p:spPr>
      </p:pic>
      <p:pic>
        <p:nvPicPr>
          <p:cNvPr id="5130" name="Picture 10" descr="http://go2.imgsmail.ru/imgpreview?key=http%3A//mms.mts.uz/Content/Photo/549.jpg&amp;mb=imgdb_preview_1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1486124"/>
            <a:ext cx="2071702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 tmFilter="0,0; .5, 1; 1, 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000" tmFilter="0,0; .5, 1; 1, 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554" y="1556792"/>
            <a:ext cx="8572560" cy="4896544"/>
          </a:xfrm>
        </p:spPr>
        <p:txBody>
          <a:bodyPr>
            <a:normAutofit fontScale="92500" lnSpcReduction="20000"/>
          </a:bodyPr>
          <a:lstStyle/>
          <a:p>
            <a:pPr marL="514350" lvl="0" indent="-51435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ru-RU" sz="2800" dirty="0" smtClean="0"/>
              <a:t>соблюдать требования пожарной безопасности (в том числе научиться обращению с огнем в повседневной жизни; иметь подручные средства пожаротушения в доме (квартире), научиться ими пользоваться;</a:t>
            </a:r>
          </a:p>
          <a:p>
            <a:pPr marL="514350" lvl="0" indent="-51435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ru-RU" sz="2800" dirty="0" smtClean="0"/>
              <a:t>иметь в помещении первичные средства тушения пожаров в соответствии с правилами пожарной безопасности;</a:t>
            </a:r>
          </a:p>
          <a:p>
            <a:pPr marL="514350" lvl="0" indent="-51435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ru-RU" sz="2800" dirty="0" smtClean="0"/>
              <a:t>при обнаружении пожаров немедленно уведомить пожарную охрану;</a:t>
            </a:r>
          </a:p>
          <a:p>
            <a:pPr marL="514350" lvl="0" indent="-51435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ru-RU" sz="2800" dirty="0" smtClean="0"/>
              <a:t>до прибытия пожарной охраны принимать посильные меры по тушению пожара, спасению людей, имущества;</a:t>
            </a:r>
          </a:p>
          <a:p>
            <a:pPr marL="514350" lvl="0" indent="-514350">
              <a:buClr>
                <a:schemeClr val="tx1"/>
              </a:buClr>
              <a:buSzPct val="100000"/>
              <a:buFont typeface="+mj-lt"/>
              <a:buAutoNum type="arabicPeriod"/>
            </a:pPr>
            <a:r>
              <a:rPr lang="ru-RU" sz="2800" dirty="0" smtClean="0"/>
              <a:t>выполнять все законные требования должностных лиц пожарной охраны.</a:t>
            </a:r>
            <a:endParaRPr lang="ru-RU" sz="2800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00034" y="309562"/>
            <a:ext cx="8229600" cy="1031206"/>
          </a:xfrm>
          <a:prstGeom prst="rect">
            <a:avLst/>
          </a:prstGeom>
        </p:spPr>
        <p:txBody>
          <a:bodyPr rIns="91440" anchor="b">
            <a:no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lvl1pPr marL="54864" algn="r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effectLst>
                  <a:outerShdw blurRad="38100" dist="25500" dir="5400000" algn="tl" rotWithShape="0">
                    <a:srgbClr val="000000">
                      <a:satMod val="180000"/>
                      <a:alpha val="7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marL="0" algn="ctr"/>
            <a:r>
              <a:rPr lang="ru-RU" sz="3200" b="1" dirty="0">
                <a:solidFill>
                  <a:srgbClr val="FFFF00"/>
                </a:solidFill>
              </a:rPr>
              <a:t>В области пожарной безопасности каждый человек обязан: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285984" y="357166"/>
            <a:ext cx="6643734" cy="150019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Статья 167 УК РФ. </a:t>
            </a:r>
            <a:br>
              <a:rPr lang="ru-RU" sz="3200" b="1" dirty="0" smtClean="0"/>
            </a:br>
            <a:r>
              <a:rPr lang="ru-RU" sz="3200" b="1" dirty="0" smtClean="0"/>
              <a:t>Умышленные уничтожение или повреждение имущества</a:t>
            </a:r>
            <a:endParaRPr lang="ru-RU" sz="3200" b="1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85720" y="2643182"/>
            <a:ext cx="8643998" cy="414340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b="1" dirty="0" smtClean="0"/>
              <a:t>                                        1. </a:t>
            </a:r>
            <a:r>
              <a:rPr lang="ru-RU" b="1" dirty="0" smtClean="0">
                <a:solidFill>
                  <a:srgbClr val="FFFF00"/>
                </a:solidFill>
              </a:rPr>
              <a:t>Умышленные уничтожение или                  повреждение чужого имущества, если эти деяния повлекли причинение значительного ущерба</a:t>
            </a:r>
            <a:r>
              <a:rPr lang="ru-RU" dirty="0" smtClean="0">
                <a:solidFill>
                  <a:srgbClr val="FFFF00"/>
                </a:solidFill>
              </a:rPr>
              <a:t>,</a:t>
            </a:r>
            <a:r>
              <a:rPr lang="ru-RU" b="1" dirty="0" smtClean="0">
                <a:solidFill>
                  <a:srgbClr val="FFFF00"/>
                </a:solidFill>
              </a:rPr>
              <a:t> - наказываются :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штрафом в размере до сорока тысяч рублей, 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либо принудительными работами на срок до двух лет,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либо арестом на срок до трех месяцев, 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либо лишением свободы на срок до двух лет.</a:t>
            </a:r>
          </a:p>
          <a:p>
            <a:pPr algn="just"/>
            <a:endParaRPr lang="ru-RU" b="1" dirty="0" smtClean="0">
              <a:solidFill>
                <a:schemeClr val="tx1">
                  <a:lumMod val="95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2. </a:t>
            </a:r>
            <a:r>
              <a:rPr lang="ru-RU" b="1" dirty="0" smtClean="0">
                <a:solidFill>
                  <a:srgbClr val="FFFF00"/>
                </a:solidFill>
              </a:rPr>
              <a:t>Те же деяния, совершенные из хулиганских побуждений, путем поджога, взрыва или иным общеопасным способом либо повлекшие по неосторожности смерть человека или иные тяжкие последствия, - наказываются :   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принудительными работами на срок до пяти лет, 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95000"/>
                  </a:schemeClr>
                </a:solidFill>
              </a:rPr>
              <a:t>либо лишением свободы на тот же срок.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  <p:pic>
        <p:nvPicPr>
          <p:cNvPr id="3074" name="Picture 2" descr="http://precedent.tv/images/stories/2010_12/mos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1149292">
            <a:off x="504068" y="318489"/>
            <a:ext cx="1756999" cy="2362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35696" y="476672"/>
            <a:ext cx="5500726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Ответьте на вопрос: 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«Огонь - друг человека </a:t>
            </a:r>
            <a:br>
              <a:rPr lang="ru-RU" sz="3600" dirty="0" smtClean="0">
                <a:solidFill>
                  <a:srgbClr val="FFFF00"/>
                </a:solidFill>
              </a:rPr>
            </a:br>
            <a:r>
              <a:rPr lang="ru-RU" sz="3600" dirty="0" smtClean="0">
                <a:solidFill>
                  <a:srgbClr val="FFFF00"/>
                </a:solidFill>
              </a:rPr>
              <a:t>или огонь - враг?»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85720" y="2071678"/>
            <a:ext cx="8572560" cy="45262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u="sng" dirty="0" smtClean="0"/>
              <a:t>Огонь становится врагом</a:t>
            </a:r>
            <a:r>
              <a:rPr lang="ru-RU" sz="2400" b="1" dirty="0" smtClean="0"/>
              <a:t>:</a:t>
            </a:r>
            <a:endParaRPr lang="ru-RU" sz="2400" dirty="0" smtClean="0"/>
          </a:p>
          <a:p>
            <a:pPr lvl="0"/>
            <a:r>
              <a:rPr lang="ru-RU" sz="2400" dirty="0" smtClean="0"/>
              <a:t>если к использованию его в процессе жизнедеятельности относятся безответственно;</a:t>
            </a:r>
          </a:p>
          <a:p>
            <a:pPr lvl="0"/>
            <a:r>
              <a:rPr lang="ru-RU" sz="2400" dirty="0" smtClean="0"/>
              <a:t>если не соблюдаются установленные нормы пожарной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безопасности;</a:t>
            </a:r>
            <a:endParaRPr lang="ru-RU" sz="2400" dirty="0" smtClean="0"/>
          </a:p>
          <a:p>
            <a:pPr lvl="0"/>
            <a:r>
              <a:rPr lang="ru-RU" sz="2400" dirty="0" smtClean="0"/>
              <a:t>если силу огня пытаются использовать не для созидания,</a:t>
            </a:r>
            <a:br>
              <a:rPr lang="ru-RU" sz="2400" dirty="0" smtClean="0"/>
            </a:br>
            <a:r>
              <a:rPr lang="ru-RU" sz="2400" dirty="0" smtClean="0"/>
              <a:t>а для разрушения (поджоги, вооруженные конфликты);</a:t>
            </a:r>
          </a:p>
          <a:p>
            <a:r>
              <a:rPr lang="ru-RU" sz="2400" dirty="0" smtClean="0"/>
              <a:t>если теряется контроль над процессом горения.</a:t>
            </a:r>
            <a:endParaRPr lang="ru-RU" sz="2400" b="1" dirty="0" smtClean="0"/>
          </a:p>
          <a:p>
            <a:pPr marL="0" indent="292100">
              <a:buNone/>
            </a:pPr>
            <a:endParaRPr lang="ru-RU" sz="2400" b="1" dirty="0" smtClean="0"/>
          </a:p>
          <a:p>
            <a:pPr marL="0" indent="292100">
              <a:buNone/>
            </a:pPr>
            <a:r>
              <a:rPr lang="ru-RU" sz="2400" b="1" dirty="0" smtClean="0">
                <a:solidFill>
                  <a:srgbClr val="92D050"/>
                </a:solidFill>
              </a:rPr>
              <a:t>Стоит только огню  вырваться  из-под контроля человека, возникает пожар со всеми вытекающими последствиями.</a:t>
            </a:r>
            <a:endParaRPr lang="ru-RU" sz="24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89448"/>
          </a:xfrm>
        </p:spPr>
        <p:txBody>
          <a:bodyPr/>
          <a:lstStyle/>
          <a:p>
            <a:pPr marL="0" algn="ctr"/>
            <a:r>
              <a:rPr lang="ru-RU" b="1" i="1" dirty="0" smtClean="0">
                <a:solidFill>
                  <a:srgbClr val="FFFF00"/>
                </a:solidFill>
              </a:rPr>
              <a:t>Пожарная безопасность 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443914" cy="17827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это состояние защищенности личности, имущества, общества и государства от пожаров</a:t>
            </a: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71472" y="2928934"/>
            <a:ext cx="8229600" cy="1782763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lvl="0" algn="ctr">
              <a:buClr>
                <a:schemeClr val="accent1"/>
              </a:buClr>
              <a:buSzPct val="70000"/>
            </a:pPr>
            <a:r>
              <a:rPr lang="ru-RU" sz="3200" b="1" dirty="0" smtClean="0">
                <a:solidFill>
                  <a:srgbClr val="FFFF00"/>
                </a:solidFill>
              </a:rPr>
              <a:t>В процессе жизнедеятельности человек постепенно вырабатывал </a:t>
            </a:r>
            <a:r>
              <a:rPr lang="ru-RU" sz="3200" b="1" u="sng" dirty="0" smtClean="0">
                <a:solidFill>
                  <a:srgbClr val="FFFF00"/>
                </a:solidFill>
              </a:rPr>
              <a:t>меры пожарной безопасности</a:t>
            </a:r>
            <a:r>
              <a:rPr lang="ru-RU" sz="3200" b="1" dirty="0" smtClean="0">
                <a:solidFill>
                  <a:srgbClr val="FFFF00"/>
                </a:solidFill>
              </a:rPr>
              <a:t>, чтобы снизить ущерб разрушительной силы огня, когда он вырывался из-под контроля. 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95536" y="4714884"/>
            <a:ext cx="8334098" cy="178276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/>
              <a:t>Меры пожарной безопасности </a:t>
            </a:r>
            <a:r>
              <a:rPr lang="ru-RU" sz="3200" b="1" dirty="0" smtClean="0"/>
              <a:t>- это действия по её обеспечению и по выполнению её</a:t>
            </a:r>
            <a:r>
              <a:rPr lang="ru-RU" sz="3200" dirty="0" smtClean="0"/>
              <a:t> </a:t>
            </a:r>
            <a:r>
              <a:rPr lang="ru-RU" sz="3200" b="1" dirty="0" smtClean="0"/>
              <a:t>требований.</a:t>
            </a:r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6362" y="3429000"/>
            <a:ext cx="8496943" cy="30963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Первое направление </a:t>
            </a:r>
            <a:r>
              <a:rPr lang="ru-RU" sz="2400" dirty="0" smtClean="0"/>
              <a:t>- это разработка и совершенствование требований пожарной безопасности, которые устанавливаются специальными законами или другими нормативными актами и определяют ряд условий социального и технического характера по обеспечению пожарной безопасности. Эти условия определяли и определяют нормы поведения человека в процессе его жизнедеятельности по профилактике пожаров.</a:t>
            </a:r>
            <a:endParaRPr lang="ru-RU" sz="24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285729"/>
            <a:ext cx="8229600" cy="1571636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ctr"/>
            <a:r>
              <a:rPr lang="ru-RU" sz="3200" dirty="0" smtClean="0"/>
              <a:t>В деятельности человека по обеспечению пожарной безопасности можно условно выделить </a:t>
            </a:r>
            <a:r>
              <a:rPr lang="ru-RU" sz="3200" i="1" dirty="0" smtClean="0">
                <a:solidFill>
                  <a:srgbClr val="FFFF00"/>
                </a:solidFill>
              </a:rPr>
              <a:t>три </a:t>
            </a:r>
            <a:r>
              <a:rPr lang="ru-RU" sz="3200" dirty="0" smtClean="0">
                <a:solidFill>
                  <a:srgbClr val="FFFF00"/>
                </a:solidFill>
              </a:rPr>
              <a:t>взаимосвязанных </a:t>
            </a:r>
            <a:r>
              <a:rPr lang="ru-RU" sz="3200" i="1" dirty="0" smtClean="0">
                <a:solidFill>
                  <a:srgbClr val="FFFF00"/>
                </a:solidFill>
              </a:rPr>
              <a:t>направления</a:t>
            </a:r>
            <a:r>
              <a:rPr lang="ru-RU" sz="3200" i="1" dirty="0" smtClean="0"/>
              <a:t>.</a:t>
            </a:r>
            <a:endParaRPr lang="ru-RU" sz="3200" dirty="0"/>
          </a:p>
        </p:txBody>
      </p:sp>
      <p:sp>
        <p:nvSpPr>
          <p:cNvPr id="4" name="Тройная стрелка влево/вправо/вверх 3"/>
          <p:cNvSpPr/>
          <p:nvPr/>
        </p:nvSpPr>
        <p:spPr>
          <a:xfrm flipV="1">
            <a:off x="3635896" y="1857365"/>
            <a:ext cx="2016224" cy="1283033"/>
          </a:xfrm>
          <a:prstGeom prst="leftRight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5" grpId="1"/>
      <p:bldP spid="4" grpId="0" animBg="1"/>
      <p:bldP spid="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42"/>
            <a:ext cx="8318728" cy="314327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700" b="1" dirty="0" smtClean="0">
                <a:solidFill>
                  <a:srgbClr val="FFFF00"/>
                </a:solidFill>
              </a:rPr>
              <a:t>Второе направление </a:t>
            </a:r>
            <a:r>
              <a:rPr lang="ru-RU" sz="2700" b="1" dirty="0" smtClean="0"/>
              <a:t>- </a:t>
            </a:r>
            <a:r>
              <a:rPr lang="ru-RU" sz="2700" dirty="0" smtClean="0"/>
              <a:t>это определение порядка и организации тушения пожара. Тушение пожара представляет собой боевые действия, направленные на спасение людей, имущества и ликвидацию возгораний. Организация и эффективность этих действий всегда зависели от сил и средств, привлекаемых на борьбу с пожарами.</a:t>
            </a:r>
            <a:endParaRPr lang="ru-RU" sz="27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95536" y="4000504"/>
            <a:ext cx="8462744" cy="25717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Третье направление </a:t>
            </a: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это создание и совершенствование системы подготовки населения в области пожарной безопасности, обучение правилам безопасного поведения при пожаре для снижения фактора риска для жизни и здоровья.</a:t>
            </a:r>
            <a:endParaRPr kumimoji="0" lang="ru-RU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 l="24532" t="15230" r="11857" b="25651"/>
          <a:stretch>
            <a:fillRect/>
          </a:stretch>
        </p:blipFill>
        <p:spPr bwMode="auto">
          <a:xfrm>
            <a:off x="0" y="0"/>
            <a:ext cx="925252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 l="25493" t="15832" r="12498" b="25250"/>
          <a:stretch>
            <a:fillRect/>
          </a:stretch>
        </p:blipFill>
        <p:spPr bwMode="auto">
          <a:xfrm>
            <a:off x="0" y="0"/>
            <a:ext cx="9036496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519280"/>
          </a:xfrm>
        </p:spPr>
        <p:txBody>
          <a:bodyPr>
            <a:noAutofit/>
          </a:bodyPr>
          <a:lstStyle/>
          <a:p>
            <a:pPr algn="l"/>
            <a:endParaRPr lang="ru-RU" sz="3200" dirty="0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2" cstate="print"/>
          <a:srcRect l="25174" t="16032" r="12818" b="25451"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25815" t="17038" r="12453" b="32452"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178</TotalTime>
  <Words>515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Литейная</vt:lpstr>
      <vt:lpstr>Профилактика пожаров в повседневной жизни и организация защиты населения. Права, обязанности и ответственность граждан в области пожарной безопасности.</vt:lpstr>
      <vt:lpstr>Ответьте на вопрос:  «Огонь - друг человека  или огонь - враг?»</vt:lpstr>
      <vt:lpstr>Пожарная безопасность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 пожарной охраны страны</vt:lpstr>
      <vt:lpstr>Презентация PowerPoint</vt:lpstr>
      <vt:lpstr>Статья 167 УК РФ.  Умышленные уничтожение или повреждение имущества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Глушинский Сергей</dc:creator>
  <cp:lastModifiedBy>Глушинский Сергей</cp:lastModifiedBy>
  <cp:revision>29</cp:revision>
  <dcterms:modified xsi:type="dcterms:W3CDTF">2020-09-14T20:35:06Z</dcterms:modified>
</cp:coreProperties>
</file>