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4"/>
  </p:notesMasterIdLst>
  <p:sldIdLst>
    <p:sldId id="257" r:id="rId2"/>
    <p:sldId id="258" r:id="rId3"/>
    <p:sldId id="259" r:id="rId4"/>
    <p:sldId id="260" r:id="rId5"/>
    <p:sldId id="261" r:id="rId6"/>
    <p:sldId id="262" r:id="rId7"/>
    <p:sldId id="263" r:id="rId8"/>
    <p:sldId id="265" r:id="rId9"/>
    <p:sldId id="266" r:id="rId10"/>
    <p:sldId id="267" r:id="rId11"/>
    <p:sldId id="268" r:id="rId12"/>
    <p:sldId id="270"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525E4F-299B-43E7-B33D-8EC6C2935F15}" type="datetimeFigureOut">
              <a:rPr lang="ru-RU" smtClean="0"/>
              <a:t>10.05.2017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11755-B773-488E-845B-33B0C8AD11B3}" type="slidenum">
              <a:rPr lang="ru-RU" smtClean="0"/>
              <a:t>‹#›</a:t>
            </a:fld>
            <a:endParaRPr lang="ru-RU"/>
          </a:p>
        </p:txBody>
      </p:sp>
    </p:spTree>
    <p:extLst>
      <p:ext uri="{BB962C8B-B14F-4D97-AF65-F5344CB8AC3E}">
        <p14:creationId xmlns:p14="http://schemas.microsoft.com/office/powerpoint/2010/main" val="36252674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C911755-B773-488E-845B-33B0C8AD11B3}" type="slidenum">
              <a:rPr lang="ru-RU" smtClean="0"/>
              <a:t>1</a:t>
            </a:fld>
            <a:endParaRPr lang="ru-RU"/>
          </a:p>
        </p:txBody>
      </p:sp>
    </p:spTree>
    <p:extLst>
      <p:ext uri="{BB962C8B-B14F-4D97-AF65-F5344CB8AC3E}">
        <p14:creationId xmlns:p14="http://schemas.microsoft.com/office/powerpoint/2010/main" val="4072481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10.05.2017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10.05.2017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image" Target="../media/image12.jpeg"/><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404664"/>
            <a:ext cx="7859216" cy="936104"/>
          </a:xfrm>
        </p:spPr>
        <p:txBody>
          <a:bodyPr>
            <a:noAutofit/>
          </a:bodyPr>
          <a:lstStyle/>
          <a:p>
            <a:r>
              <a:rPr lang="ru-RU" b="1" dirty="0" smtClean="0">
                <a:solidFill>
                  <a:schemeClr val="accent2">
                    <a:lumMod val="50000"/>
                  </a:schemeClr>
                </a:solidFill>
                <a:latin typeface="Arial" pitchFamily="34" charset="0"/>
                <a:cs typeface="Arial" pitchFamily="34" charset="0"/>
              </a:rPr>
              <a:t>«</a:t>
            </a:r>
            <a:r>
              <a:rPr lang="ru-RU" sz="4000" b="1" dirty="0" smtClean="0">
                <a:solidFill>
                  <a:schemeClr val="accent2">
                    <a:lumMod val="50000"/>
                  </a:schemeClr>
                </a:solidFill>
                <a:latin typeface="Arial" pitchFamily="34" charset="0"/>
                <a:cs typeface="Arial" pitchFamily="34" charset="0"/>
              </a:rPr>
              <a:t>Чистота – залог здоровья</a:t>
            </a:r>
            <a:r>
              <a:rPr lang="ru-RU" b="1" dirty="0" smtClean="0">
                <a:solidFill>
                  <a:schemeClr val="accent2">
                    <a:lumMod val="50000"/>
                  </a:schemeClr>
                </a:solidFill>
                <a:latin typeface="Arial" pitchFamily="34" charset="0"/>
                <a:cs typeface="Arial" pitchFamily="34" charset="0"/>
              </a:rPr>
              <a:t>»</a:t>
            </a:r>
            <a:br>
              <a:rPr lang="ru-RU" b="1" dirty="0" smtClean="0">
                <a:solidFill>
                  <a:schemeClr val="accent2">
                    <a:lumMod val="50000"/>
                  </a:schemeClr>
                </a:solidFill>
                <a:latin typeface="Arial" pitchFamily="34" charset="0"/>
                <a:cs typeface="Arial" pitchFamily="34" charset="0"/>
              </a:rPr>
            </a:br>
            <a:endParaRPr lang="ru-RU" b="1" dirty="0">
              <a:solidFill>
                <a:schemeClr val="accent2">
                  <a:lumMod val="50000"/>
                </a:schemeClr>
              </a:solidFill>
              <a:latin typeface="Arial" pitchFamily="34" charset="0"/>
              <a:cs typeface="Arial" pitchFamily="34" charset="0"/>
            </a:endParaRPr>
          </a:p>
        </p:txBody>
      </p:sp>
      <p:pic>
        <p:nvPicPr>
          <p:cNvPr id="4" name="Рисунок 3" descr="http://kto-chto-gde.ru/wp-content/uploads/2016/12/the-most-beautiful-children-in-the-world-beautiful-children.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1124744"/>
            <a:ext cx="8280920" cy="4968552"/>
          </a:xfrm>
          <a:prstGeom prst="rect">
            <a:avLst/>
          </a:prstGeom>
          <a:noFill/>
          <a:ln>
            <a:noFill/>
          </a:ln>
        </p:spPr>
      </p:pic>
    </p:spTree>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b="1" dirty="0" smtClean="0">
                <a:solidFill>
                  <a:schemeClr val="accent6">
                    <a:lumMod val="50000"/>
                  </a:schemeClr>
                </a:solidFill>
                <a:latin typeface="Arial" pitchFamily="34" charset="0"/>
                <a:cs typeface="Arial" pitchFamily="34" charset="0"/>
              </a:rPr>
              <a:t>Пятый этап – презентация проектов</a:t>
            </a:r>
            <a:r>
              <a:rPr lang="ru-RU" sz="3600" dirty="0" smtClean="0"/>
              <a:t/>
            </a:r>
            <a:br>
              <a:rPr lang="ru-RU" sz="3600" dirty="0" smtClean="0"/>
            </a:br>
            <a:endParaRPr lang="ru-RU" sz="3600" dirty="0"/>
          </a:p>
        </p:txBody>
      </p:sp>
      <p:sp>
        <p:nvSpPr>
          <p:cNvPr id="3" name="Содержимое 2"/>
          <p:cNvSpPr>
            <a:spLocks noGrp="1"/>
          </p:cNvSpPr>
          <p:nvPr>
            <p:ph sz="half" idx="1"/>
          </p:nvPr>
        </p:nvSpPr>
        <p:spPr>
          <a:xfrm>
            <a:off x="457200" y="1600200"/>
            <a:ext cx="3898776" cy="4525963"/>
          </a:xfrm>
        </p:spPr>
        <p:txBody>
          <a:bodyPr>
            <a:normAutofit fontScale="92500" lnSpcReduction="10000"/>
          </a:bodyPr>
          <a:lstStyle/>
          <a:p>
            <a:r>
              <a:rPr lang="ru-RU" sz="3600" b="1" dirty="0" smtClean="0">
                <a:solidFill>
                  <a:schemeClr val="accent2">
                    <a:lumMod val="75000"/>
                  </a:schemeClr>
                </a:solidFill>
                <a:latin typeface="Arial" pitchFamily="34" charset="0"/>
                <a:cs typeface="Arial" pitchFamily="34" charset="0"/>
              </a:rPr>
              <a:t> </a:t>
            </a:r>
            <a:r>
              <a:rPr lang="ru-RU" sz="3200" b="1" dirty="0" smtClean="0">
                <a:solidFill>
                  <a:schemeClr val="accent2">
                    <a:lumMod val="75000"/>
                  </a:schemeClr>
                </a:solidFill>
                <a:latin typeface="Arial" pitchFamily="34" charset="0"/>
                <a:cs typeface="Arial" pitchFamily="34" charset="0"/>
              </a:rPr>
              <a:t>Выставка мыла ручной работы «Чудо – мыло»</a:t>
            </a:r>
          </a:p>
          <a:p>
            <a:pPr marL="0" indent="0">
              <a:buNone/>
            </a:pPr>
            <a:endParaRPr lang="ru-RU" sz="3200" dirty="0" smtClean="0">
              <a:solidFill>
                <a:schemeClr val="accent2">
                  <a:lumMod val="75000"/>
                </a:schemeClr>
              </a:solidFill>
              <a:latin typeface="Arial" pitchFamily="34" charset="0"/>
              <a:cs typeface="Arial" pitchFamily="34" charset="0"/>
            </a:endParaRPr>
          </a:p>
          <a:p>
            <a:r>
              <a:rPr lang="ru-RU" sz="3200" b="1" dirty="0" smtClean="0">
                <a:solidFill>
                  <a:schemeClr val="accent2">
                    <a:lumMod val="75000"/>
                  </a:schemeClr>
                </a:solidFill>
                <a:latin typeface="Arial" pitchFamily="34" charset="0"/>
                <a:cs typeface="Arial" pitchFamily="34" charset="0"/>
              </a:rPr>
              <a:t> Сборник правил, стихов,  пословиц, загадок «Чистота – залог здоровья»</a:t>
            </a:r>
            <a:endParaRPr lang="ru-RU" sz="3200" dirty="0">
              <a:solidFill>
                <a:schemeClr val="accent2">
                  <a:lumMod val="75000"/>
                </a:schemeClr>
              </a:solidFill>
              <a:latin typeface="Arial" pitchFamily="34" charset="0"/>
              <a:cs typeface="Arial" pitchFamily="34" charset="0"/>
            </a:endParaRPr>
          </a:p>
        </p:txBody>
      </p:sp>
      <p:pic>
        <p:nvPicPr>
          <p:cNvPr id="8" name="Объект 7" descr="C:\Users\Admin\Desktop\фото к проекту\WP_20170418_003.jpg"/>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004048" y="1412776"/>
            <a:ext cx="3534544" cy="2016224"/>
          </a:xfrm>
          <a:prstGeom prst="rect">
            <a:avLst/>
          </a:prstGeom>
          <a:noFill/>
          <a:ln>
            <a:noFill/>
          </a:ln>
        </p:spPr>
      </p:pic>
      <p:pic>
        <p:nvPicPr>
          <p:cNvPr id="9" name="Рисунок 8" descr="C:\Users\Admin\Desktop\фото к проекту\WP_20170418_001.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024" y="3861048"/>
            <a:ext cx="2304256" cy="1800200"/>
          </a:xfrm>
          <a:prstGeom prst="rect">
            <a:avLst/>
          </a:prstGeom>
          <a:noFill/>
          <a:ln>
            <a:noFill/>
          </a:ln>
        </p:spPr>
      </p:pic>
      <p:pic>
        <p:nvPicPr>
          <p:cNvPr id="10" name="Рисунок 9" descr="C:\Users\Admin\Desktop\фото к проекту\WP_20170418_005.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08304" y="3861048"/>
            <a:ext cx="1714500" cy="2554605"/>
          </a:xfrm>
          <a:prstGeom prst="rect">
            <a:avLst/>
          </a:prstGeom>
          <a:noFill/>
          <a:ln>
            <a:noFill/>
          </a:ln>
        </p:spPr>
      </p:pic>
    </p:spTree>
  </p:cSld>
  <p:clrMapOvr>
    <a:masterClrMapping/>
  </p:clrMapOvr>
  <p:transition>
    <p:plu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46158"/>
          </a:xfrm>
        </p:spPr>
        <p:txBody>
          <a:bodyPr>
            <a:normAutofit fontScale="90000"/>
          </a:bodyPr>
          <a:lstStyle/>
          <a:p>
            <a:r>
              <a:rPr lang="ru-RU" sz="3600" b="1" dirty="0" smtClean="0">
                <a:solidFill>
                  <a:schemeClr val="accent6">
                    <a:lumMod val="50000"/>
                  </a:schemeClr>
                </a:solidFill>
                <a:latin typeface="Arial" pitchFamily="34" charset="0"/>
                <a:cs typeface="Arial" pitchFamily="34" charset="0"/>
              </a:rPr>
              <a:t>По окончанию проектной деятельности, были выявлены следующие результаты</a:t>
            </a:r>
            <a:r>
              <a:rPr lang="ru-RU" b="1" dirty="0" smtClean="0">
                <a:solidFill>
                  <a:schemeClr val="accent6">
                    <a:lumMod val="50000"/>
                  </a:schemeClr>
                </a:solidFill>
                <a:latin typeface="Arial" pitchFamily="34" charset="0"/>
                <a:cs typeface="Arial" pitchFamily="34" charset="0"/>
              </a:rPr>
              <a:t>:</a:t>
            </a:r>
            <a:r>
              <a:rPr lang="ru-RU" dirty="0" smtClean="0">
                <a:solidFill>
                  <a:schemeClr val="accent6">
                    <a:lumMod val="50000"/>
                  </a:schemeClr>
                </a:solidFill>
                <a:latin typeface="Arial" pitchFamily="34" charset="0"/>
                <a:cs typeface="Arial" pitchFamily="34" charset="0"/>
              </a:rPr>
              <a:t/>
            </a:r>
            <a:br>
              <a:rPr lang="ru-RU" dirty="0" smtClean="0">
                <a:solidFill>
                  <a:schemeClr val="accent6">
                    <a:lumMod val="50000"/>
                  </a:schemeClr>
                </a:solidFill>
                <a:latin typeface="Arial" pitchFamily="34" charset="0"/>
                <a:cs typeface="Arial" pitchFamily="34" charset="0"/>
              </a:rPr>
            </a:br>
            <a:endParaRPr lang="ru-RU" dirty="0">
              <a:solidFill>
                <a:schemeClr val="accent6">
                  <a:lumMod val="50000"/>
                </a:schemeClr>
              </a:solidFill>
              <a:latin typeface="Arial" pitchFamily="34" charset="0"/>
              <a:cs typeface="Arial" pitchFamily="34" charset="0"/>
            </a:endParaRPr>
          </a:p>
        </p:txBody>
      </p:sp>
      <p:sp>
        <p:nvSpPr>
          <p:cNvPr id="3" name="Содержимое 2"/>
          <p:cNvSpPr>
            <a:spLocks noGrp="1"/>
          </p:cNvSpPr>
          <p:nvPr>
            <p:ph sz="half" idx="1"/>
          </p:nvPr>
        </p:nvSpPr>
        <p:spPr>
          <a:xfrm>
            <a:off x="214282" y="1643050"/>
            <a:ext cx="5072098" cy="4857784"/>
          </a:xfrm>
        </p:spPr>
        <p:txBody>
          <a:bodyPr>
            <a:normAutofit fontScale="25000" lnSpcReduction="20000"/>
          </a:bodyPr>
          <a:lstStyle/>
          <a:p>
            <a:pPr marL="0" indent="0">
              <a:buNone/>
            </a:pPr>
            <a:r>
              <a:rPr lang="ru-RU" sz="7200" b="1" dirty="0" smtClean="0">
                <a:latin typeface="Arial" pitchFamily="34" charset="0"/>
                <a:ea typeface="Calibri"/>
                <a:cs typeface="Arial" pitchFamily="34" charset="0"/>
              </a:rPr>
              <a:t>Все </a:t>
            </a:r>
            <a:r>
              <a:rPr lang="ru-RU" sz="7200" b="1" dirty="0">
                <a:latin typeface="Arial" pitchFamily="34" charset="0"/>
                <a:ea typeface="Calibri"/>
                <a:cs typeface="Arial" pitchFamily="34" charset="0"/>
              </a:rPr>
              <a:t>дети </a:t>
            </a:r>
            <a:r>
              <a:rPr lang="ru-RU" sz="7200" b="1" dirty="0" smtClean="0">
                <a:latin typeface="Arial" pitchFamily="34" charset="0"/>
                <a:ea typeface="Calibri"/>
                <a:cs typeface="Arial" pitchFamily="34" charset="0"/>
              </a:rPr>
              <a:t> с удовольствием </a:t>
            </a:r>
            <a:r>
              <a:rPr lang="ru-RU" sz="7200" b="1" dirty="0">
                <a:latin typeface="Arial" pitchFamily="34" charset="0"/>
                <a:ea typeface="Calibri"/>
                <a:cs typeface="Arial" pitchFamily="34" charset="0"/>
              </a:rPr>
              <a:t>участвовали в проекте. Расширились представления детей о микробах, о   свойствах мыла. У детей появилось понимание значимости   культурно – гигиенических навыков для здоровья человека. Многие дети самостоятельно  без напоминания стали мыть руки перед едой, после туалета и по мере загрязнения. Все дети освоили алгоритм мытья рук. Предметно развивающая среда была обогащена предметами  гигиены. Для детей были созданы благоприятные условия для развития    познавательного процесса, творческих замыслов, открытия для себя чего – то нового, для выражения индивидуальности и позитивного отношения к проекту. Проявилась творческая активность и заинтересованность родителей к данной теме.</a:t>
            </a:r>
            <a:endParaRPr lang="ru-RU" sz="7200" b="1" dirty="0">
              <a:latin typeface="Arial" pitchFamily="34" charset="0"/>
              <a:cs typeface="Arial" pitchFamily="34" charset="0"/>
            </a:endParaRPr>
          </a:p>
          <a:p>
            <a:pPr>
              <a:buNone/>
            </a:pPr>
            <a:endParaRPr lang="ru-RU" sz="7200" b="1" dirty="0" smtClean="0">
              <a:solidFill>
                <a:schemeClr val="accent4">
                  <a:lumMod val="50000"/>
                </a:schemeClr>
              </a:solidFill>
              <a:latin typeface="Arial" pitchFamily="34" charset="0"/>
              <a:cs typeface="Arial" pitchFamily="34" charset="0"/>
            </a:endParaRPr>
          </a:p>
          <a:p>
            <a:pPr>
              <a:buNone/>
            </a:pPr>
            <a:r>
              <a:rPr lang="ru-RU" sz="7200" b="1" dirty="0" smtClean="0">
                <a:solidFill>
                  <a:schemeClr val="accent4">
                    <a:lumMod val="50000"/>
                  </a:schemeClr>
                </a:solidFill>
                <a:latin typeface="Arial" pitchFamily="34" charset="0"/>
                <a:cs typeface="Arial" pitchFamily="34" charset="0"/>
              </a:rPr>
              <a:t> </a:t>
            </a:r>
          </a:p>
          <a:p>
            <a:endParaRPr lang="ru-RU" sz="4500" dirty="0">
              <a:latin typeface="Arial" pitchFamily="34" charset="0"/>
              <a:cs typeface="Arial" pitchFamily="34" charset="0"/>
            </a:endParaRPr>
          </a:p>
        </p:txBody>
      </p:sp>
      <p:pic>
        <p:nvPicPr>
          <p:cNvPr id="8" name="Объект 7" descr="C:\Users\Admin\Desktop\фото к проекту\IMG-20170413-WA0014.jpg"/>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364088" y="1556792"/>
            <a:ext cx="3035300" cy="1825922"/>
          </a:xfrm>
          <a:prstGeom prst="rect">
            <a:avLst/>
          </a:prstGeom>
          <a:noFill/>
          <a:ln>
            <a:noFill/>
          </a:ln>
        </p:spPr>
      </p:pic>
      <p:pic>
        <p:nvPicPr>
          <p:cNvPr id="9" name="Рисунок 8" descr="C:\Users\Admin\Desktop\фото к проекту\IMG-20170413-WA001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3861048"/>
            <a:ext cx="3358267" cy="2160240"/>
          </a:xfrm>
          <a:prstGeom prst="rect">
            <a:avLst/>
          </a:prstGeom>
          <a:noFill/>
          <a:ln>
            <a:noFill/>
          </a:ln>
        </p:spPr>
      </p:pic>
    </p:spTree>
  </p:cSld>
  <p:clrMapOvr>
    <a:masterClrMapping/>
  </p:clrMapOvr>
  <p:transition>
    <p:wheel spokes="3"/>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3076" name="Picture 4" descr="http://wdesk.ru/_ph/219/8415616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04664"/>
            <a:ext cx="8208912" cy="58557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39552" y="279395"/>
            <a:ext cx="8208912" cy="63709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ru-RU" sz="2400" b="1" i="0" u="none" strike="noStrike" cap="none" normalizeH="0" baseline="0" dirty="0" smtClean="0">
              <a:ln>
                <a:noFill/>
              </a:ln>
              <a:solidFill>
                <a:schemeClr val="accent2">
                  <a:lumMod val="50000"/>
                </a:schemeClr>
              </a:solidFill>
              <a:effectLst/>
              <a:latin typeface="Arial" pitchFamily="34" charset="0"/>
              <a:ea typeface="Calibri" pitchFamily="34" charset="0"/>
              <a:cs typeface="Arial" pitchFamily="34" charset="0"/>
            </a:endParaRPr>
          </a:p>
          <a:p>
            <a:pPr lvl="0" algn="just" fontAlgn="base">
              <a:spcBef>
                <a:spcPct val="0"/>
              </a:spcBef>
              <a:spcAft>
                <a:spcPct val="0"/>
              </a:spcAft>
            </a:pPr>
            <a:r>
              <a:rPr kumimoji="0" lang="ru-RU" sz="2400" b="1" i="0" u="none" strike="noStrike" cap="none" normalizeH="0" baseline="0" dirty="0" smtClean="0">
                <a:ln>
                  <a:noFill/>
                </a:ln>
                <a:solidFill>
                  <a:schemeClr val="accent2">
                    <a:lumMod val="50000"/>
                  </a:schemeClr>
                </a:solidFill>
                <a:effectLst/>
                <a:latin typeface="Arial" pitchFamily="34" charset="0"/>
                <a:ea typeface="Calibri" pitchFamily="34" charset="0"/>
                <a:cs typeface="Arial" pitchFamily="34" charset="0"/>
              </a:rPr>
              <a:t>Цель проекта: </a:t>
            </a:r>
            <a:r>
              <a:rPr kumimoji="0" lang="ru-RU"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lang="ru-RU" sz="2000" b="1" dirty="0">
                <a:latin typeface="Arial" pitchFamily="34" charset="0"/>
                <a:ea typeface="Calibri"/>
                <a:cs typeface="Arial" pitchFamily="34" charset="0"/>
              </a:rPr>
              <a:t>через серию тематических мероприятий в процессе различных видов деятельности сформировать у детей понимание о  необходимости    соблюдения правил личной гигиены для здоровья человека.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accent2">
                    <a:lumMod val="50000"/>
                  </a:schemeClr>
                </a:solidFill>
                <a:effectLst/>
                <a:latin typeface="Arial" pitchFamily="34" charset="0"/>
                <a:ea typeface="Calibri" pitchFamily="34" charset="0"/>
                <a:cs typeface="Arial" pitchFamily="34" charset="0"/>
              </a:rPr>
              <a:t>Задачи проекта:</a:t>
            </a:r>
            <a:endParaRPr kumimoji="0" lang="ru-RU" sz="2400" b="1" i="0" u="none" strike="noStrike" cap="none" normalizeH="0" baseline="0" dirty="0" smtClean="0">
              <a:ln>
                <a:noFill/>
              </a:ln>
              <a:solidFill>
                <a:schemeClr val="accent2">
                  <a:lumMod val="50000"/>
                </a:schemeClr>
              </a:solidFill>
              <a:effectLst/>
              <a:latin typeface="Arial" pitchFamily="34" charset="0"/>
              <a:cs typeface="Arial" pitchFamily="34" charset="0"/>
            </a:endParaRPr>
          </a:p>
          <a:p>
            <a:pPr marL="342900" lvl="0" indent="-342900" algn="just">
              <a:buFont typeface="Symbol"/>
              <a:buChar char=""/>
            </a:pPr>
            <a:r>
              <a:rPr kumimoji="0" lang="ru-RU"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lang="ru-RU" sz="2000" b="1" dirty="0">
                <a:latin typeface="Arial" pitchFamily="34" charset="0"/>
                <a:ea typeface="Calibri"/>
                <a:cs typeface="Arial" pitchFamily="34" charset="0"/>
              </a:rPr>
              <a:t>Дать детям представление   о микробах, о  их вреде и пользе для здоровья человека;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p>
            <a:pPr marL="342900" lvl="0" indent="-342900" algn="just">
              <a:buFont typeface="Symbol"/>
              <a:buChar char=""/>
            </a:pPr>
            <a:r>
              <a:rPr kumimoji="0" lang="ru-RU"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a:t>
            </a:r>
            <a:r>
              <a:rPr lang="ru-RU" sz="2000" b="1" dirty="0">
                <a:latin typeface="Arial" pitchFamily="34" charset="0"/>
                <a:ea typeface="Calibri"/>
                <a:cs typeface="Arial" pitchFamily="34" charset="0"/>
              </a:rPr>
              <a:t>Расширять  кругозор, знания детей о культурно – гигиенических навыках и о полезных свойствах мыла; </a:t>
            </a:r>
            <a:endParaRPr lang="ru-RU" sz="2000" b="1" dirty="0">
              <a:latin typeface="Arial" pitchFamily="34" charset="0"/>
              <a:cs typeface="Arial" pitchFamily="34" charset="0"/>
            </a:endParaRPr>
          </a:p>
          <a:p>
            <a:pPr marL="342900" lvl="0" indent="-342900" algn="just">
              <a:buFont typeface="Symbol"/>
              <a:buChar char=""/>
            </a:pPr>
            <a:r>
              <a:rPr lang="ru-RU" sz="2000" b="1" dirty="0">
                <a:latin typeface="Arial" pitchFamily="34" charset="0"/>
                <a:ea typeface="Calibri"/>
                <a:cs typeface="Arial" pitchFamily="34" charset="0"/>
              </a:rPr>
              <a:t>Воспитывать привычку следить за своим внешним видом, самостоятельно умываться, мыть руки с мылом перед едой, после туалета и по мере загрязнения</a:t>
            </a:r>
            <a:r>
              <a:rPr lang="ru-RU" sz="2000" b="1" dirty="0" smtClean="0">
                <a:latin typeface="Arial" pitchFamily="34" charset="0"/>
                <a:ea typeface="Calibri"/>
                <a:cs typeface="Arial" pitchFamily="34" charset="0"/>
              </a:rPr>
              <a:t>;</a:t>
            </a:r>
          </a:p>
          <a:p>
            <a:pPr marL="342900" lvl="0" indent="-342900" algn="just">
              <a:buFont typeface="Symbol"/>
              <a:buChar char=""/>
            </a:pPr>
            <a:r>
              <a:rPr lang="ru-RU" sz="2000" b="1" dirty="0">
                <a:latin typeface="Arial" pitchFamily="34" charset="0"/>
                <a:ea typeface="Calibri"/>
                <a:cs typeface="Arial" pitchFamily="34" charset="0"/>
              </a:rPr>
              <a:t>Обогатить предметно – развивающую среду по данной теме;  </a:t>
            </a:r>
            <a:endParaRPr lang="ru-RU" sz="2000" b="1" dirty="0">
              <a:latin typeface="Arial" pitchFamily="34" charset="0"/>
              <a:cs typeface="Arial" pitchFamily="34" charset="0"/>
            </a:endParaRPr>
          </a:p>
          <a:p>
            <a:pPr marL="342900" lvl="0" indent="-342900" algn="just">
              <a:buFont typeface="Symbol"/>
              <a:buChar char=""/>
            </a:pPr>
            <a:r>
              <a:rPr lang="ru-RU" sz="2000" b="1" dirty="0">
                <a:latin typeface="Arial" pitchFamily="34" charset="0"/>
                <a:ea typeface="Calibri"/>
                <a:cs typeface="Arial" pitchFamily="34" charset="0"/>
              </a:rPr>
              <a:t>  Укрепить связи между детским садом и семьёй, изменить позицию родителей в отношении своего здоровья и здоровья детей (формирование у детей культурно – гигиенических навыков</a:t>
            </a:r>
            <a:r>
              <a:rPr lang="ru-RU" sz="2000" b="1" dirty="0" smtClean="0">
                <a:latin typeface="Arial" pitchFamily="34" charset="0"/>
                <a:ea typeface="Calibri"/>
                <a:cs typeface="Arial" pitchFamily="34" charset="0"/>
              </a:rPr>
              <a:t>).</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025">
                                            <p:txEl>
                                              <p:pRg st="1" end="1"/>
                                            </p:txEl>
                                          </p:spTgt>
                                        </p:tgtEl>
                                        <p:attrNameLst>
                                          <p:attrName>style.visibility</p:attrName>
                                        </p:attrNameLst>
                                      </p:cBhvr>
                                      <p:to>
                                        <p:strVal val="visible"/>
                                      </p:to>
                                    </p:set>
                                    <p:anim calcmode="lin" valueType="num">
                                      <p:cBhvr>
                                        <p:cTn id="7" dur="1000" fill="hold"/>
                                        <p:tgtEl>
                                          <p:spTgt spid="1025">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1025">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1025">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25">
                                            <p:txEl>
                                              <p:pRg st="1" end="1"/>
                                            </p:txEl>
                                          </p:spTgt>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1025">
                                            <p:txEl>
                                              <p:pRg st="2" end="2"/>
                                            </p:txEl>
                                          </p:spTgt>
                                        </p:tgtEl>
                                        <p:attrNameLst>
                                          <p:attrName>style.visibility</p:attrName>
                                        </p:attrNameLst>
                                      </p:cBhvr>
                                      <p:to>
                                        <p:strVal val="visible"/>
                                      </p:to>
                                    </p:set>
                                    <p:anim calcmode="lin" valueType="num">
                                      <p:cBhvr>
                                        <p:cTn id="13" dur="1000" fill="hold"/>
                                        <p:tgtEl>
                                          <p:spTgt spid="1025">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1025">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1025">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025">
                                            <p:txEl>
                                              <p:pRg st="2" end="2"/>
                                            </p:txEl>
                                          </p:spTgt>
                                        </p:tgtEl>
                                        <p:attrNameLst>
                                          <p:attrName>ppt_y</p:attrName>
                                        </p:attrNameLst>
                                      </p:cBhvr>
                                      <p:tavLst>
                                        <p:tav tm="0" fmla="#ppt_y+(sin(-2*pi*(1-$))*-#ppt_x+cos(-2*pi*(1-$))*(1-#ppt_y))*(1-$)">
                                          <p:val>
                                            <p:fltVal val="0"/>
                                          </p:val>
                                        </p:tav>
                                        <p:tav tm="100000">
                                          <p:val>
                                            <p:fltVal val="1"/>
                                          </p:val>
                                        </p:tav>
                                      </p:tavLst>
                                    </p:anim>
                                  </p:childTnLst>
                                </p:cTn>
                              </p:par>
                              <p:par>
                                <p:cTn id="17" presetID="15" presetClass="entr" presetSubtype="0" fill="hold" nodeType="withEffect">
                                  <p:stCondLst>
                                    <p:cond delay="0"/>
                                  </p:stCondLst>
                                  <p:childTnLst>
                                    <p:set>
                                      <p:cBhvr>
                                        <p:cTn id="18" dur="1" fill="hold">
                                          <p:stCondLst>
                                            <p:cond delay="0"/>
                                          </p:stCondLst>
                                        </p:cTn>
                                        <p:tgtEl>
                                          <p:spTgt spid="1025">
                                            <p:txEl>
                                              <p:pRg st="3" end="3"/>
                                            </p:txEl>
                                          </p:spTgt>
                                        </p:tgtEl>
                                        <p:attrNameLst>
                                          <p:attrName>style.visibility</p:attrName>
                                        </p:attrNameLst>
                                      </p:cBhvr>
                                      <p:to>
                                        <p:strVal val="visible"/>
                                      </p:to>
                                    </p:set>
                                    <p:anim calcmode="lin" valueType="num">
                                      <p:cBhvr>
                                        <p:cTn id="19" dur="1000" fill="hold"/>
                                        <p:tgtEl>
                                          <p:spTgt spid="1025">
                                            <p:txEl>
                                              <p:pRg st="3" end="3"/>
                                            </p:txEl>
                                          </p:spTgt>
                                        </p:tgtEl>
                                        <p:attrNameLst>
                                          <p:attrName>ppt_w</p:attrName>
                                        </p:attrNameLst>
                                      </p:cBhvr>
                                      <p:tavLst>
                                        <p:tav tm="0">
                                          <p:val>
                                            <p:fltVal val="0"/>
                                          </p:val>
                                        </p:tav>
                                        <p:tav tm="100000">
                                          <p:val>
                                            <p:strVal val="#ppt_w"/>
                                          </p:val>
                                        </p:tav>
                                      </p:tavLst>
                                    </p:anim>
                                    <p:anim calcmode="lin" valueType="num">
                                      <p:cBhvr>
                                        <p:cTn id="20" dur="1000" fill="hold"/>
                                        <p:tgtEl>
                                          <p:spTgt spid="1025">
                                            <p:txEl>
                                              <p:pRg st="3" end="3"/>
                                            </p:txEl>
                                          </p:spTgt>
                                        </p:tgtEl>
                                        <p:attrNameLst>
                                          <p:attrName>ppt_h</p:attrName>
                                        </p:attrNameLst>
                                      </p:cBhvr>
                                      <p:tavLst>
                                        <p:tav tm="0">
                                          <p:val>
                                            <p:fltVal val="0"/>
                                          </p:val>
                                        </p:tav>
                                        <p:tav tm="100000">
                                          <p:val>
                                            <p:strVal val="#ppt_h"/>
                                          </p:val>
                                        </p:tav>
                                      </p:tavLst>
                                    </p:anim>
                                    <p:anim calcmode="lin" valueType="num">
                                      <p:cBhvr>
                                        <p:cTn id="21" dur="1000" fill="hold"/>
                                        <p:tgtEl>
                                          <p:spTgt spid="1025">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2" dur="1000" fill="hold"/>
                                        <p:tgtEl>
                                          <p:spTgt spid="1025">
                                            <p:txEl>
                                              <p:pRg st="3" end="3"/>
                                            </p:txEl>
                                          </p:spTgt>
                                        </p:tgtEl>
                                        <p:attrNameLst>
                                          <p:attrName>ppt_y</p:attrName>
                                        </p:attrNameLst>
                                      </p:cBhvr>
                                      <p:tavLst>
                                        <p:tav tm="0" fmla="#ppt_y+(sin(-2*pi*(1-$))*-#ppt_x+cos(-2*pi*(1-$))*(1-#ppt_y))*(1-$)">
                                          <p:val>
                                            <p:fltVal val="0"/>
                                          </p:val>
                                        </p:tav>
                                        <p:tav tm="100000">
                                          <p:val>
                                            <p:fltVal val="1"/>
                                          </p:val>
                                        </p:tav>
                                      </p:tavLst>
                                    </p:anim>
                                  </p:childTnLst>
                                </p:cTn>
                              </p:par>
                              <p:par>
                                <p:cTn id="23" presetID="15" presetClass="entr" presetSubtype="0" fill="hold" nodeType="withEffect">
                                  <p:stCondLst>
                                    <p:cond delay="0"/>
                                  </p:stCondLst>
                                  <p:childTnLst>
                                    <p:set>
                                      <p:cBhvr>
                                        <p:cTn id="24" dur="1" fill="hold">
                                          <p:stCondLst>
                                            <p:cond delay="0"/>
                                          </p:stCondLst>
                                        </p:cTn>
                                        <p:tgtEl>
                                          <p:spTgt spid="1025">
                                            <p:txEl>
                                              <p:pRg st="4" end="4"/>
                                            </p:txEl>
                                          </p:spTgt>
                                        </p:tgtEl>
                                        <p:attrNameLst>
                                          <p:attrName>style.visibility</p:attrName>
                                        </p:attrNameLst>
                                      </p:cBhvr>
                                      <p:to>
                                        <p:strVal val="visible"/>
                                      </p:to>
                                    </p:set>
                                    <p:anim calcmode="lin" valueType="num">
                                      <p:cBhvr>
                                        <p:cTn id="25" dur="1000" fill="hold"/>
                                        <p:tgtEl>
                                          <p:spTgt spid="1025">
                                            <p:txEl>
                                              <p:pRg st="4" end="4"/>
                                            </p:txEl>
                                          </p:spTgt>
                                        </p:tgtEl>
                                        <p:attrNameLst>
                                          <p:attrName>ppt_w</p:attrName>
                                        </p:attrNameLst>
                                      </p:cBhvr>
                                      <p:tavLst>
                                        <p:tav tm="0">
                                          <p:val>
                                            <p:fltVal val="0"/>
                                          </p:val>
                                        </p:tav>
                                        <p:tav tm="100000">
                                          <p:val>
                                            <p:strVal val="#ppt_w"/>
                                          </p:val>
                                        </p:tav>
                                      </p:tavLst>
                                    </p:anim>
                                    <p:anim calcmode="lin" valueType="num">
                                      <p:cBhvr>
                                        <p:cTn id="26" dur="1000" fill="hold"/>
                                        <p:tgtEl>
                                          <p:spTgt spid="1025">
                                            <p:txEl>
                                              <p:pRg st="4" end="4"/>
                                            </p:txEl>
                                          </p:spTgt>
                                        </p:tgtEl>
                                        <p:attrNameLst>
                                          <p:attrName>ppt_h</p:attrName>
                                        </p:attrNameLst>
                                      </p:cBhvr>
                                      <p:tavLst>
                                        <p:tav tm="0">
                                          <p:val>
                                            <p:fltVal val="0"/>
                                          </p:val>
                                        </p:tav>
                                        <p:tav tm="100000">
                                          <p:val>
                                            <p:strVal val="#ppt_h"/>
                                          </p:val>
                                        </p:tav>
                                      </p:tavLst>
                                    </p:anim>
                                    <p:anim calcmode="lin" valueType="num">
                                      <p:cBhvr>
                                        <p:cTn id="27" dur="1000" fill="hold"/>
                                        <p:tgtEl>
                                          <p:spTgt spid="1025">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8" dur="1000" fill="hold"/>
                                        <p:tgtEl>
                                          <p:spTgt spid="1025">
                                            <p:txEl>
                                              <p:pRg st="4" end="4"/>
                                            </p:txEl>
                                          </p:spTgt>
                                        </p:tgtEl>
                                        <p:attrNameLst>
                                          <p:attrName>ppt_y</p:attrName>
                                        </p:attrNameLst>
                                      </p:cBhvr>
                                      <p:tavLst>
                                        <p:tav tm="0" fmla="#ppt_y+(sin(-2*pi*(1-$))*-#ppt_x+cos(-2*pi*(1-$))*(1-#ppt_y))*(1-$)">
                                          <p:val>
                                            <p:fltVal val="0"/>
                                          </p:val>
                                        </p:tav>
                                        <p:tav tm="100000">
                                          <p:val>
                                            <p:fltVal val="1"/>
                                          </p:val>
                                        </p:tav>
                                      </p:tavLst>
                                    </p:anim>
                                  </p:childTnLst>
                                </p:cTn>
                              </p:par>
                              <p:par>
                                <p:cTn id="29" presetID="15" presetClass="entr" presetSubtype="0" fill="hold" nodeType="withEffect">
                                  <p:stCondLst>
                                    <p:cond delay="0"/>
                                  </p:stCondLst>
                                  <p:childTnLst>
                                    <p:set>
                                      <p:cBhvr>
                                        <p:cTn id="30" dur="1" fill="hold">
                                          <p:stCondLst>
                                            <p:cond delay="0"/>
                                          </p:stCondLst>
                                        </p:cTn>
                                        <p:tgtEl>
                                          <p:spTgt spid="1025">
                                            <p:txEl>
                                              <p:pRg st="5" end="5"/>
                                            </p:txEl>
                                          </p:spTgt>
                                        </p:tgtEl>
                                        <p:attrNameLst>
                                          <p:attrName>style.visibility</p:attrName>
                                        </p:attrNameLst>
                                      </p:cBhvr>
                                      <p:to>
                                        <p:strVal val="visible"/>
                                      </p:to>
                                    </p:set>
                                    <p:anim calcmode="lin" valueType="num">
                                      <p:cBhvr>
                                        <p:cTn id="31" dur="1000" fill="hold"/>
                                        <p:tgtEl>
                                          <p:spTgt spid="1025">
                                            <p:txEl>
                                              <p:pRg st="5" end="5"/>
                                            </p:txEl>
                                          </p:spTgt>
                                        </p:tgtEl>
                                        <p:attrNameLst>
                                          <p:attrName>ppt_w</p:attrName>
                                        </p:attrNameLst>
                                      </p:cBhvr>
                                      <p:tavLst>
                                        <p:tav tm="0">
                                          <p:val>
                                            <p:fltVal val="0"/>
                                          </p:val>
                                        </p:tav>
                                        <p:tav tm="100000">
                                          <p:val>
                                            <p:strVal val="#ppt_w"/>
                                          </p:val>
                                        </p:tav>
                                      </p:tavLst>
                                    </p:anim>
                                    <p:anim calcmode="lin" valueType="num">
                                      <p:cBhvr>
                                        <p:cTn id="32" dur="1000" fill="hold"/>
                                        <p:tgtEl>
                                          <p:spTgt spid="1025">
                                            <p:txEl>
                                              <p:pRg st="5" end="5"/>
                                            </p:txEl>
                                          </p:spTgt>
                                        </p:tgtEl>
                                        <p:attrNameLst>
                                          <p:attrName>ppt_h</p:attrName>
                                        </p:attrNameLst>
                                      </p:cBhvr>
                                      <p:tavLst>
                                        <p:tav tm="0">
                                          <p:val>
                                            <p:fltVal val="0"/>
                                          </p:val>
                                        </p:tav>
                                        <p:tav tm="100000">
                                          <p:val>
                                            <p:strVal val="#ppt_h"/>
                                          </p:val>
                                        </p:tav>
                                      </p:tavLst>
                                    </p:anim>
                                    <p:anim calcmode="lin" valueType="num">
                                      <p:cBhvr>
                                        <p:cTn id="33" dur="1000" fill="hold"/>
                                        <p:tgtEl>
                                          <p:spTgt spid="1025">
                                            <p:txEl>
                                              <p:pRg st="5" end="5"/>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1025">
                                            <p:txEl>
                                              <p:pRg st="5" end="5"/>
                                            </p:txEl>
                                          </p:spTgt>
                                        </p:tgtEl>
                                        <p:attrNameLst>
                                          <p:attrName>ppt_y</p:attrName>
                                        </p:attrNameLst>
                                      </p:cBhvr>
                                      <p:tavLst>
                                        <p:tav tm="0" fmla="#ppt_y+(sin(-2*pi*(1-$))*-#ppt_x+cos(-2*pi*(1-$))*(1-#ppt_y))*(1-$)">
                                          <p:val>
                                            <p:fltVal val="0"/>
                                          </p:val>
                                        </p:tav>
                                        <p:tav tm="100000">
                                          <p:val>
                                            <p:fltVal val="1"/>
                                          </p:val>
                                        </p:tav>
                                      </p:tavLst>
                                    </p:anim>
                                  </p:childTnLst>
                                </p:cTn>
                              </p:par>
                              <p:par>
                                <p:cTn id="35" presetID="15" presetClass="entr" presetSubtype="0" fill="hold" nodeType="withEffect">
                                  <p:stCondLst>
                                    <p:cond delay="0"/>
                                  </p:stCondLst>
                                  <p:childTnLst>
                                    <p:set>
                                      <p:cBhvr>
                                        <p:cTn id="36" dur="1" fill="hold">
                                          <p:stCondLst>
                                            <p:cond delay="0"/>
                                          </p:stCondLst>
                                        </p:cTn>
                                        <p:tgtEl>
                                          <p:spTgt spid="1025">
                                            <p:txEl>
                                              <p:pRg st="6" end="6"/>
                                            </p:txEl>
                                          </p:spTgt>
                                        </p:tgtEl>
                                        <p:attrNameLst>
                                          <p:attrName>style.visibility</p:attrName>
                                        </p:attrNameLst>
                                      </p:cBhvr>
                                      <p:to>
                                        <p:strVal val="visible"/>
                                      </p:to>
                                    </p:set>
                                    <p:anim calcmode="lin" valueType="num">
                                      <p:cBhvr>
                                        <p:cTn id="37" dur="1000" fill="hold"/>
                                        <p:tgtEl>
                                          <p:spTgt spid="1025">
                                            <p:txEl>
                                              <p:pRg st="6" end="6"/>
                                            </p:txEl>
                                          </p:spTgt>
                                        </p:tgtEl>
                                        <p:attrNameLst>
                                          <p:attrName>ppt_w</p:attrName>
                                        </p:attrNameLst>
                                      </p:cBhvr>
                                      <p:tavLst>
                                        <p:tav tm="0">
                                          <p:val>
                                            <p:fltVal val="0"/>
                                          </p:val>
                                        </p:tav>
                                        <p:tav tm="100000">
                                          <p:val>
                                            <p:strVal val="#ppt_w"/>
                                          </p:val>
                                        </p:tav>
                                      </p:tavLst>
                                    </p:anim>
                                    <p:anim calcmode="lin" valueType="num">
                                      <p:cBhvr>
                                        <p:cTn id="38" dur="1000" fill="hold"/>
                                        <p:tgtEl>
                                          <p:spTgt spid="1025">
                                            <p:txEl>
                                              <p:pRg st="6" end="6"/>
                                            </p:txEl>
                                          </p:spTgt>
                                        </p:tgtEl>
                                        <p:attrNameLst>
                                          <p:attrName>ppt_h</p:attrName>
                                        </p:attrNameLst>
                                      </p:cBhvr>
                                      <p:tavLst>
                                        <p:tav tm="0">
                                          <p:val>
                                            <p:fltVal val="0"/>
                                          </p:val>
                                        </p:tav>
                                        <p:tav tm="100000">
                                          <p:val>
                                            <p:strVal val="#ppt_h"/>
                                          </p:val>
                                        </p:tav>
                                      </p:tavLst>
                                    </p:anim>
                                    <p:anim calcmode="lin" valueType="num">
                                      <p:cBhvr>
                                        <p:cTn id="39" dur="1000" fill="hold"/>
                                        <p:tgtEl>
                                          <p:spTgt spid="1025">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0" dur="1000" fill="hold"/>
                                        <p:tgtEl>
                                          <p:spTgt spid="1025">
                                            <p:txEl>
                                              <p:pRg st="6" end="6"/>
                                            </p:txEl>
                                          </p:spTgt>
                                        </p:tgtEl>
                                        <p:attrNameLst>
                                          <p:attrName>ppt_y</p:attrName>
                                        </p:attrNameLst>
                                      </p:cBhvr>
                                      <p:tavLst>
                                        <p:tav tm="0" fmla="#ppt_y+(sin(-2*pi*(1-$))*-#ppt_x+cos(-2*pi*(1-$))*(1-#ppt_y))*(1-$)">
                                          <p:val>
                                            <p:fltVal val="0"/>
                                          </p:val>
                                        </p:tav>
                                        <p:tav tm="100000">
                                          <p:val>
                                            <p:fltVal val="1"/>
                                          </p:val>
                                        </p:tav>
                                      </p:tavLst>
                                    </p:anim>
                                  </p:childTnLst>
                                </p:cTn>
                              </p:par>
                              <p:par>
                                <p:cTn id="41" presetID="15" presetClass="entr" presetSubtype="0" fill="hold" nodeType="withEffect">
                                  <p:stCondLst>
                                    <p:cond delay="0"/>
                                  </p:stCondLst>
                                  <p:childTnLst>
                                    <p:set>
                                      <p:cBhvr>
                                        <p:cTn id="42" dur="1" fill="hold">
                                          <p:stCondLst>
                                            <p:cond delay="0"/>
                                          </p:stCondLst>
                                        </p:cTn>
                                        <p:tgtEl>
                                          <p:spTgt spid="1025">
                                            <p:txEl>
                                              <p:pRg st="7" end="7"/>
                                            </p:txEl>
                                          </p:spTgt>
                                        </p:tgtEl>
                                        <p:attrNameLst>
                                          <p:attrName>style.visibility</p:attrName>
                                        </p:attrNameLst>
                                      </p:cBhvr>
                                      <p:to>
                                        <p:strVal val="visible"/>
                                      </p:to>
                                    </p:set>
                                    <p:anim calcmode="lin" valueType="num">
                                      <p:cBhvr>
                                        <p:cTn id="43" dur="1000" fill="hold"/>
                                        <p:tgtEl>
                                          <p:spTgt spid="1025">
                                            <p:txEl>
                                              <p:pRg st="7" end="7"/>
                                            </p:txEl>
                                          </p:spTgt>
                                        </p:tgtEl>
                                        <p:attrNameLst>
                                          <p:attrName>ppt_w</p:attrName>
                                        </p:attrNameLst>
                                      </p:cBhvr>
                                      <p:tavLst>
                                        <p:tav tm="0">
                                          <p:val>
                                            <p:fltVal val="0"/>
                                          </p:val>
                                        </p:tav>
                                        <p:tav tm="100000">
                                          <p:val>
                                            <p:strVal val="#ppt_w"/>
                                          </p:val>
                                        </p:tav>
                                      </p:tavLst>
                                    </p:anim>
                                    <p:anim calcmode="lin" valueType="num">
                                      <p:cBhvr>
                                        <p:cTn id="44" dur="1000" fill="hold"/>
                                        <p:tgtEl>
                                          <p:spTgt spid="1025">
                                            <p:txEl>
                                              <p:pRg st="7" end="7"/>
                                            </p:txEl>
                                          </p:spTgt>
                                        </p:tgtEl>
                                        <p:attrNameLst>
                                          <p:attrName>ppt_h</p:attrName>
                                        </p:attrNameLst>
                                      </p:cBhvr>
                                      <p:tavLst>
                                        <p:tav tm="0">
                                          <p:val>
                                            <p:fltVal val="0"/>
                                          </p:val>
                                        </p:tav>
                                        <p:tav tm="100000">
                                          <p:val>
                                            <p:strVal val="#ppt_h"/>
                                          </p:val>
                                        </p:tav>
                                      </p:tavLst>
                                    </p:anim>
                                    <p:anim calcmode="lin" valueType="num">
                                      <p:cBhvr>
                                        <p:cTn id="45" dur="1000" fill="hold"/>
                                        <p:tgtEl>
                                          <p:spTgt spid="1025">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46" dur="1000" fill="hold"/>
                                        <p:tgtEl>
                                          <p:spTgt spid="1025">
                                            <p:txEl>
                                              <p:pRg st="7" end="7"/>
                                            </p:txEl>
                                          </p:spTgt>
                                        </p:tgtEl>
                                        <p:attrNameLst>
                                          <p:attrName>ppt_y</p:attrName>
                                        </p:attrNameLst>
                                      </p:cBhvr>
                                      <p:tavLst>
                                        <p:tav tm="0" fmla="#ppt_y+(sin(-2*pi*(1-$))*-#ppt_x+cos(-2*pi*(1-$))*(1-#ppt_y))*(1-$)">
                                          <p:val>
                                            <p:fltVal val="0"/>
                                          </p:val>
                                        </p:tav>
                                        <p:tav tm="100000">
                                          <p:val>
                                            <p:fltVal val="1"/>
                                          </p:val>
                                        </p:tav>
                                      </p:tavLst>
                                    </p:anim>
                                  </p:childTnLst>
                                </p:cTn>
                              </p:par>
                              <p:par>
                                <p:cTn id="47" presetID="15" presetClass="entr" presetSubtype="0" fill="hold" nodeType="withEffect">
                                  <p:stCondLst>
                                    <p:cond delay="0"/>
                                  </p:stCondLst>
                                  <p:childTnLst>
                                    <p:set>
                                      <p:cBhvr>
                                        <p:cTn id="48" dur="1" fill="hold">
                                          <p:stCondLst>
                                            <p:cond delay="0"/>
                                          </p:stCondLst>
                                        </p:cTn>
                                        <p:tgtEl>
                                          <p:spTgt spid="1025">
                                            <p:txEl>
                                              <p:pRg st="8" end="8"/>
                                            </p:txEl>
                                          </p:spTgt>
                                        </p:tgtEl>
                                        <p:attrNameLst>
                                          <p:attrName>style.visibility</p:attrName>
                                        </p:attrNameLst>
                                      </p:cBhvr>
                                      <p:to>
                                        <p:strVal val="visible"/>
                                      </p:to>
                                    </p:set>
                                    <p:anim calcmode="lin" valueType="num">
                                      <p:cBhvr>
                                        <p:cTn id="49" dur="1000" fill="hold"/>
                                        <p:tgtEl>
                                          <p:spTgt spid="1025">
                                            <p:txEl>
                                              <p:pRg st="8" end="8"/>
                                            </p:txEl>
                                          </p:spTgt>
                                        </p:tgtEl>
                                        <p:attrNameLst>
                                          <p:attrName>ppt_w</p:attrName>
                                        </p:attrNameLst>
                                      </p:cBhvr>
                                      <p:tavLst>
                                        <p:tav tm="0">
                                          <p:val>
                                            <p:fltVal val="0"/>
                                          </p:val>
                                        </p:tav>
                                        <p:tav tm="100000">
                                          <p:val>
                                            <p:strVal val="#ppt_w"/>
                                          </p:val>
                                        </p:tav>
                                      </p:tavLst>
                                    </p:anim>
                                    <p:anim calcmode="lin" valueType="num">
                                      <p:cBhvr>
                                        <p:cTn id="50" dur="1000" fill="hold"/>
                                        <p:tgtEl>
                                          <p:spTgt spid="1025">
                                            <p:txEl>
                                              <p:pRg st="8" end="8"/>
                                            </p:txEl>
                                          </p:spTgt>
                                        </p:tgtEl>
                                        <p:attrNameLst>
                                          <p:attrName>ppt_h</p:attrName>
                                        </p:attrNameLst>
                                      </p:cBhvr>
                                      <p:tavLst>
                                        <p:tav tm="0">
                                          <p:val>
                                            <p:fltVal val="0"/>
                                          </p:val>
                                        </p:tav>
                                        <p:tav tm="100000">
                                          <p:val>
                                            <p:strVal val="#ppt_h"/>
                                          </p:val>
                                        </p:tav>
                                      </p:tavLst>
                                    </p:anim>
                                    <p:anim calcmode="lin" valueType="num">
                                      <p:cBhvr>
                                        <p:cTn id="51" dur="1000" fill="hold"/>
                                        <p:tgtEl>
                                          <p:spTgt spid="1025">
                                            <p:txEl>
                                              <p:pRg st="8" end="8"/>
                                            </p:txEl>
                                          </p:spTgt>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1025">
                                            <p:txEl>
                                              <p:pRg st="8" end="8"/>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16385" name="Rectangle 1"/>
          <p:cNvSpPr>
            <a:spLocks noChangeArrowheads="1"/>
          </p:cNvSpPr>
          <p:nvPr/>
        </p:nvSpPr>
        <p:spPr bwMode="auto">
          <a:xfrm>
            <a:off x="179512" y="318081"/>
            <a:ext cx="8712968" cy="10618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chemeClr val="accent2">
                    <a:lumMod val="50000"/>
                  </a:schemeClr>
                </a:solidFill>
                <a:effectLst/>
                <a:latin typeface="Arial" pitchFamily="34" charset="0"/>
                <a:ea typeface="Calibri" pitchFamily="34" charset="0"/>
                <a:cs typeface="Arial" pitchFamily="34" charset="0"/>
              </a:rPr>
              <a:t>1 этап  - выбор темы</a:t>
            </a:r>
          </a:p>
          <a:p>
            <a:pPr algn="just">
              <a:lnSpc>
                <a:spcPct val="115000"/>
              </a:lnSpc>
              <a:spcAft>
                <a:spcPts val="1000"/>
              </a:spcAft>
            </a:pPr>
            <a:r>
              <a:rPr lang="ru-RU" sz="2000" dirty="0" smtClean="0">
                <a:latin typeface="Arial" pitchFamily="34" charset="0"/>
                <a:ea typeface="Calibri"/>
                <a:cs typeface="Arial" pitchFamily="34" charset="0"/>
              </a:rPr>
              <a:t> </a:t>
            </a:r>
            <a:endParaRPr lang="ru-RU" sz="2000" dirty="0">
              <a:latin typeface="Arial" pitchFamily="34" charset="0"/>
              <a:ea typeface="Calibri"/>
              <a:cs typeface="Arial" pitchFamily="34"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3458081770"/>
              </p:ext>
            </p:extLst>
          </p:nvPr>
        </p:nvGraphicFramePr>
        <p:xfrm>
          <a:off x="755576" y="1268760"/>
          <a:ext cx="7488831" cy="4866237"/>
        </p:xfrm>
        <a:graphic>
          <a:graphicData uri="http://schemas.openxmlformats.org/drawingml/2006/table">
            <a:tbl>
              <a:tblPr/>
              <a:tblGrid>
                <a:gridCol w="2203269"/>
                <a:gridCol w="2579994"/>
                <a:gridCol w="2705568"/>
              </a:tblGrid>
              <a:tr h="675817">
                <a:tc>
                  <a:txBody>
                    <a:bodyPr/>
                    <a:lstStyle/>
                    <a:p>
                      <a:pPr marL="299085" algn="ctr">
                        <a:lnSpc>
                          <a:spcPct val="115000"/>
                        </a:lnSpc>
                        <a:spcAft>
                          <a:spcPts val="1000"/>
                        </a:spcAft>
                      </a:pPr>
                      <a:r>
                        <a:rPr lang="ru-RU" sz="1400" b="1" dirty="0">
                          <a:effectLst/>
                          <a:latin typeface="Arial" pitchFamily="34" charset="0"/>
                          <a:ea typeface="Calibri"/>
                          <a:cs typeface="Arial" pitchFamily="34" charset="0"/>
                        </a:rPr>
                        <a:t>Что мы знаем?</a:t>
                      </a:r>
                    </a:p>
                  </a:txBody>
                  <a:tcPr marL="58790" marR="58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99085" algn="ctr">
                        <a:lnSpc>
                          <a:spcPct val="115000"/>
                        </a:lnSpc>
                        <a:spcAft>
                          <a:spcPts val="1000"/>
                        </a:spcAft>
                      </a:pPr>
                      <a:r>
                        <a:rPr lang="ru-RU" sz="1400" b="1">
                          <a:effectLst/>
                          <a:latin typeface="Arial" pitchFamily="34" charset="0"/>
                          <a:ea typeface="Calibri"/>
                          <a:cs typeface="Arial" pitchFamily="34" charset="0"/>
                        </a:rPr>
                        <a:t>Что ещё хотим узнать?</a:t>
                      </a:r>
                    </a:p>
                  </a:txBody>
                  <a:tcPr marL="58790" marR="58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99085" algn="ctr">
                        <a:lnSpc>
                          <a:spcPct val="115000"/>
                        </a:lnSpc>
                        <a:spcAft>
                          <a:spcPts val="1000"/>
                        </a:spcAft>
                      </a:pPr>
                      <a:r>
                        <a:rPr lang="ru-RU" sz="1400" b="1">
                          <a:effectLst/>
                          <a:latin typeface="Arial" pitchFamily="34" charset="0"/>
                          <a:ea typeface="Calibri"/>
                          <a:cs typeface="Arial" pitchFamily="34" charset="0"/>
                        </a:rPr>
                        <a:t>Как можем найти ответы на свои вопросы?</a:t>
                      </a:r>
                    </a:p>
                  </a:txBody>
                  <a:tcPr marL="58790" marR="58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90420">
                <a:tc>
                  <a:txBody>
                    <a:bodyPr/>
                    <a:lstStyle/>
                    <a:p>
                      <a:pPr marL="342900" lvl="0" indent="-342900">
                        <a:lnSpc>
                          <a:spcPct val="115000"/>
                        </a:lnSpc>
                        <a:buFont typeface="Symbol"/>
                        <a:buChar char=""/>
                      </a:pPr>
                      <a:r>
                        <a:rPr lang="ru-RU" sz="1400" b="1" dirty="0">
                          <a:effectLst/>
                          <a:latin typeface="Arial" pitchFamily="34" charset="0"/>
                          <a:ea typeface="Calibri"/>
                          <a:cs typeface="Arial" pitchFamily="34" charset="0"/>
                        </a:rPr>
                        <a:t>Если  руки не мыть, то  будут малюсенькие микробы. (</a:t>
                      </a:r>
                      <a:r>
                        <a:rPr lang="ru-RU" sz="1400" b="1" dirty="0" err="1">
                          <a:effectLst/>
                          <a:latin typeface="Arial" pitchFamily="34" charset="0"/>
                          <a:ea typeface="Calibri"/>
                          <a:cs typeface="Arial" pitchFamily="34" charset="0"/>
                        </a:rPr>
                        <a:t>Симеон</a:t>
                      </a:r>
                      <a:r>
                        <a:rPr lang="ru-RU" sz="1400" b="1" dirty="0">
                          <a:effectLst/>
                          <a:latin typeface="Arial" pitchFamily="34" charset="0"/>
                          <a:ea typeface="Calibri"/>
                          <a:cs typeface="Arial" pitchFamily="34" charset="0"/>
                        </a:rPr>
                        <a:t>) </a:t>
                      </a:r>
                    </a:p>
                    <a:p>
                      <a:pPr marL="342900" lvl="0" indent="-342900">
                        <a:lnSpc>
                          <a:spcPct val="115000"/>
                        </a:lnSpc>
                        <a:buFont typeface="Symbol"/>
                        <a:buChar char=""/>
                      </a:pPr>
                      <a:r>
                        <a:rPr lang="ru-RU" sz="1400" b="1" dirty="0">
                          <a:effectLst/>
                          <a:latin typeface="Arial" pitchFamily="34" charset="0"/>
                          <a:ea typeface="Calibri"/>
                          <a:cs typeface="Arial" pitchFamily="34" charset="0"/>
                        </a:rPr>
                        <a:t> Кто не моет руки, у того  они грязные.  (Ксюша)</a:t>
                      </a:r>
                    </a:p>
                    <a:p>
                      <a:pPr marL="342900" lvl="0" indent="-342900">
                        <a:lnSpc>
                          <a:spcPct val="115000"/>
                        </a:lnSpc>
                        <a:buFont typeface="Symbol"/>
                        <a:buChar char=""/>
                      </a:pPr>
                      <a:r>
                        <a:rPr lang="ru-RU" sz="1400" b="1" dirty="0">
                          <a:effectLst/>
                          <a:latin typeface="Arial" pitchFamily="34" charset="0"/>
                          <a:ea typeface="Calibri"/>
                          <a:cs typeface="Arial" pitchFamily="34" charset="0"/>
                        </a:rPr>
                        <a:t> Я всегда мою руки.  (Костя)</a:t>
                      </a:r>
                    </a:p>
                    <a:p>
                      <a:pPr marL="342900" lvl="0" indent="-342900">
                        <a:lnSpc>
                          <a:spcPct val="115000"/>
                        </a:lnSpc>
                        <a:buFont typeface="Symbol"/>
                        <a:buChar char=""/>
                      </a:pPr>
                      <a:r>
                        <a:rPr lang="ru-RU" sz="1400" b="1" dirty="0">
                          <a:effectLst/>
                          <a:latin typeface="Arial" pitchFamily="34" charset="0"/>
                          <a:ea typeface="Calibri"/>
                          <a:cs typeface="Arial" pitchFamily="34" charset="0"/>
                        </a:rPr>
                        <a:t>На грязных руках микробы. Они опасные  и страшные. (Слава)</a:t>
                      </a:r>
                    </a:p>
                    <a:p>
                      <a:pPr marL="299085">
                        <a:lnSpc>
                          <a:spcPct val="115000"/>
                        </a:lnSpc>
                        <a:spcAft>
                          <a:spcPts val="1000"/>
                        </a:spcAft>
                      </a:pPr>
                      <a:r>
                        <a:rPr lang="ru-RU" sz="1400" b="1" dirty="0">
                          <a:effectLst/>
                          <a:latin typeface="Arial" pitchFamily="34" charset="0"/>
                          <a:ea typeface="Calibri"/>
                          <a:cs typeface="Arial" pitchFamily="34" charset="0"/>
                        </a:rPr>
                        <a:t> </a:t>
                      </a:r>
                    </a:p>
                    <a:p>
                      <a:pPr marL="299085">
                        <a:lnSpc>
                          <a:spcPct val="115000"/>
                        </a:lnSpc>
                        <a:spcAft>
                          <a:spcPts val="1000"/>
                        </a:spcAft>
                      </a:pPr>
                      <a:r>
                        <a:rPr lang="ru-RU" sz="1400" b="1" dirty="0">
                          <a:effectLst/>
                          <a:latin typeface="Arial" pitchFamily="34" charset="0"/>
                          <a:ea typeface="Calibri"/>
                          <a:cs typeface="Arial" pitchFamily="34" charset="0"/>
                        </a:rPr>
                        <a:t> </a:t>
                      </a:r>
                    </a:p>
                  </a:txBody>
                  <a:tcPr marL="58790" marR="58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buFont typeface="Symbol"/>
                        <a:buChar char=""/>
                      </a:pPr>
                      <a:r>
                        <a:rPr lang="ru-RU" sz="1400" b="1" dirty="0">
                          <a:effectLst/>
                          <a:latin typeface="Arial" pitchFamily="34" charset="0"/>
                          <a:ea typeface="Calibri"/>
                          <a:cs typeface="Arial" pitchFamily="34" charset="0"/>
                        </a:rPr>
                        <a:t> Кто такие микробы?</a:t>
                      </a:r>
                    </a:p>
                    <a:p>
                      <a:pPr marL="342900" lvl="0" indent="-342900">
                        <a:lnSpc>
                          <a:spcPct val="115000"/>
                        </a:lnSpc>
                        <a:buFont typeface="Symbol"/>
                        <a:buChar char=""/>
                      </a:pPr>
                      <a:r>
                        <a:rPr lang="ru-RU" sz="1400" b="1" dirty="0">
                          <a:effectLst/>
                          <a:latin typeface="Arial" pitchFamily="34" charset="0"/>
                          <a:ea typeface="Calibri"/>
                          <a:cs typeface="Arial" pitchFamily="34" charset="0"/>
                        </a:rPr>
                        <a:t> Какой вред или пользу они приносят организму человека?</a:t>
                      </a:r>
                    </a:p>
                    <a:p>
                      <a:pPr marL="342900" lvl="0" indent="-342900">
                        <a:lnSpc>
                          <a:spcPct val="115000"/>
                        </a:lnSpc>
                        <a:buFont typeface="Symbol"/>
                        <a:buChar char=""/>
                      </a:pPr>
                      <a:r>
                        <a:rPr lang="ru-RU" sz="1400" b="1" dirty="0">
                          <a:effectLst/>
                          <a:latin typeface="Arial" pitchFamily="34" charset="0"/>
                          <a:ea typeface="Calibri"/>
                          <a:cs typeface="Arial" pitchFamily="34" charset="0"/>
                        </a:rPr>
                        <a:t> Что такое мыло? </a:t>
                      </a:r>
                    </a:p>
                    <a:p>
                      <a:pPr marL="342900" lvl="0" indent="-342900">
                        <a:lnSpc>
                          <a:spcPct val="115000"/>
                        </a:lnSpc>
                        <a:buFont typeface="Symbol"/>
                        <a:buChar char=""/>
                      </a:pPr>
                      <a:r>
                        <a:rPr lang="ru-RU" sz="1400" b="1" dirty="0">
                          <a:effectLst/>
                          <a:latin typeface="Arial" pitchFamily="34" charset="0"/>
                          <a:ea typeface="Calibri"/>
                          <a:cs typeface="Arial" pitchFamily="34" charset="0"/>
                        </a:rPr>
                        <a:t>Какие полезные свойства есть у мыла?</a:t>
                      </a:r>
                    </a:p>
                    <a:p>
                      <a:pPr marL="342900" lvl="0" indent="-342900">
                        <a:lnSpc>
                          <a:spcPct val="115000"/>
                        </a:lnSpc>
                        <a:buFont typeface="Symbol"/>
                        <a:buChar char=""/>
                      </a:pPr>
                      <a:r>
                        <a:rPr lang="ru-RU" sz="1400" b="1" dirty="0">
                          <a:effectLst/>
                          <a:latin typeface="Arial" pitchFamily="34" charset="0"/>
                          <a:ea typeface="Calibri"/>
                          <a:cs typeface="Arial" pitchFamily="34" charset="0"/>
                        </a:rPr>
                        <a:t> Как изготовить мыло дома?</a:t>
                      </a:r>
                    </a:p>
                    <a:p>
                      <a:pPr marL="342900" lvl="0" indent="-342900">
                        <a:lnSpc>
                          <a:spcPct val="115000"/>
                        </a:lnSpc>
                        <a:buFont typeface="Symbol"/>
                        <a:buChar char=""/>
                      </a:pPr>
                      <a:r>
                        <a:rPr lang="ru-RU" sz="1400" b="1" dirty="0">
                          <a:effectLst/>
                          <a:latin typeface="Arial" pitchFamily="34" charset="0"/>
                          <a:ea typeface="Calibri"/>
                          <a:cs typeface="Arial" pitchFamily="34" charset="0"/>
                        </a:rPr>
                        <a:t>Как правильно нужно мыть руки?</a:t>
                      </a:r>
                    </a:p>
                    <a:p>
                      <a:pPr>
                        <a:lnSpc>
                          <a:spcPct val="115000"/>
                        </a:lnSpc>
                        <a:spcAft>
                          <a:spcPts val="1000"/>
                        </a:spcAft>
                      </a:pPr>
                      <a:r>
                        <a:rPr lang="ru-RU" sz="1400" b="1" dirty="0">
                          <a:effectLst/>
                          <a:latin typeface="Arial" pitchFamily="34" charset="0"/>
                          <a:ea typeface="Calibri"/>
                          <a:cs typeface="Arial" pitchFamily="34" charset="0"/>
                        </a:rPr>
                        <a:t> </a:t>
                      </a:r>
                    </a:p>
                    <a:p>
                      <a:pPr>
                        <a:lnSpc>
                          <a:spcPct val="115000"/>
                        </a:lnSpc>
                        <a:spcAft>
                          <a:spcPts val="1000"/>
                        </a:spcAft>
                      </a:pPr>
                      <a:r>
                        <a:rPr lang="ru-RU" sz="1400" b="1" dirty="0">
                          <a:effectLst/>
                          <a:latin typeface="Arial" pitchFamily="34" charset="0"/>
                          <a:ea typeface="Calibri"/>
                          <a:cs typeface="Arial" pitchFamily="34" charset="0"/>
                        </a:rPr>
                        <a:t> </a:t>
                      </a:r>
                    </a:p>
                    <a:p>
                      <a:pPr>
                        <a:lnSpc>
                          <a:spcPct val="115000"/>
                        </a:lnSpc>
                        <a:spcAft>
                          <a:spcPts val="1000"/>
                        </a:spcAft>
                      </a:pPr>
                      <a:r>
                        <a:rPr lang="ru-RU" sz="1400" b="1" dirty="0">
                          <a:effectLst/>
                          <a:latin typeface="Arial" pitchFamily="34" charset="0"/>
                          <a:ea typeface="Calibri"/>
                          <a:cs typeface="Arial" pitchFamily="34" charset="0"/>
                        </a:rPr>
                        <a:t> </a:t>
                      </a:r>
                    </a:p>
                  </a:txBody>
                  <a:tcPr marL="58790" marR="58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15000"/>
                        </a:lnSpc>
                        <a:buFont typeface="Symbol"/>
                        <a:buChar char=""/>
                      </a:pPr>
                      <a:r>
                        <a:rPr lang="ru-RU" sz="1400" b="1" dirty="0">
                          <a:effectLst/>
                          <a:latin typeface="Arial" pitchFamily="34" charset="0"/>
                          <a:ea typeface="Calibri"/>
                          <a:cs typeface="Arial" pitchFamily="34" charset="0"/>
                        </a:rPr>
                        <a:t>В книгах</a:t>
                      </a:r>
                    </a:p>
                    <a:p>
                      <a:pPr marL="342900" lvl="0" indent="-342900">
                        <a:lnSpc>
                          <a:spcPct val="115000"/>
                        </a:lnSpc>
                        <a:buFont typeface="Symbol"/>
                        <a:buChar char=""/>
                      </a:pPr>
                      <a:r>
                        <a:rPr lang="ru-RU" sz="1400" b="1" dirty="0">
                          <a:effectLst/>
                          <a:latin typeface="Arial" pitchFamily="34" charset="0"/>
                          <a:ea typeface="Calibri"/>
                          <a:cs typeface="Arial" pitchFamily="34" charset="0"/>
                        </a:rPr>
                        <a:t>Спросить у мамы или у папы</a:t>
                      </a:r>
                    </a:p>
                    <a:p>
                      <a:pPr marL="342900" lvl="0" indent="-342900">
                        <a:lnSpc>
                          <a:spcPct val="115000"/>
                        </a:lnSpc>
                        <a:buFont typeface="Symbol"/>
                        <a:buChar char=""/>
                      </a:pPr>
                      <a:r>
                        <a:rPr lang="ru-RU" sz="1400" b="1" dirty="0">
                          <a:effectLst/>
                          <a:latin typeface="Arial" pitchFamily="34" charset="0"/>
                          <a:ea typeface="Calibri"/>
                          <a:cs typeface="Arial" pitchFamily="34" charset="0"/>
                        </a:rPr>
                        <a:t>Посмотреть фильм, мультфильм</a:t>
                      </a:r>
                    </a:p>
                    <a:p>
                      <a:pPr marL="342900" lvl="0" indent="-342900">
                        <a:lnSpc>
                          <a:spcPct val="115000"/>
                        </a:lnSpc>
                        <a:buFont typeface="Symbol"/>
                        <a:buChar char=""/>
                      </a:pPr>
                      <a:r>
                        <a:rPr lang="ru-RU" sz="1400" b="1" dirty="0">
                          <a:effectLst/>
                          <a:latin typeface="Arial" pitchFamily="34" charset="0"/>
                          <a:ea typeface="Calibri"/>
                          <a:cs typeface="Arial" pitchFamily="34" charset="0"/>
                        </a:rPr>
                        <a:t>Рассмотреть картины</a:t>
                      </a:r>
                    </a:p>
                    <a:p>
                      <a:pPr marL="342900" lvl="0" indent="-342900">
                        <a:lnSpc>
                          <a:spcPct val="115000"/>
                        </a:lnSpc>
                        <a:buFont typeface="Symbol"/>
                        <a:buChar char=""/>
                      </a:pPr>
                      <a:r>
                        <a:rPr lang="ru-RU" sz="1400" b="1" dirty="0">
                          <a:effectLst/>
                          <a:latin typeface="Arial" pitchFamily="34" charset="0"/>
                          <a:ea typeface="Calibri"/>
                          <a:cs typeface="Arial" pitchFamily="34" charset="0"/>
                        </a:rPr>
                        <a:t>Поиграть</a:t>
                      </a:r>
                    </a:p>
                    <a:p>
                      <a:pPr marL="342900" lvl="0" indent="-342900">
                        <a:lnSpc>
                          <a:spcPct val="115000"/>
                        </a:lnSpc>
                        <a:buFont typeface="Symbol"/>
                        <a:buChar char=""/>
                      </a:pPr>
                      <a:r>
                        <a:rPr lang="ru-RU" sz="1400" b="1" dirty="0">
                          <a:effectLst/>
                          <a:latin typeface="Arial" pitchFamily="34" charset="0"/>
                          <a:ea typeface="Calibri"/>
                          <a:cs typeface="Arial" pitchFamily="34" charset="0"/>
                        </a:rPr>
                        <a:t>Спросить у воспитателей</a:t>
                      </a:r>
                    </a:p>
                    <a:p>
                      <a:pPr marL="342900" lvl="0" indent="-342900">
                        <a:lnSpc>
                          <a:spcPct val="115000"/>
                        </a:lnSpc>
                        <a:buFont typeface="Symbol"/>
                        <a:buChar char=""/>
                      </a:pPr>
                      <a:r>
                        <a:rPr lang="ru-RU" sz="1400" b="1" dirty="0">
                          <a:effectLst/>
                          <a:latin typeface="Arial" pitchFamily="34" charset="0"/>
                          <a:ea typeface="Calibri"/>
                          <a:cs typeface="Arial" pitchFamily="34" charset="0"/>
                        </a:rPr>
                        <a:t>Приготовить  мыло</a:t>
                      </a:r>
                    </a:p>
                    <a:p>
                      <a:pPr marL="342900" lvl="0" indent="-342900">
                        <a:lnSpc>
                          <a:spcPct val="115000"/>
                        </a:lnSpc>
                        <a:buFont typeface="Symbol"/>
                        <a:buChar char=""/>
                      </a:pPr>
                      <a:r>
                        <a:rPr lang="ru-RU" sz="1400" b="1" dirty="0">
                          <a:effectLst/>
                          <a:latin typeface="Arial" pitchFamily="34" charset="0"/>
                          <a:ea typeface="Calibri"/>
                          <a:cs typeface="Arial" pitchFamily="34" charset="0"/>
                        </a:rPr>
                        <a:t> Провести эксперимент </a:t>
                      </a:r>
                    </a:p>
                    <a:p>
                      <a:pPr>
                        <a:lnSpc>
                          <a:spcPct val="115000"/>
                        </a:lnSpc>
                        <a:spcAft>
                          <a:spcPts val="1000"/>
                        </a:spcAft>
                      </a:pPr>
                      <a:r>
                        <a:rPr lang="ru-RU" sz="1400" b="1" dirty="0">
                          <a:effectLst/>
                          <a:latin typeface="Arial" pitchFamily="34" charset="0"/>
                          <a:ea typeface="Calibri"/>
                          <a:cs typeface="Arial" pitchFamily="34" charset="0"/>
                        </a:rPr>
                        <a:t> </a:t>
                      </a:r>
                    </a:p>
                  </a:txBody>
                  <a:tcPr marL="58790" marR="5879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385">
                                            <p:txEl>
                                              <p:pRg st="0" end="0"/>
                                            </p:txEl>
                                          </p:spTgt>
                                        </p:tgtEl>
                                        <p:attrNameLst>
                                          <p:attrName>style.visibility</p:attrName>
                                        </p:attrNameLst>
                                      </p:cBhvr>
                                      <p:to>
                                        <p:strVal val="visible"/>
                                      </p:to>
                                    </p:set>
                                    <p:anim calcmode="lin" valueType="num">
                                      <p:cBhvr additive="base">
                                        <p:cTn id="7" dur="500" fill="hold"/>
                                        <p:tgtEl>
                                          <p:spTgt spid="1638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6385">
                                            <p:txEl>
                                              <p:pRg st="1" end="1"/>
                                            </p:txEl>
                                          </p:spTgt>
                                        </p:tgtEl>
                                        <p:attrNameLst>
                                          <p:attrName>style.visibility</p:attrName>
                                        </p:attrNameLst>
                                      </p:cBhvr>
                                      <p:to>
                                        <p:strVal val="visible"/>
                                      </p:to>
                                    </p:set>
                                    <p:anim calcmode="lin" valueType="num">
                                      <p:cBhvr additive="base">
                                        <p:cTn id="13" dur="500" fill="hold"/>
                                        <p:tgtEl>
                                          <p:spTgt spid="1638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2">
                    <a:lumMod val="50000"/>
                  </a:schemeClr>
                </a:solidFill>
                <a:latin typeface="Arial" pitchFamily="34" charset="0"/>
                <a:cs typeface="Arial" pitchFamily="34" charset="0"/>
              </a:rPr>
              <a:t>Второй этап – сбор сведений</a:t>
            </a:r>
            <a:r>
              <a:rPr lang="ru-RU" dirty="0" smtClean="0">
                <a:solidFill>
                  <a:schemeClr val="accent2">
                    <a:lumMod val="50000"/>
                  </a:schemeClr>
                </a:solidFill>
                <a:latin typeface="Arial" pitchFamily="34" charset="0"/>
                <a:cs typeface="Arial" pitchFamily="34" charset="0"/>
              </a:rPr>
              <a:t/>
            </a:r>
            <a:br>
              <a:rPr lang="ru-RU" dirty="0" smtClean="0">
                <a:solidFill>
                  <a:schemeClr val="accent2">
                    <a:lumMod val="50000"/>
                  </a:schemeClr>
                </a:solidFill>
                <a:latin typeface="Arial" pitchFamily="34" charset="0"/>
                <a:cs typeface="Arial" pitchFamily="34" charset="0"/>
              </a:rPr>
            </a:br>
            <a:endParaRPr lang="ru-RU" dirty="0">
              <a:solidFill>
                <a:schemeClr val="accent2">
                  <a:lumMod val="50000"/>
                </a:schemeClr>
              </a:solidFill>
              <a:latin typeface="Arial" pitchFamily="34" charset="0"/>
              <a:cs typeface="Arial" pitchFamily="34" charset="0"/>
            </a:endParaRPr>
          </a:p>
        </p:txBody>
      </p:sp>
      <p:sp>
        <p:nvSpPr>
          <p:cNvPr id="3" name="Содержимое 2"/>
          <p:cNvSpPr>
            <a:spLocks noGrp="1"/>
          </p:cNvSpPr>
          <p:nvPr>
            <p:ph sz="half" idx="1"/>
          </p:nvPr>
        </p:nvSpPr>
        <p:spPr>
          <a:xfrm>
            <a:off x="457200" y="1600200"/>
            <a:ext cx="4402832" cy="4781128"/>
          </a:xfrm>
        </p:spPr>
        <p:txBody>
          <a:bodyPr>
            <a:normAutofit fontScale="85000" lnSpcReduction="20000"/>
          </a:bodyPr>
          <a:lstStyle/>
          <a:p>
            <a:pPr lvl="0"/>
            <a:r>
              <a:rPr lang="ru-RU" b="1" dirty="0" smtClean="0">
                <a:solidFill>
                  <a:schemeClr val="accent2">
                    <a:lumMod val="50000"/>
                  </a:schemeClr>
                </a:solidFill>
                <a:latin typeface="Arial" pitchFamily="34" charset="0"/>
                <a:cs typeface="Arial" pitchFamily="34" charset="0"/>
              </a:rPr>
              <a:t>Подбор художественной литературы  для чтения</a:t>
            </a:r>
            <a:r>
              <a:rPr lang="ru-RU" dirty="0" smtClean="0">
                <a:solidFill>
                  <a:schemeClr val="accent2">
                    <a:lumMod val="50000"/>
                  </a:schemeClr>
                </a:solidFill>
                <a:latin typeface="Arial" pitchFamily="34" charset="0"/>
                <a:cs typeface="Arial" pitchFamily="34" charset="0"/>
              </a:rPr>
              <a:t>:     </a:t>
            </a:r>
            <a:r>
              <a:rPr lang="ru-RU" dirty="0" smtClean="0">
                <a:latin typeface="Arial" pitchFamily="34" charset="0"/>
                <a:cs typeface="Arial" pitchFamily="34" charset="0"/>
              </a:rPr>
              <a:t>энциклопедии для детей дошкольного возраста,  использование интернет ресурсов</a:t>
            </a:r>
          </a:p>
          <a:p>
            <a:pPr lvl="0">
              <a:buNone/>
            </a:pPr>
            <a:endParaRPr lang="ru-RU" dirty="0" smtClean="0">
              <a:latin typeface="Arial" pitchFamily="34" charset="0"/>
              <a:cs typeface="Arial" pitchFamily="34" charset="0"/>
            </a:endParaRPr>
          </a:p>
          <a:p>
            <a:pPr lvl="0"/>
            <a:r>
              <a:rPr lang="ru-RU" b="1" dirty="0" smtClean="0">
                <a:solidFill>
                  <a:schemeClr val="accent2">
                    <a:lumMod val="50000"/>
                  </a:schemeClr>
                </a:solidFill>
                <a:latin typeface="Arial" pitchFamily="34" charset="0"/>
                <a:cs typeface="Arial" pitchFamily="34" charset="0"/>
              </a:rPr>
              <a:t>Подбор видеозаписей с мультфильмами по теме</a:t>
            </a:r>
          </a:p>
          <a:p>
            <a:pPr lvl="0"/>
            <a:endParaRPr lang="ru-RU" dirty="0" smtClean="0">
              <a:solidFill>
                <a:schemeClr val="accent2">
                  <a:lumMod val="50000"/>
                </a:schemeClr>
              </a:solidFill>
              <a:latin typeface="Arial" pitchFamily="34" charset="0"/>
              <a:cs typeface="Arial" pitchFamily="34" charset="0"/>
            </a:endParaRPr>
          </a:p>
          <a:p>
            <a:pPr lvl="0"/>
            <a:r>
              <a:rPr lang="ru-RU" b="1" dirty="0" smtClean="0">
                <a:solidFill>
                  <a:srgbClr val="C0504D">
                    <a:lumMod val="50000"/>
                  </a:srgbClr>
                </a:solidFill>
                <a:latin typeface="Arial" pitchFamily="34" charset="0"/>
                <a:cs typeface="Arial" pitchFamily="34" charset="0"/>
              </a:rPr>
              <a:t>Подбор Оформление уголка Здоровья: наглядный материал по произведению «</a:t>
            </a:r>
            <a:r>
              <a:rPr lang="ru-RU" b="1" dirty="0" err="1" smtClean="0">
                <a:solidFill>
                  <a:srgbClr val="C0504D">
                    <a:lumMod val="50000"/>
                  </a:srgbClr>
                </a:solidFill>
                <a:latin typeface="Arial" pitchFamily="34" charset="0"/>
                <a:cs typeface="Arial" pitchFamily="34" charset="0"/>
              </a:rPr>
              <a:t>Мойдодыр</a:t>
            </a:r>
            <a:r>
              <a:rPr lang="ru-RU" b="1" dirty="0" smtClean="0">
                <a:solidFill>
                  <a:srgbClr val="C0504D">
                    <a:lumMod val="50000"/>
                  </a:srgbClr>
                </a:solidFill>
                <a:latin typeface="Arial" pitchFamily="34" charset="0"/>
                <a:cs typeface="Arial" pitchFamily="34" charset="0"/>
              </a:rPr>
              <a:t>»</a:t>
            </a:r>
            <a:r>
              <a:rPr lang="ru-RU" dirty="0" smtClean="0">
                <a:solidFill>
                  <a:schemeClr val="accent2">
                    <a:lumMod val="50000"/>
                  </a:schemeClr>
                </a:solidFill>
                <a:latin typeface="Arial" pitchFamily="34" charset="0"/>
                <a:cs typeface="Arial" pitchFamily="34" charset="0"/>
              </a:rPr>
              <a:t> </a:t>
            </a:r>
            <a:r>
              <a:rPr lang="ru-RU" b="1" dirty="0" smtClean="0">
                <a:latin typeface="Arial" pitchFamily="34" charset="0"/>
                <a:ea typeface="Calibri"/>
                <a:cs typeface="Arial" pitchFamily="34" charset="0"/>
              </a:rPr>
              <a:t>  </a:t>
            </a:r>
            <a:endParaRPr lang="ru-RU" dirty="0" smtClean="0">
              <a:solidFill>
                <a:schemeClr val="accent2">
                  <a:lumMod val="50000"/>
                </a:schemeClr>
              </a:solidFill>
              <a:latin typeface="Arial" pitchFamily="34" charset="0"/>
              <a:cs typeface="Arial" pitchFamily="34" charset="0"/>
            </a:endParaRPr>
          </a:p>
          <a:p>
            <a:endParaRPr lang="ru-RU" dirty="0">
              <a:latin typeface="Arial" pitchFamily="34" charset="0"/>
              <a:cs typeface="Arial" pitchFamily="34" charset="0"/>
            </a:endParaRPr>
          </a:p>
        </p:txBody>
      </p:sp>
      <p:pic>
        <p:nvPicPr>
          <p:cNvPr id="6" name="Объект 5" descr="C:\Users\Admin\Desktop\фото к проекту\IMG-20170413-WA0024.jpg"/>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306175" y="1600200"/>
            <a:ext cx="3370281" cy="4525963"/>
          </a:xfrm>
          <a:prstGeom prst="rect">
            <a:avLst/>
          </a:prstGeom>
          <a:noFill/>
          <a:ln>
            <a:noFill/>
          </a:ln>
        </p:spPr>
      </p:pic>
    </p:spTree>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2">
                    <a:lumMod val="50000"/>
                  </a:schemeClr>
                </a:solidFill>
                <a:latin typeface="Arial" pitchFamily="34" charset="0"/>
                <a:cs typeface="Arial" pitchFamily="34" charset="0"/>
              </a:rPr>
              <a:t>Второй этап – сбор сведений</a:t>
            </a:r>
            <a:r>
              <a:rPr lang="ru-RU" dirty="0" smtClean="0">
                <a:solidFill>
                  <a:schemeClr val="accent2">
                    <a:lumMod val="50000"/>
                  </a:schemeClr>
                </a:solidFill>
                <a:latin typeface="Arial" pitchFamily="34" charset="0"/>
                <a:cs typeface="Arial" pitchFamily="34" charset="0"/>
              </a:rPr>
              <a:t/>
            </a:r>
            <a:br>
              <a:rPr lang="ru-RU" dirty="0" smtClean="0">
                <a:solidFill>
                  <a:schemeClr val="accent2">
                    <a:lumMod val="50000"/>
                  </a:schemeClr>
                </a:solidFill>
                <a:latin typeface="Arial" pitchFamily="34" charset="0"/>
                <a:cs typeface="Arial" pitchFamily="34" charset="0"/>
              </a:rPr>
            </a:br>
            <a:endParaRPr lang="ru-RU" dirty="0">
              <a:solidFill>
                <a:schemeClr val="accent2">
                  <a:lumMod val="50000"/>
                </a:schemeClr>
              </a:solidFill>
              <a:latin typeface="Arial" pitchFamily="34" charset="0"/>
              <a:cs typeface="Arial" pitchFamily="34" charset="0"/>
            </a:endParaRPr>
          </a:p>
        </p:txBody>
      </p:sp>
      <p:sp>
        <p:nvSpPr>
          <p:cNvPr id="3" name="Содержимое 2"/>
          <p:cNvSpPr>
            <a:spLocks noGrp="1"/>
          </p:cNvSpPr>
          <p:nvPr>
            <p:ph sz="half" idx="1"/>
          </p:nvPr>
        </p:nvSpPr>
        <p:spPr>
          <a:xfrm>
            <a:off x="457200" y="1285860"/>
            <a:ext cx="4618856" cy="4840303"/>
          </a:xfrm>
        </p:spPr>
        <p:txBody>
          <a:bodyPr>
            <a:normAutofit fontScale="62500" lnSpcReduction="20000"/>
          </a:bodyPr>
          <a:lstStyle/>
          <a:p>
            <a:pPr lvl="0"/>
            <a:r>
              <a:rPr lang="ru-RU" sz="3200" b="1" dirty="0" smtClean="0">
                <a:solidFill>
                  <a:schemeClr val="accent2">
                    <a:lumMod val="75000"/>
                  </a:schemeClr>
                </a:solidFill>
                <a:latin typeface="Arial" pitchFamily="34" charset="0"/>
                <a:cs typeface="Arial" pitchFamily="34" charset="0"/>
              </a:rPr>
              <a:t>Организация встречи с родителями. </a:t>
            </a:r>
          </a:p>
          <a:p>
            <a:pPr marL="0" lvl="0" indent="0">
              <a:buNone/>
            </a:pPr>
            <a:r>
              <a:rPr lang="ru-RU" sz="3200" b="1" dirty="0" smtClean="0">
                <a:solidFill>
                  <a:schemeClr val="accent2">
                    <a:lumMod val="75000"/>
                  </a:schemeClr>
                </a:solidFill>
                <a:latin typeface="Arial" pitchFamily="34" charset="0"/>
                <a:cs typeface="Arial" pitchFamily="34" charset="0"/>
              </a:rPr>
              <a:t> </a:t>
            </a:r>
            <a:r>
              <a:rPr lang="ru-RU" sz="3200" b="1" dirty="0" smtClean="0">
                <a:latin typeface="Arial" pitchFamily="34" charset="0"/>
                <a:cs typeface="Arial" pitchFamily="34" charset="0"/>
              </a:rPr>
              <a:t>Проведение круглого  стола.</a:t>
            </a:r>
          </a:p>
          <a:p>
            <a:pPr marL="0" indent="0">
              <a:buNone/>
            </a:pPr>
            <a:r>
              <a:rPr lang="ru-RU" sz="3200" b="1" dirty="0" smtClean="0">
                <a:latin typeface="Arial" pitchFamily="34" charset="0"/>
                <a:cs typeface="Arial" pitchFamily="34" charset="0"/>
              </a:rPr>
              <a:t>Цель:  обсуждение цели, задач и плана мероприятий проекта.</a:t>
            </a:r>
          </a:p>
          <a:p>
            <a:pPr lvl="0"/>
            <a:r>
              <a:rPr lang="ru-RU" sz="3200" b="1" dirty="0" smtClean="0">
                <a:solidFill>
                  <a:schemeClr val="accent2">
                    <a:lumMod val="75000"/>
                  </a:schemeClr>
                </a:solidFill>
                <a:latin typeface="Arial" pitchFamily="34" charset="0"/>
                <a:cs typeface="Arial" pitchFamily="34" charset="0"/>
              </a:rPr>
              <a:t>Анкетирование родителей.</a:t>
            </a:r>
          </a:p>
          <a:p>
            <a:pPr marL="0" indent="0">
              <a:buNone/>
            </a:pPr>
            <a:r>
              <a:rPr lang="ru-RU" sz="3200" b="1" dirty="0" smtClean="0">
                <a:latin typeface="Arial" pitchFamily="34" charset="0"/>
                <a:cs typeface="Arial" pitchFamily="34" charset="0"/>
              </a:rPr>
              <a:t>Цель:   выявить отношение родителей к здоровому образу жизни (к культурно – гигиеническим навыкам) </a:t>
            </a:r>
          </a:p>
          <a:p>
            <a:pPr lvl="0"/>
            <a:r>
              <a:rPr lang="ru-RU" sz="3200" b="1" dirty="0" smtClean="0">
                <a:solidFill>
                  <a:schemeClr val="accent2">
                    <a:lumMod val="75000"/>
                  </a:schemeClr>
                </a:solidFill>
                <a:latin typeface="Arial" pitchFamily="34" charset="0"/>
                <a:cs typeface="Arial" pitchFamily="34" charset="0"/>
              </a:rPr>
              <a:t>Оформление серий консультаций для родителей</a:t>
            </a:r>
          </a:p>
          <a:p>
            <a:pPr marL="0" lvl="0" indent="0">
              <a:buNone/>
            </a:pPr>
            <a:r>
              <a:rPr lang="ru-RU" sz="3200" b="1" dirty="0" smtClean="0">
                <a:latin typeface="Arial" pitchFamily="34" charset="0"/>
                <a:cs typeface="Arial" pitchFamily="34" charset="0"/>
              </a:rPr>
              <a:t> </a:t>
            </a:r>
          </a:p>
          <a:p>
            <a:pPr lvl="0"/>
            <a:r>
              <a:rPr lang="ru-RU" sz="3200" b="1" dirty="0" smtClean="0">
                <a:solidFill>
                  <a:schemeClr val="accent2">
                    <a:lumMod val="75000"/>
                  </a:schemeClr>
                </a:solidFill>
                <a:latin typeface="Arial" pitchFamily="34" charset="0"/>
                <a:cs typeface="Arial" pitchFamily="34" charset="0"/>
              </a:rPr>
              <a:t>Подбор  иллюстраций, картин, наглядного материала.</a:t>
            </a:r>
          </a:p>
          <a:p>
            <a:endParaRPr lang="ru-RU" dirty="0"/>
          </a:p>
        </p:txBody>
      </p:sp>
      <p:pic>
        <p:nvPicPr>
          <p:cNvPr id="7" name="Объект 6" descr="C:\Users\Admin\Desktop\фото к проекту\WP_20170411_001.jpg"/>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174754" y="1052736"/>
            <a:ext cx="2025030" cy="2664296"/>
          </a:xfrm>
          <a:prstGeom prst="rect">
            <a:avLst/>
          </a:prstGeom>
          <a:noFill/>
          <a:ln>
            <a:noFill/>
          </a:ln>
        </p:spPr>
      </p:pic>
      <p:pic>
        <p:nvPicPr>
          <p:cNvPr id="8" name="Рисунок 7" descr="C:\Users\Admin\Desktop\фото к проекту\WP_20170411_00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45594" y="1556793"/>
            <a:ext cx="1790902" cy="3103450"/>
          </a:xfrm>
          <a:prstGeom prst="rect">
            <a:avLst/>
          </a:prstGeom>
          <a:noFill/>
          <a:ln>
            <a:noFill/>
          </a:ln>
        </p:spPr>
      </p:pic>
      <p:pic>
        <p:nvPicPr>
          <p:cNvPr id="9" name="Рисунок 8" descr="C:\Users\Admin\Desktop\фото к проекту\WP_20170411_003.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2160" y="3933056"/>
            <a:ext cx="1826890" cy="2376264"/>
          </a:xfrm>
          <a:prstGeom prst="rect">
            <a:avLst/>
          </a:prstGeom>
          <a:noFill/>
          <a:ln>
            <a:noFill/>
          </a:ln>
        </p:spPr>
      </p:pic>
    </p:spTree>
  </p:cSld>
  <p:clrMapOvr>
    <a:masterClrMapping/>
  </p:clrMapOvr>
  <p:transition>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6">
                    <a:lumMod val="50000"/>
                  </a:schemeClr>
                </a:solidFill>
                <a:latin typeface="Arial" pitchFamily="34" charset="0"/>
                <a:cs typeface="Arial" pitchFamily="34" charset="0"/>
              </a:rPr>
              <a:t>Второй этап – сбор сведений</a:t>
            </a:r>
            <a:r>
              <a:rPr lang="ru-RU" dirty="0" smtClean="0">
                <a:solidFill>
                  <a:schemeClr val="accent6">
                    <a:lumMod val="50000"/>
                  </a:schemeClr>
                </a:solidFill>
                <a:latin typeface="Arial" pitchFamily="34" charset="0"/>
                <a:cs typeface="Arial" pitchFamily="34" charset="0"/>
              </a:rPr>
              <a:t/>
            </a:r>
            <a:br>
              <a:rPr lang="ru-RU" dirty="0" smtClean="0">
                <a:solidFill>
                  <a:schemeClr val="accent6">
                    <a:lumMod val="50000"/>
                  </a:schemeClr>
                </a:solidFill>
                <a:latin typeface="Arial" pitchFamily="34" charset="0"/>
                <a:cs typeface="Arial" pitchFamily="34" charset="0"/>
              </a:rPr>
            </a:br>
            <a:r>
              <a:rPr lang="ru-RU" dirty="0" smtClean="0">
                <a:solidFill>
                  <a:schemeClr val="accent6">
                    <a:lumMod val="50000"/>
                  </a:schemeClr>
                </a:solidFill>
                <a:latin typeface="Arial" pitchFamily="34" charset="0"/>
                <a:cs typeface="Arial" pitchFamily="34" charset="0"/>
              </a:rPr>
              <a:t> </a:t>
            </a:r>
            <a:endParaRPr lang="ru-RU" dirty="0">
              <a:solidFill>
                <a:schemeClr val="accent6">
                  <a:lumMod val="50000"/>
                </a:schemeClr>
              </a:solidFill>
              <a:latin typeface="Arial" pitchFamily="34" charset="0"/>
              <a:cs typeface="Arial" pitchFamily="34" charset="0"/>
            </a:endParaRPr>
          </a:p>
        </p:txBody>
      </p:sp>
      <p:sp>
        <p:nvSpPr>
          <p:cNvPr id="3" name="Содержимое 2"/>
          <p:cNvSpPr>
            <a:spLocks noGrp="1"/>
          </p:cNvSpPr>
          <p:nvPr>
            <p:ph sz="half" idx="1"/>
          </p:nvPr>
        </p:nvSpPr>
        <p:spPr>
          <a:xfrm>
            <a:off x="251520" y="1142984"/>
            <a:ext cx="4320480" cy="5143536"/>
          </a:xfrm>
        </p:spPr>
        <p:txBody>
          <a:bodyPr>
            <a:normAutofit fontScale="92500" lnSpcReduction="10000"/>
          </a:bodyPr>
          <a:lstStyle/>
          <a:p>
            <a:pPr lvl="0"/>
            <a:r>
              <a:rPr lang="ru-RU" sz="2200" b="1" dirty="0" smtClean="0">
                <a:solidFill>
                  <a:schemeClr val="accent2">
                    <a:lumMod val="75000"/>
                  </a:schemeClr>
                </a:solidFill>
                <a:latin typeface="Arial" pitchFamily="34" charset="0"/>
                <a:cs typeface="Arial" pitchFamily="34" charset="0"/>
              </a:rPr>
              <a:t>Беседа с презентацией     «Ох уж эти микробы» </a:t>
            </a:r>
          </a:p>
          <a:p>
            <a:pPr lvl="0">
              <a:buNone/>
            </a:pPr>
            <a:r>
              <a:rPr lang="ru-RU" sz="2200" b="1" dirty="0" smtClean="0">
                <a:latin typeface="Arial" pitchFamily="34" charset="0"/>
                <a:cs typeface="Arial" pitchFamily="34" charset="0"/>
              </a:rPr>
              <a:t>     Цель:  </a:t>
            </a:r>
            <a:r>
              <a:rPr lang="ru-RU" sz="2200" b="1" dirty="0">
                <a:latin typeface="Arial" pitchFamily="34" charset="0"/>
                <a:ea typeface="Calibri"/>
                <a:cs typeface="Arial" pitchFamily="34" charset="0"/>
              </a:rPr>
              <a:t>формирование </a:t>
            </a:r>
            <a:r>
              <a:rPr lang="ru-RU" sz="2200" b="1" dirty="0" smtClean="0">
                <a:latin typeface="Arial" pitchFamily="34" charset="0"/>
                <a:ea typeface="Calibri"/>
                <a:cs typeface="Arial" pitchFamily="34" charset="0"/>
              </a:rPr>
              <a:t>элементарных  </a:t>
            </a:r>
            <a:r>
              <a:rPr lang="ru-RU" sz="2200" b="1" dirty="0">
                <a:latin typeface="Arial" pitchFamily="34" charset="0"/>
                <a:ea typeface="Calibri"/>
                <a:cs typeface="Arial" pitchFamily="34" charset="0"/>
              </a:rPr>
              <a:t>представлений детей   о микробах, о  их вреде и пользе для здоровья человека</a:t>
            </a:r>
            <a:endParaRPr lang="ru-RU" sz="2200" b="1" dirty="0" smtClean="0">
              <a:latin typeface="Arial" pitchFamily="34" charset="0"/>
              <a:cs typeface="Arial" pitchFamily="34" charset="0"/>
            </a:endParaRPr>
          </a:p>
          <a:p>
            <a:pPr lvl="0"/>
            <a:r>
              <a:rPr lang="ru-RU" sz="2200" b="1" dirty="0" smtClean="0">
                <a:solidFill>
                  <a:schemeClr val="accent2">
                    <a:lumMod val="75000"/>
                  </a:schemeClr>
                </a:solidFill>
                <a:latin typeface="Arial" pitchFamily="34" charset="0"/>
                <a:cs typeface="Arial" pitchFamily="34" charset="0"/>
              </a:rPr>
              <a:t>Беседа с детьми на тему « Да здравствует мыло душистое»</a:t>
            </a:r>
            <a:r>
              <a:rPr lang="ru-RU" sz="2200" b="1" dirty="0" smtClean="0">
                <a:latin typeface="Arial" pitchFamily="34" charset="0"/>
                <a:cs typeface="Arial" pitchFamily="34" charset="0"/>
              </a:rPr>
              <a:t> Цель:</a:t>
            </a:r>
            <a:r>
              <a:rPr lang="ru-RU" sz="2400" dirty="0" smtClean="0">
                <a:latin typeface="Times New Roman"/>
                <a:ea typeface="Calibri"/>
              </a:rPr>
              <a:t>  </a:t>
            </a:r>
            <a:r>
              <a:rPr lang="ru-RU" sz="2200" b="1" dirty="0">
                <a:latin typeface="Arial" pitchFamily="34" charset="0"/>
                <a:ea typeface="Calibri"/>
                <a:cs typeface="Arial" pitchFamily="34" charset="0"/>
              </a:rPr>
              <a:t>Расширять  кругозор, знания детей о культурно – гигиенических навыках и о полезных свойствах мыла; вызвать интерес к данной теме; развивать внимание, усидчивость.</a:t>
            </a:r>
            <a:endParaRPr lang="ru-RU" sz="2200" b="1" dirty="0">
              <a:latin typeface="Arial" pitchFamily="34" charset="0"/>
              <a:cs typeface="Arial" pitchFamily="34" charset="0"/>
            </a:endParaRPr>
          </a:p>
          <a:p>
            <a:pPr marL="0" indent="0" algn="just">
              <a:buNone/>
            </a:pPr>
            <a:endParaRPr lang="ru-RU" sz="2200" b="1" dirty="0">
              <a:latin typeface="Arial" pitchFamily="34" charset="0"/>
              <a:cs typeface="Arial" pitchFamily="34" charset="0"/>
            </a:endParaRPr>
          </a:p>
          <a:p>
            <a:pPr>
              <a:buNone/>
            </a:pPr>
            <a:endParaRPr lang="ru-RU" sz="2200" b="1" dirty="0" smtClean="0">
              <a:latin typeface="Arial" pitchFamily="34" charset="0"/>
              <a:cs typeface="Arial" pitchFamily="34" charset="0"/>
            </a:endParaRPr>
          </a:p>
          <a:p>
            <a:endParaRPr lang="ru-RU" sz="1800" dirty="0"/>
          </a:p>
        </p:txBody>
      </p:sp>
      <p:pic>
        <p:nvPicPr>
          <p:cNvPr id="7" name="Рисунок 6" descr="http://hidesertnaturemuseum.org/wp-content/uploads/2014/04/bacteria.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20376" y="1196752"/>
            <a:ext cx="1572103" cy="2304256"/>
          </a:xfrm>
          <a:prstGeom prst="rect">
            <a:avLst/>
          </a:prstGeom>
          <a:noFill/>
          <a:ln>
            <a:noFill/>
          </a:ln>
        </p:spPr>
      </p:pic>
      <p:pic>
        <p:nvPicPr>
          <p:cNvPr id="8" name="Рисунок 7"/>
          <p:cNvPicPr/>
          <p:nvPr/>
        </p:nvPicPr>
        <p:blipFill>
          <a:blip r:embed="rId3">
            <a:extLst>
              <a:ext uri="{28A0092B-C50C-407E-A947-70E740481C1C}">
                <a14:useLocalDpi xmlns:a14="http://schemas.microsoft.com/office/drawing/2010/main" val="0"/>
              </a:ext>
            </a:extLst>
          </a:blip>
          <a:srcRect/>
          <a:stretch>
            <a:fillRect/>
          </a:stretch>
        </p:blipFill>
        <p:spPr bwMode="auto">
          <a:xfrm>
            <a:off x="4716016" y="3645024"/>
            <a:ext cx="2181944" cy="2016224"/>
          </a:xfrm>
          <a:prstGeom prst="rect">
            <a:avLst/>
          </a:prstGeom>
          <a:noFill/>
        </p:spPr>
      </p:pic>
      <p:pic>
        <p:nvPicPr>
          <p:cNvPr id="9" name="Рисунок 8"/>
          <p:cNvPicPr/>
          <p:nvPr/>
        </p:nvPicPr>
        <p:blipFill>
          <a:blip r:embed="rId4">
            <a:extLst>
              <a:ext uri="{28A0092B-C50C-407E-A947-70E740481C1C}">
                <a14:useLocalDpi xmlns:a14="http://schemas.microsoft.com/office/drawing/2010/main" val="0"/>
              </a:ext>
            </a:extLst>
          </a:blip>
          <a:srcRect/>
          <a:stretch>
            <a:fillRect/>
          </a:stretch>
        </p:blipFill>
        <p:spPr bwMode="auto">
          <a:xfrm>
            <a:off x="6804248" y="4653136"/>
            <a:ext cx="2088232" cy="1811757"/>
          </a:xfrm>
          <a:prstGeom prst="rect">
            <a:avLst/>
          </a:prstGeom>
          <a:noFill/>
        </p:spPr>
      </p:pic>
      <p:pic>
        <p:nvPicPr>
          <p:cNvPr id="11" name="Объект 10" descr="C:\Users\Admin\Desktop\stihi_pro_mikoby_2-500x374.jpg"/>
          <p:cNvPicPr>
            <a:picLocks noGrp="1"/>
          </p:cNvPicPr>
          <p:nvPr>
            <p:ph sz="half" idx="2"/>
          </p:nvPr>
        </p:nvPicPr>
        <p:blipFill>
          <a:blip r:embed="rId5">
            <a:extLst>
              <a:ext uri="{28A0092B-C50C-407E-A947-70E740481C1C}">
                <a14:useLocalDpi xmlns:a14="http://schemas.microsoft.com/office/drawing/2010/main" val="0"/>
              </a:ext>
            </a:extLst>
          </a:blip>
          <a:srcRect/>
          <a:stretch>
            <a:fillRect/>
          </a:stretch>
        </p:blipFill>
        <p:spPr bwMode="auto">
          <a:xfrm>
            <a:off x="4734628" y="980728"/>
            <a:ext cx="2444080" cy="1872609"/>
          </a:xfrm>
          <a:prstGeom prst="rect">
            <a:avLst/>
          </a:prstGeom>
          <a:noFill/>
          <a:ln>
            <a:noFill/>
          </a:ln>
        </p:spPr>
      </p:pic>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6">
                    <a:lumMod val="50000"/>
                  </a:schemeClr>
                </a:solidFill>
                <a:latin typeface="Arial" pitchFamily="34" charset="0"/>
                <a:cs typeface="Arial" pitchFamily="34" charset="0"/>
              </a:rPr>
              <a:t>Второй этап – сбор сведений</a:t>
            </a:r>
            <a:r>
              <a:rPr lang="ru-RU" dirty="0" smtClean="0">
                <a:solidFill>
                  <a:schemeClr val="accent6">
                    <a:lumMod val="50000"/>
                  </a:schemeClr>
                </a:solidFill>
                <a:latin typeface="Arial" pitchFamily="34" charset="0"/>
                <a:cs typeface="Arial" pitchFamily="34" charset="0"/>
              </a:rPr>
              <a:t/>
            </a:r>
            <a:br>
              <a:rPr lang="ru-RU" dirty="0" smtClean="0">
                <a:solidFill>
                  <a:schemeClr val="accent6">
                    <a:lumMod val="50000"/>
                  </a:schemeClr>
                </a:solidFill>
                <a:latin typeface="Arial" pitchFamily="34" charset="0"/>
                <a:cs typeface="Arial" pitchFamily="34" charset="0"/>
              </a:rPr>
            </a:br>
            <a:endParaRPr lang="ru-RU" dirty="0">
              <a:solidFill>
                <a:schemeClr val="accent6">
                  <a:lumMod val="50000"/>
                </a:schemeClr>
              </a:solidFill>
              <a:latin typeface="Arial" pitchFamily="34" charset="0"/>
              <a:cs typeface="Arial" pitchFamily="34" charset="0"/>
            </a:endParaRPr>
          </a:p>
        </p:txBody>
      </p:sp>
      <p:sp>
        <p:nvSpPr>
          <p:cNvPr id="3" name="Содержимое 2"/>
          <p:cNvSpPr>
            <a:spLocks noGrp="1"/>
          </p:cNvSpPr>
          <p:nvPr>
            <p:ph sz="half" idx="1"/>
          </p:nvPr>
        </p:nvSpPr>
        <p:spPr>
          <a:xfrm>
            <a:off x="214282" y="1142984"/>
            <a:ext cx="4069686" cy="5357850"/>
          </a:xfrm>
        </p:spPr>
        <p:txBody>
          <a:bodyPr>
            <a:normAutofit fontScale="62500" lnSpcReduction="20000"/>
          </a:bodyPr>
          <a:lstStyle/>
          <a:p>
            <a:pPr lvl="0"/>
            <a:r>
              <a:rPr lang="ru-RU" b="1" dirty="0" smtClean="0">
                <a:solidFill>
                  <a:schemeClr val="accent2">
                    <a:lumMod val="75000"/>
                  </a:schemeClr>
                </a:solidFill>
                <a:latin typeface="Arial" pitchFamily="34" charset="0"/>
                <a:cs typeface="Arial" pitchFamily="34" charset="0"/>
              </a:rPr>
              <a:t>Чтение художественной литературы:</a:t>
            </a:r>
          </a:p>
          <a:p>
            <a:pPr marL="266700"/>
            <a:r>
              <a:rPr lang="ru-RU" sz="2900" b="1" dirty="0" smtClean="0">
                <a:latin typeface="Arial" pitchFamily="34" charset="0"/>
                <a:cs typeface="Arial" pitchFamily="34" charset="0"/>
              </a:rPr>
              <a:t>  </a:t>
            </a:r>
            <a:r>
              <a:rPr lang="ru-RU" sz="2900" b="1" dirty="0">
                <a:latin typeface="Arial" pitchFamily="34" charset="0"/>
                <a:ea typeface="Calibri"/>
                <a:cs typeface="Arial" pitchFamily="34" charset="0"/>
              </a:rPr>
              <a:t>Народная сказка </a:t>
            </a:r>
            <a:r>
              <a:rPr lang="ru-RU" sz="2900" b="1" dirty="0" smtClean="0">
                <a:latin typeface="Arial" pitchFamily="34" charset="0"/>
                <a:ea typeface="Calibri"/>
                <a:cs typeface="Arial" pitchFamily="34" charset="0"/>
              </a:rPr>
              <a:t>«</a:t>
            </a:r>
            <a:r>
              <a:rPr lang="ru-RU" sz="2900" b="1" dirty="0">
                <a:latin typeface="Arial" pitchFamily="34" charset="0"/>
                <a:ea typeface="Calibri"/>
                <a:cs typeface="Arial" pitchFamily="34" charset="0"/>
              </a:rPr>
              <a:t>Про  грязные  ручки»;  </a:t>
            </a:r>
            <a:endParaRPr lang="ru-RU" sz="2900" b="1" dirty="0" smtClean="0">
              <a:latin typeface="Arial" pitchFamily="34" charset="0"/>
              <a:ea typeface="Calibri"/>
              <a:cs typeface="Arial" pitchFamily="34" charset="0"/>
            </a:endParaRPr>
          </a:p>
          <a:p>
            <a:pPr marL="266700"/>
            <a:r>
              <a:rPr lang="ru-RU" sz="2900" b="1" dirty="0" err="1" smtClean="0">
                <a:latin typeface="Arial" pitchFamily="34" charset="0"/>
                <a:ea typeface="Calibri"/>
                <a:cs typeface="Arial" pitchFamily="34" charset="0"/>
              </a:rPr>
              <a:t>К.Чуковский</a:t>
            </a:r>
            <a:r>
              <a:rPr lang="ru-RU" sz="2900" b="1" dirty="0" smtClean="0">
                <a:latin typeface="Arial" pitchFamily="34" charset="0"/>
                <a:ea typeface="Calibri"/>
                <a:cs typeface="Arial" pitchFamily="34" charset="0"/>
              </a:rPr>
              <a:t>  «</a:t>
            </a:r>
            <a:r>
              <a:rPr lang="ru-RU" sz="2900" b="1" dirty="0" err="1" smtClean="0">
                <a:latin typeface="Arial" pitchFamily="34" charset="0"/>
                <a:ea typeface="Calibri"/>
                <a:cs typeface="Arial" pitchFamily="34" charset="0"/>
              </a:rPr>
              <a:t>Мойдодыр</a:t>
            </a:r>
            <a:r>
              <a:rPr lang="ru-RU" sz="2900" b="1" dirty="0">
                <a:latin typeface="Arial" pitchFamily="34" charset="0"/>
                <a:ea typeface="Calibri"/>
                <a:cs typeface="Arial" pitchFamily="34" charset="0"/>
              </a:rPr>
              <a:t>»;  </a:t>
            </a:r>
            <a:endParaRPr lang="ru-RU" sz="2900" b="1" dirty="0" smtClean="0">
              <a:latin typeface="Arial" pitchFamily="34" charset="0"/>
              <a:ea typeface="Calibri"/>
              <a:cs typeface="Arial" pitchFamily="34" charset="0"/>
            </a:endParaRPr>
          </a:p>
          <a:p>
            <a:pPr marL="266700"/>
            <a:r>
              <a:rPr lang="ru-RU" sz="2900" b="1" dirty="0" smtClean="0">
                <a:latin typeface="Arial" pitchFamily="34" charset="0"/>
                <a:ea typeface="Calibri"/>
                <a:cs typeface="Arial" pitchFamily="34" charset="0"/>
              </a:rPr>
              <a:t>Булатов </a:t>
            </a:r>
            <a:r>
              <a:rPr lang="ru-RU" sz="2900" b="1" dirty="0">
                <a:latin typeface="Arial" pitchFamily="34" charset="0"/>
                <a:ea typeface="Calibri"/>
                <a:cs typeface="Arial" pitchFamily="34" charset="0"/>
              </a:rPr>
              <a:t>С.С. «Оля и мыло»; </a:t>
            </a:r>
            <a:endParaRPr lang="ru-RU" sz="2900" b="1" dirty="0" smtClean="0">
              <a:latin typeface="Arial" pitchFamily="34" charset="0"/>
              <a:ea typeface="Calibri"/>
              <a:cs typeface="Arial" pitchFamily="34" charset="0"/>
            </a:endParaRPr>
          </a:p>
          <a:p>
            <a:pPr marL="266700"/>
            <a:r>
              <a:rPr lang="ru-RU" sz="2900" b="1" dirty="0" smtClean="0">
                <a:latin typeface="Arial" pitchFamily="34" charset="0"/>
                <a:ea typeface="Calibri"/>
                <a:cs typeface="Arial" pitchFamily="34" charset="0"/>
              </a:rPr>
              <a:t> </a:t>
            </a:r>
            <a:r>
              <a:rPr lang="ru-RU" sz="2900" b="1" dirty="0">
                <a:latin typeface="Arial" pitchFamily="34" charset="0"/>
                <a:ea typeface="Calibri"/>
                <a:cs typeface="Arial" pitchFamily="34" charset="0"/>
              </a:rPr>
              <a:t>А. </a:t>
            </a:r>
            <a:r>
              <a:rPr lang="ru-RU" sz="2900" b="1" dirty="0" err="1" smtClean="0">
                <a:latin typeface="Arial" pitchFamily="34" charset="0"/>
                <a:ea typeface="Calibri"/>
                <a:cs typeface="Arial" pitchFamily="34" charset="0"/>
              </a:rPr>
              <a:t>Барто</a:t>
            </a:r>
            <a:r>
              <a:rPr lang="ru-RU" sz="2900" b="1" dirty="0" smtClean="0">
                <a:latin typeface="Arial" pitchFamily="34" charset="0"/>
                <a:ea typeface="Calibri"/>
                <a:cs typeface="Arial" pitchFamily="34" charset="0"/>
              </a:rPr>
              <a:t>  </a:t>
            </a:r>
            <a:r>
              <a:rPr lang="ru-RU" sz="2900" b="1" dirty="0">
                <a:latin typeface="Arial" pitchFamily="34" charset="0"/>
                <a:ea typeface="Calibri"/>
                <a:cs typeface="Arial" pitchFamily="34" charset="0"/>
              </a:rPr>
              <a:t>«Девочка чумазая».</a:t>
            </a:r>
            <a:endParaRPr lang="ru-RU" sz="2900" b="1" dirty="0">
              <a:latin typeface="Arial" pitchFamily="34" charset="0"/>
              <a:cs typeface="Arial" pitchFamily="34" charset="0"/>
            </a:endParaRPr>
          </a:p>
          <a:p>
            <a:pPr>
              <a:buNone/>
            </a:pPr>
            <a:endParaRPr lang="ru-RU" b="1" dirty="0" smtClean="0">
              <a:latin typeface="Arial" pitchFamily="34" charset="0"/>
              <a:cs typeface="Arial" pitchFamily="34" charset="0"/>
            </a:endParaRPr>
          </a:p>
          <a:p>
            <a:pPr>
              <a:buNone/>
            </a:pPr>
            <a:r>
              <a:rPr lang="ru-RU" b="1" dirty="0" smtClean="0">
                <a:latin typeface="Arial" pitchFamily="34" charset="0"/>
                <a:cs typeface="Arial" pitchFamily="34" charset="0"/>
              </a:rPr>
              <a:t>       Цель: вызвать интерес детей к данной теме; учить понимать смысл произведения; сопереживать героям; вести диалог с воспитателем при обсуждении произведений; формировать эмоциональную отзывчивость.</a:t>
            </a:r>
          </a:p>
          <a:p>
            <a:pPr>
              <a:buNone/>
            </a:pPr>
            <a:endParaRPr lang="ru-RU" b="1" dirty="0" smtClean="0">
              <a:latin typeface="Arial" pitchFamily="34" charset="0"/>
              <a:cs typeface="Arial" pitchFamily="34" charset="0"/>
            </a:endParaRPr>
          </a:p>
          <a:p>
            <a:pPr lvl="0"/>
            <a:r>
              <a:rPr lang="ru-RU" b="1" dirty="0" smtClean="0">
                <a:solidFill>
                  <a:schemeClr val="accent2">
                    <a:lumMod val="75000"/>
                  </a:schemeClr>
                </a:solidFill>
                <a:latin typeface="Arial" pitchFamily="34" charset="0"/>
                <a:cs typeface="Arial" pitchFamily="34" charset="0"/>
              </a:rPr>
              <a:t>Просмотр мультфильмов по теме проекта</a:t>
            </a:r>
          </a:p>
          <a:p>
            <a:endParaRPr lang="ru-RU" dirty="0"/>
          </a:p>
        </p:txBody>
      </p:sp>
      <p:pic>
        <p:nvPicPr>
          <p:cNvPr id="15" name="Объект 14" descr="C:\Users\Admin\Desktop\фото к проекту\WP_20170413_003.jpg"/>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1412776"/>
            <a:ext cx="1944216" cy="2952328"/>
          </a:xfrm>
          <a:prstGeom prst="rect">
            <a:avLst/>
          </a:prstGeom>
          <a:noFill/>
          <a:ln>
            <a:noFill/>
          </a:ln>
        </p:spPr>
      </p:pic>
      <p:pic>
        <p:nvPicPr>
          <p:cNvPr id="2051" name="Picture 3" descr="C:\Users\Admin\Desktop\фото к проекту\WP_20170413_00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04248" y="2852936"/>
            <a:ext cx="2211894" cy="33123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082660"/>
          </a:xfrm>
        </p:spPr>
        <p:txBody>
          <a:bodyPr>
            <a:normAutofit fontScale="90000"/>
          </a:bodyPr>
          <a:lstStyle/>
          <a:p>
            <a:r>
              <a:rPr lang="ru-RU" b="1" dirty="0" smtClean="0">
                <a:solidFill>
                  <a:schemeClr val="accent6">
                    <a:lumMod val="50000"/>
                  </a:schemeClr>
                </a:solidFill>
                <a:latin typeface="Arial" pitchFamily="34" charset="0"/>
                <a:cs typeface="Arial" pitchFamily="34" charset="0"/>
              </a:rPr>
              <a:t>Четвёртый этап – реализация проектов</a:t>
            </a:r>
            <a:r>
              <a:rPr lang="ru-RU" dirty="0" smtClean="0"/>
              <a:t/>
            </a:r>
            <a:br>
              <a:rPr lang="ru-RU" dirty="0" smtClean="0"/>
            </a:br>
            <a:endParaRPr lang="ru-RU" dirty="0"/>
          </a:p>
        </p:txBody>
      </p:sp>
      <p:sp>
        <p:nvSpPr>
          <p:cNvPr id="3" name="Содержимое 2"/>
          <p:cNvSpPr>
            <a:spLocks noGrp="1"/>
          </p:cNvSpPr>
          <p:nvPr>
            <p:ph sz="half" idx="1"/>
          </p:nvPr>
        </p:nvSpPr>
        <p:spPr>
          <a:xfrm>
            <a:off x="457200" y="1285860"/>
            <a:ext cx="3898776" cy="5383500"/>
          </a:xfrm>
        </p:spPr>
        <p:txBody>
          <a:bodyPr>
            <a:normAutofit fontScale="85000" lnSpcReduction="20000"/>
          </a:bodyPr>
          <a:lstStyle/>
          <a:p>
            <a:pPr lvl="0"/>
            <a:r>
              <a:rPr lang="ru-RU" sz="2200" b="1" dirty="0" smtClean="0">
                <a:solidFill>
                  <a:schemeClr val="accent6">
                    <a:lumMod val="50000"/>
                  </a:schemeClr>
                </a:solidFill>
                <a:latin typeface="Arial" pitchFamily="34" charset="0"/>
                <a:cs typeface="Arial" pitchFamily="34" charset="0"/>
              </a:rPr>
              <a:t>Эксперимент с пылью    </a:t>
            </a:r>
          </a:p>
          <a:p>
            <a:pPr marL="0" indent="0">
              <a:buNone/>
            </a:pPr>
            <a:r>
              <a:rPr lang="ru-RU" sz="2000" b="1" dirty="0" smtClean="0">
                <a:latin typeface="Arial" pitchFamily="34" charset="0"/>
                <a:cs typeface="Arial" pitchFamily="34" charset="0"/>
              </a:rPr>
              <a:t>Цель: </a:t>
            </a:r>
            <a:r>
              <a:rPr lang="ru-RU" sz="2000" b="1" dirty="0" smtClean="0">
                <a:latin typeface="Arial" pitchFamily="34" charset="0"/>
                <a:ea typeface="Calibri"/>
                <a:cs typeface="Arial" pitchFamily="34" charset="0"/>
              </a:rPr>
              <a:t>Показать </a:t>
            </a:r>
            <a:r>
              <a:rPr lang="ru-RU" sz="2000" b="1" dirty="0">
                <a:latin typeface="Arial" pitchFamily="34" charset="0"/>
                <a:ea typeface="Calibri"/>
                <a:cs typeface="Arial" pitchFamily="34" charset="0"/>
              </a:rPr>
              <a:t>детям, что пыль существует повсюду: и на вещах, и на предметах, и в </a:t>
            </a:r>
            <a:r>
              <a:rPr lang="ru-RU" sz="2000" b="1" dirty="0" smtClean="0">
                <a:latin typeface="Arial" pitchFamily="34" charset="0"/>
                <a:ea typeface="Calibri"/>
                <a:cs typeface="Arial" pitchFamily="34" charset="0"/>
              </a:rPr>
              <a:t>воздухе; </a:t>
            </a:r>
          </a:p>
          <a:p>
            <a:pPr marL="0" indent="0">
              <a:buNone/>
            </a:pPr>
            <a:r>
              <a:rPr lang="ru-RU" sz="2000" b="1" dirty="0" smtClean="0">
                <a:latin typeface="Arial" pitchFamily="34" charset="0"/>
                <a:ea typeface="Calibri"/>
                <a:cs typeface="Arial" pitchFamily="34" charset="0"/>
              </a:rPr>
              <a:t>учить  </a:t>
            </a:r>
            <a:r>
              <a:rPr lang="ru-RU" sz="2000" b="1" dirty="0">
                <a:latin typeface="Arial" pitchFamily="34" charset="0"/>
                <a:ea typeface="Calibri"/>
                <a:cs typeface="Arial" pitchFamily="34" charset="0"/>
              </a:rPr>
              <a:t>детей наблюдать, делать простые выводы</a:t>
            </a:r>
            <a:r>
              <a:rPr lang="ru-RU" sz="2000" b="1" dirty="0" smtClean="0">
                <a:latin typeface="Arial" pitchFamily="34" charset="0"/>
                <a:ea typeface="Calibri"/>
                <a:cs typeface="Arial" pitchFamily="34" charset="0"/>
              </a:rPr>
              <a:t>.</a:t>
            </a:r>
            <a:r>
              <a:rPr lang="ru-RU" sz="2000" b="1" dirty="0">
                <a:latin typeface="Arial" pitchFamily="34" charset="0"/>
                <a:ea typeface="Calibri"/>
                <a:cs typeface="Arial" pitchFamily="34" charset="0"/>
              </a:rPr>
              <a:t> </a:t>
            </a:r>
            <a:endParaRPr lang="ru-RU" sz="2000" b="1" dirty="0" smtClean="0">
              <a:latin typeface="Arial" pitchFamily="34" charset="0"/>
              <a:cs typeface="Arial" pitchFamily="34" charset="0"/>
            </a:endParaRPr>
          </a:p>
          <a:p>
            <a:pPr lvl="0"/>
            <a:r>
              <a:rPr lang="ru-RU" sz="2000" b="1" dirty="0" smtClean="0">
                <a:solidFill>
                  <a:schemeClr val="accent6">
                    <a:lumMod val="50000"/>
                  </a:schemeClr>
                </a:solidFill>
                <a:latin typeface="Arial" pitchFamily="34" charset="0"/>
                <a:cs typeface="Arial" pitchFamily="34" charset="0"/>
              </a:rPr>
              <a:t>Эксперимент со снегом</a:t>
            </a:r>
          </a:p>
          <a:p>
            <a:pPr lvl="0"/>
            <a:r>
              <a:rPr lang="ru-RU" sz="2000" b="1" dirty="0" smtClean="0">
                <a:solidFill>
                  <a:schemeClr val="accent6">
                    <a:lumMod val="50000"/>
                  </a:schemeClr>
                </a:solidFill>
                <a:latin typeface="Arial" pitchFamily="34" charset="0"/>
                <a:cs typeface="Arial" pitchFamily="34" charset="0"/>
              </a:rPr>
              <a:t>Занятие по ознакомлению с окружающим  миром «Знакомство с мылом</a:t>
            </a:r>
            <a:r>
              <a:rPr lang="ru-RU" b="1" dirty="0" smtClean="0">
                <a:solidFill>
                  <a:schemeClr val="accent6">
                    <a:lumMod val="50000"/>
                  </a:schemeClr>
                </a:solidFill>
                <a:latin typeface="Arial" pitchFamily="34" charset="0"/>
                <a:cs typeface="Arial" pitchFamily="34" charset="0"/>
              </a:rPr>
              <a:t>»</a:t>
            </a:r>
          </a:p>
          <a:p>
            <a:pPr marL="0" lvl="0" indent="0">
              <a:buNone/>
            </a:pPr>
            <a:r>
              <a:rPr lang="ru-RU" sz="2000" b="1" dirty="0" smtClean="0">
                <a:latin typeface="Arial" pitchFamily="34" charset="0"/>
                <a:cs typeface="Arial" pitchFamily="34" charset="0"/>
              </a:rPr>
              <a:t>Цель: </a:t>
            </a:r>
            <a:r>
              <a:rPr lang="ru-RU" sz="2100" b="1" dirty="0" smtClean="0">
                <a:latin typeface="Arial" pitchFamily="34" charset="0"/>
                <a:ea typeface="Calibri"/>
                <a:cs typeface="Arial" pitchFamily="34" charset="0"/>
              </a:rPr>
              <a:t>расширять </a:t>
            </a:r>
            <a:r>
              <a:rPr lang="ru-RU" sz="2100" b="1" dirty="0">
                <a:latin typeface="Arial" pitchFamily="34" charset="0"/>
                <a:ea typeface="Calibri"/>
                <a:cs typeface="Arial" pitchFamily="34" charset="0"/>
              </a:rPr>
              <a:t>представления  детей  о  свойствах  мыла; обучать элементарным способам исследовательской  деятельности; закреплять навыки самообслуживания, формировать положительные  привычки (умывание, мытьё рук), воспитывать бережное отношение к своему здоровью</a:t>
            </a:r>
            <a:r>
              <a:rPr lang="ru-RU" sz="2000" dirty="0">
                <a:latin typeface="Times New Roman"/>
                <a:ea typeface="Calibri"/>
              </a:rPr>
              <a:t>. </a:t>
            </a:r>
            <a:endParaRPr lang="ru-RU" sz="2000" b="1" dirty="0" smtClean="0">
              <a:latin typeface="Arial" pitchFamily="34" charset="0"/>
              <a:cs typeface="Arial" pitchFamily="34" charset="0"/>
            </a:endParaRPr>
          </a:p>
          <a:p>
            <a:pPr lvl="0"/>
            <a:r>
              <a:rPr lang="ru-RU" sz="2000" b="1" dirty="0" smtClean="0">
                <a:solidFill>
                  <a:schemeClr val="accent6">
                    <a:lumMod val="50000"/>
                  </a:schemeClr>
                </a:solidFill>
                <a:latin typeface="Arial" pitchFamily="34" charset="0"/>
                <a:cs typeface="Arial" pitchFamily="34" charset="0"/>
              </a:rPr>
              <a:t>Опыт с водой и мылом</a:t>
            </a:r>
          </a:p>
          <a:p>
            <a:pPr marL="0" lvl="0" indent="0">
              <a:buNone/>
            </a:pPr>
            <a:endParaRPr lang="ru-RU" b="1" dirty="0" smtClean="0">
              <a:solidFill>
                <a:schemeClr val="accent6">
                  <a:lumMod val="50000"/>
                </a:schemeClr>
              </a:solidFill>
              <a:latin typeface="Arial" pitchFamily="34" charset="0"/>
              <a:cs typeface="Arial" pitchFamily="34" charset="0"/>
            </a:endParaRPr>
          </a:p>
          <a:p>
            <a:pPr>
              <a:buNone/>
            </a:pPr>
            <a:endParaRPr lang="ru-RU" dirty="0" smtClean="0"/>
          </a:p>
          <a:p>
            <a:endParaRPr lang="ru-RU" dirty="0"/>
          </a:p>
        </p:txBody>
      </p:sp>
      <p:pic>
        <p:nvPicPr>
          <p:cNvPr id="8" name="Объект 7" descr="C:\Users\Admin\Desktop\фото к проекту\WP_20170413_012.jpg"/>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796136" y="998143"/>
            <a:ext cx="1462933" cy="2024149"/>
          </a:xfrm>
          <a:prstGeom prst="rect">
            <a:avLst/>
          </a:prstGeom>
          <a:noFill/>
          <a:ln>
            <a:noFill/>
          </a:ln>
        </p:spPr>
      </p:pic>
      <p:pic>
        <p:nvPicPr>
          <p:cNvPr id="9" name="Рисунок 8" descr="C:\Users\Admin\Desktop\фото к проекту\WP_20170413_013.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143911" y="1052736"/>
            <a:ext cx="1714822" cy="1064394"/>
          </a:xfrm>
          <a:prstGeom prst="rect">
            <a:avLst/>
          </a:prstGeom>
          <a:noFill/>
          <a:ln>
            <a:noFill/>
          </a:ln>
        </p:spPr>
      </p:pic>
      <p:pic>
        <p:nvPicPr>
          <p:cNvPr id="10" name="Рисунок 9" descr="C:\Users\Admin\Desktop\фото к проекту\IMG-20170413-WA0003.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1290" y="2546333"/>
            <a:ext cx="1366894" cy="1884045"/>
          </a:xfrm>
          <a:prstGeom prst="rect">
            <a:avLst/>
          </a:prstGeom>
          <a:noFill/>
          <a:ln>
            <a:noFill/>
          </a:ln>
        </p:spPr>
      </p:pic>
      <p:pic>
        <p:nvPicPr>
          <p:cNvPr id="11" name="Рисунок 10" descr="C:\Users\Admin\Desktop\фото к проекту\IMG-20170413-WA0007.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88224" y="3140968"/>
            <a:ext cx="2002155" cy="1257300"/>
          </a:xfrm>
          <a:prstGeom prst="rect">
            <a:avLst/>
          </a:prstGeom>
          <a:noFill/>
          <a:ln>
            <a:noFill/>
          </a:ln>
        </p:spPr>
      </p:pic>
      <p:pic>
        <p:nvPicPr>
          <p:cNvPr id="12" name="Рисунок 11" descr="C:\Users\Admin\Desktop\фото к проекту\WP_20170413_014.jp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148064" y="4653136"/>
            <a:ext cx="1296144" cy="1911052"/>
          </a:xfrm>
          <a:prstGeom prst="rect">
            <a:avLst/>
          </a:prstGeom>
          <a:noFill/>
          <a:ln>
            <a:noFill/>
          </a:ln>
        </p:spPr>
      </p:pic>
      <p:pic>
        <p:nvPicPr>
          <p:cNvPr id="13" name="Рисунок 12" descr="C:\Users\Admin\Desktop\фото к проекту\WP_20170413_016.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00274" y="4553992"/>
            <a:ext cx="1378054" cy="2109339"/>
          </a:xfrm>
          <a:prstGeom prst="rect">
            <a:avLst/>
          </a:prstGeom>
          <a:noFill/>
          <a:ln>
            <a:noFill/>
          </a:ln>
        </p:spPr>
      </p:pic>
    </p:spTree>
  </p:cSld>
  <p:clrMapOvr>
    <a:masterClrMapping/>
  </p:clrMapOvr>
  <p:transition>
    <p:blinds/>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435280" cy="720080"/>
          </a:xfrm>
        </p:spPr>
        <p:txBody>
          <a:bodyPr>
            <a:normAutofit fontScale="90000"/>
          </a:bodyPr>
          <a:lstStyle/>
          <a:p>
            <a:r>
              <a:rPr lang="ru-RU" sz="3600" b="1" dirty="0" smtClean="0">
                <a:solidFill>
                  <a:schemeClr val="accent6">
                    <a:lumMod val="50000"/>
                  </a:schemeClr>
                </a:solidFill>
                <a:latin typeface="Arial" pitchFamily="34" charset="0"/>
                <a:cs typeface="Arial" pitchFamily="34" charset="0"/>
              </a:rPr>
              <a:t>Четвёртый этап – реализация проектов</a:t>
            </a:r>
            <a:r>
              <a:rPr lang="ru-RU" dirty="0" smtClean="0"/>
              <a:t/>
            </a:r>
            <a:br>
              <a:rPr lang="ru-RU" dirty="0" smtClean="0"/>
            </a:br>
            <a:endParaRPr lang="ru-RU" dirty="0"/>
          </a:p>
        </p:txBody>
      </p:sp>
      <p:sp>
        <p:nvSpPr>
          <p:cNvPr id="3" name="Содержимое 2"/>
          <p:cNvSpPr>
            <a:spLocks noGrp="1"/>
          </p:cNvSpPr>
          <p:nvPr>
            <p:ph sz="half" idx="1"/>
          </p:nvPr>
        </p:nvSpPr>
        <p:spPr>
          <a:xfrm>
            <a:off x="323528" y="692696"/>
            <a:ext cx="5328592" cy="5976663"/>
          </a:xfrm>
        </p:spPr>
        <p:txBody>
          <a:bodyPr>
            <a:noAutofit/>
          </a:bodyPr>
          <a:lstStyle/>
          <a:p>
            <a:pPr lvl="0"/>
            <a:r>
              <a:rPr lang="ru-RU" sz="1800" b="1" dirty="0" smtClean="0">
                <a:solidFill>
                  <a:schemeClr val="accent6">
                    <a:lumMod val="50000"/>
                  </a:schemeClr>
                </a:solidFill>
                <a:latin typeface="Arial" pitchFamily="34" charset="0"/>
                <a:cs typeface="Arial" pitchFamily="34" charset="0"/>
              </a:rPr>
              <a:t> Подвижная игра «Мыльные пузыри»    </a:t>
            </a:r>
            <a:endParaRPr lang="ru-RU" sz="1800" b="1" dirty="0" smtClean="0">
              <a:latin typeface="Arial" pitchFamily="34" charset="0"/>
              <a:cs typeface="Arial" pitchFamily="34" charset="0"/>
            </a:endParaRPr>
          </a:p>
          <a:p>
            <a:pPr lvl="0"/>
            <a:r>
              <a:rPr lang="ru-RU" sz="1800" b="1" dirty="0" smtClean="0">
                <a:solidFill>
                  <a:schemeClr val="accent6">
                    <a:lumMod val="50000"/>
                  </a:schemeClr>
                </a:solidFill>
                <a:latin typeface="Arial" pitchFamily="34" charset="0"/>
                <a:cs typeface="Arial" pitchFamily="34" charset="0"/>
              </a:rPr>
              <a:t> Д. и. «Что нужно кукле»</a:t>
            </a:r>
          </a:p>
          <a:p>
            <a:pPr>
              <a:buNone/>
            </a:pPr>
            <a:r>
              <a:rPr lang="ru-RU" sz="1800" b="1" dirty="0" smtClean="0">
                <a:latin typeface="Arial" pitchFamily="34" charset="0"/>
                <a:cs typeface="Arial" pitchFamily="34" charset="0"/>
              </a:rPr>
              <a:t>Цель:  Р</a:t>
            </a:r>
            <a:r>
              <a:rPr lang="ru-RU" sz="1800" b="1" dirty="0" smtClean="0">
                <a:latin typeface="Arial" pitchFamily="34" charset="0"/>
                <a:ea typeface="Calibri"/>
                <a:cs typeface="Arial" pitchFamily="34" charset="0"/>
              </a:rPr>
              <a:t>асширять </a:t>
            </a:r>
            <a:r>
              <a:rPr lang="ru-RU" sz="1800" b="1" dirty="0">
                <a:latin typeface="Arial" pitchFamily="34" charset="0"/>
                <a:ea typeface="Calibri"/>
                <a:cs typeface="Arial" pitchFamily="34" charset="0"/>
              </a:rPr>
              <a:t>представления  детей о предметах гигиены и их </a:t>
            </a:r>
            <a:r>
              <a:rPr lang="ru-RU" sz="1800" b="1" dirty="0" smtClean="0">
                <a:latin typeface="Arial" pitchFamily="34" charset="0"/>
                <a:ea typeface="Calibri"/>
                <a:cs typeface="Arial" pitchFamily="34" charset="0"/>
              </a:rPr>
              <a:t>значении</a:t>
            </a:r>
            <a:r>
              <a:rPr lang="ru-RU" sz="1800" b="1" dirty="0">
                <a:latin typeface="Arial" pitchFamily="34" charset="0"/>
                <a:ea typeface="Calibri"/>
                <a:cs typeface="Arial" pitchFamily="34" charset="0"/>
              </a:rPr>
              <a:t>. </a:t>
            </a:r>
            <a:endParaRPr lang="ru-RU" sz="1800" b="1" dirty="0" smtClean="0">
              <a:latin typeface="Arial" pitchFamily="34" charset="0"/>
              <a:cs typeface="Arial" pitchFamily="34" charset="0"/>
            </a:endParaRPr>
          </a:p>
          <a:p>
            <a:pPr lvl="0"/>
            <a:r>
              <a:rPr lang="ru-RU" sz="1800" b="1" dirty="0" smtClean="0">
                <a:solidFill>
                  <a:schemeClr val="accent6">
                    <a:lumMod val="50000"/>
                  </a:schemeClr>
                </a:solidFill>
                <a:latin typeface="Arial" pitchFamily="34" charset="0"/>
                <a:cs typeface="Arial" pitchFamily="34" charset="0"/>
              </a:rPr>
              <a:t> Игра – ситуация «Купание куклы».</a:t>
            </a:r>
          </a:p>
          <a:p>
            <a:pPr marL="0" lvl="0" indent="0">
              <a:buNone/>
            </a:pPr>
            <a:r>
              <a:rPr lang="ru-RU" sz="1800" b="1" dirty="0" smtClean="0">
                <a:solidFill>
                  <a:prstClr val="black"/>
                </a:solidFill>
                <a:latin typeface="Arial" pitchFamily="34" charset="0"/>
                <a:cs typeface="Arial" pitchFamily="34" charset="0"/>
              </a:rPr>
              <a:t>Цель:  У</a:t>
            </a:r>
            <a:r>
              <a:rPr lang="ru-RU" sz="1800" b="1" dirty="0" smtClean="0">
                <a:latin typeface="Arial" pitchFamily="34" charset="0"/>
                <a:ea typeface="Calibri"/>
                <a:cs typeface="Arial" pitchFamily="34" charset="0"/>
              </a:rPr>
              <a:t>чить </a:t>
            </a:r>
            <a:r>
              <a:rPr lang="ru-RU" sz="1800" b="1" dirty="0">
                <a:latin typeface="Arial" pitchFamily="34" charset="0"/>
                <a:ea typeface="Calibri"/>
                <a:cs typeface="Arial" pitchFamily="34" charset="0"/>
              </a:rPr>
              <a:t>детей   совершать нужные действия при купании куклы, использовать по назначению предметы гигиены</a:t>
            </a:r>
            <a:r>
              <a:rPr lang="ru-RU" sz="1800" b="1" dirty="0" smtClean="0">
                <a:latin typeface="Arial" pitchFamily="34" charset="0"/>
                <a:ea typeface="Calibri"/>
                <a:cs typeface="Arial" pitchFamily="34" charset="0"/>
              </a:rPr>
              <a:t>.</a:t>
            </a:r>
            <a:endParaRPr lang="ru-RU" sz="1800" b="1" dirty="0" smtClean="0">
              <a:solidFill>
                <a:schemeClr val="accent6">
                  <a:lumMod val="50000"/>
                </a:schemeClr>
              </a:solidFill>
              <a:latin typeface="Arial" pitchFamily="34" charset="0"/>
              <a:cs typeface="Arial" pitchFamily="34" charset="0"/>
            </a:endParaRPr>
          </a:p>
          <a:p>
            <a:pPr lvl="0"/>
            <a:r>
              <a:rPr lang="ru-RU" sz="1800" b="1" dirty="0" smtClean="0">
                <a:solidFill>
                  <a:schemeClr val="accent6">
                    <a:lumMod val="50000"/>
                  </a:schemeClr>
                </a:solidFill>
                <a:latin typeface="Arial" pitchFamily="34" charset="0"/>
                <a:cs typeface="Arial" pitchFamily="34" charset="0"/>
              </a:rPr>
              <a:t> Домашнее задание. Изготовление мыла вместе с родителями</a:t>
            </a:r>
          </a:p>
          <a:p>
            <a:pPr marL="0" indent="0">
              <a:lnSpc>
                <a:spcPct val="115000"/>
              </a:lnSpc>
              <a:spcAft>
                <a:spcPts val="1000"/>
              </a:spcAft>
              <a:buNone/>
            </a:pPr>
            <a:r>
              <a:rPr lang="ru-RU" sz="1600" dirty="0" smtClean="0">
                <a:latin typeface="Times New Roman"/>
                <a:ea typeface="Calibri"/>
                <a:cs typeface="Times New Roman"/>
              </a:rPr>
              <a:t> </a:t>
            </a:r>
            <a:r>
              <a:rPr lang="ru-RU" sz="1800" b="1" dirty="0" smtClean="0">
                <a:solidFill>
                  <a:prstClr val="black"/>
                </a:solidFill>
                <a:latin typeface="Arial" pitchFamily="34" charset="0"/>
                <a:cs typeface="Arial" pitchFamily="34" charset="0"/>
              </a:rPr>
              <a:t>Цель</a:t>
            </a:r>
            <a:r>
              <a:rPr lang="ru-RU" sz="1800" b="1" dirty="0" smtClean="0">
                <a:latin typeface="Arial" pitchFamily="34" charset="0"/>
                <a:cs typeface="Arial" pitchFamily="34" charset="0"/>
              </a:rPr>
              <a:t>: С</a:t>
            </a:r>
            <a:r>
              <a:rPr lang="ru-RU" sz="1800" b="1" dirty="0" smtClean="0">
                <a:latin typeface="Arial" pitchFamily="34" charset="0"/>
                <a:ea typeface="Calibri"/>
                <a:cs typeface="Arial" pitchFamily="34" charset="0"/>
              </a:rPr>
              <a:t>оздать </a:t>
            </a:r>
            <a:r>
              <a:rPr lang="ru-RU" sz="1800" b="1" dirty="0">
                <a:latin typeface="Arial" pitchFamily="34" charset="0"/>
                <a:ea typeface="Calibri"/>
                <a:cs typeface="Arial" pitchFamily="34" charset="0"/>
              </a:rPr>
              <a:t>у детей радостное настроение от совместной деятельности с родителями; на практике посмотреть и попробовать самим приготовить  мыло,  видеть результаты своей работы</a:t>
            </a:r>
            <a:r>
              <a:rPr lang="ru-RU" sz="1800" b="1" dirty="0" smtClean="0">
                <a:latin typeface="Arial" pitchFamily="34" charset="0"/>
                <a:ea typeface="Calibri"/>
                <a:cs typeface="Arial" pitchFamily="34" charset="0"/>
              </a:rPr>
              <a:t>.</a:t>
            </a:r>
          </a:p>
          <a:p>
            <a:pPr marL="0" indent="0" algn="just">
              <a:lnSpc>
                <a:spcPct val="115000"/>
              </a:lnSpc>
              <a:spcAft>
                <a:spcPts val="1000"/>
              </a:spcAft>
              <a:buNone/>
            </a:pPr>
            <a:r>
              <a:rPr lang="ru-RU" sz="1800" b="1" dirty="0" smtClean="0">
                <a:solidFill>
                  <a:srgbClr val="F79646">
                    <a:lumMod val="50000"/>
                  </a:srgbClr>
                </a:solidFill>
                <a:latin typeface="Arial" pitchFamily="34" charset="0"/>
                <a:cs typeface="Arial" pitchFamily="34" charset="0"/>
              </a:rPr>
              <a:t>*  Оформление сборника правил, стихов,  пословиц, загадок «Чистота – залог здоровья»</a:t>
            </a:r>
            <a:endParaRPr lang="ru-RU" sz="1800" b="1" dirty="0">
              <a:latin typeface="Arial" pitchFamily="34" charset="0"/>
              <a:ea typeface="Calibri"/>
              <a:cs typeface="Arial" pitchFamily="34" charset="0"/>
            </a:endParaRPr>
          </a:p>
          <a:p>
            <a:pPr marL="0" lvl="0" indent="0">
              <a:buNone/>
            </a:pPr>
            <a:endParaRPr lang="ru-RU" sz="1600" dirty="0"/>
          </a:p>
        </p:txBody>
      </p:sp>
      <p:pic>
        <p:nvPicPr>
          <p:cNvPr id="10" name="Объект 9" descr="C:\Users\Admin\Desktop\фото к проекту\IMG-20170416-WA0008.jpg"/>
          <p:cNvPicPr>
            <a:picLocks noGrp="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6228184" y="620688"/>
            <a:ext cx="2145820" cy="2423160"/>
          </a:xfrm>
          <a:prstGeom prst="rect">
            <a:avLst/>
          </a:prstGeom>
          <a:noFill/>
          <a:ln>
            <a:noFill/>
          </a:ln>
        </p:spPr>
      </p:pic>
      <p:pic>
        <p:nvPicPr>
          <p:cNvPr id="11" name="Рисунок 10" descr="C:\Users\Admin\Desktop\фото к проекту\IMG-20170413-WA0034.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8144" y="3501008"/>
            <a:ext cx="3005005" cy="1953766"/>
          </a:xfrm>
          <a:prstGeom prst="rect">
            <a:avLst/>
          </a:prstGeom>
          <a:noFill/>
          <a:ln>
            <a:noFill/>
          </a:ln>
        </p:spPr>
      </p:pic>
    </p:spTree>
  </p:cSld>
  <p:clrMapOvr>
    <a:masterClrMapping/>
  </p:clrMapOvr>
  <p:transition>
    <p:pull dir="ld"/>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495</TotalTime>
  <Words>777</Words>
  <Application>Microsoft Office PowerPoint</Application>
  <PresentationFormat>Экран (4:3)</PresentationFormat>
  <Paragraphs>96</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«Чистота – залог здоровья» </vt:lpstr>
      <vt:lpstr>Презентация PowerPoint</vt:lpstr>
      <vt:lpstr>Презентация PowerPoint</vt:lpstr>
      <vt:lpstr>Второй этап – сбор сведений </vt:lpstr>
      <vt:lpstr>Второй этап – сбор сведений </vt:lpstr>
      <vt:lpstr>Второй этап – сбор сведений  </vt:lpstr>
      <vt:lpstr>Второй этап – сбор сведений </vt:lpstr>
      <vt:lpstr>Четвёртый этап – реализация проектов </vt:lpstr>
      <vt:lpstr>Четвёртый этап – реализация проектов </vt:lpstr>
      <vt:lpstr>Пятый этап – презентация проектов </vt:lpstr>
      <vt:lpstr>По окончанию проектной деятельности, были выявлены следующие результаты: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«Каша -  сила наша» </dc:title>
  <dc:creator>User</dc:creator>
  <cp:lastModifiedBy>Admin</cp:lastModifiedBy>
  <cp:revision>43</cp:revision>
  <dcterms:created xsi:type="dcterms:W3CDTF">2015-04-01T13:22:23Z</dcterms:created>
  <dcterms:modified xsi:type="dcterms:W3CDTF">2017-05-10T03:51:41Z</dcterms:modified>
</cp:coreProperties>
</file>