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4" r:id="rId3"/>
    <p:sldId id="275" r:id="rId4"/>
    <p:sldId id="272" r:id="rId5"/>
    <p:sldId id="258" r:id="rId6"/>
    <p:sldId id="257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73" r:id="rId15"/>
    <p:sldId id="266" r:id="rId16"/>
    <p:sldId id="267" r:id="rId17"/>
    <p:sldId id="268" r:id="rId18"/>
    <p:sldId id="269" r:id="rId19"/>
    <p:sldId id="270" r:id="rId20"/>
    <p:sldId id="276" r:id="rId21"/>
    <p:sldId id="27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physics.5ballov,ru/Zadach/t051.htm" TargetMode="External"/><Relationship Id="rId2" Type="http://schemas.openxmlformats.org/officeDocument/2006/relationships/hyperlink" Target="http://www.college.ru/physics/courses/op25part2/content/chapter1/section/paragraph6/theory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yandex.ru/images/search?p=1&amp;text=%D1%80%D0%B0%D0%B1%D0%BE%D1%82%D0%B0%20%D1%8D%D0%BB%D0%B5%D0%BA%D1%82%D1%80%D0%B8%D1%87%D0%B5%D1%81%D0%BA%D0%BE%D0%B3%D0%BE%20%D0%BF%D0%BE%D0%BB%D1%8F&amp;img_url=https://ds04.infourok.ru/uploads/ex/05cd/0008cbe4-0da79387/hello_html_m3ca28f8c.jpg&amp;pos=50&amp;rpt=simage&amp;lr=2" TargetMode="External"/><Relationship Id="rId4" Type="http://schemas.openxmlformats.org/officeDocument/2006/relationships/hyperlink" Target="https://yandex.ru/images/search?text=%D0%BF%D0%BE%D1%82%D0%B5%D0%BD%D1%86%D0%B8%D0%B0%D0%BB%20%D1%8D%D0%BB%D0%B5%D0%BA%D1%82%D1%80%D0%B8%D1%87%D0%B5%D1%81%D0%BA%D0%BE%D0%B3%D0%BE%20%D0%BF%D0%BE%D0%BB%D1%8F&amp;img_url=http://physik.ucoz.ru/_ph/15/712699818.gif&amp;pos=2&amp;rpt=simage&amp;lr=2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УРОК  ФИЗИКИ  В  10  КЛАССЕ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1811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52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      Работа и потенциал </a:t>
            </a:r>
          </a:p>
          <a:p>
            <a:pPr>
              <a:lnSpc>
                <a:spcPct val="80000"/>
              </a:lnSpc>
              <a:buNone/>
            </a:pPr>
            <a:r>
              <a:rPr lang="ru-RU" sz="52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         электрического поля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143240" y="2643182"/>
            <a:ext cx="541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72198" y="2857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00694" y="27146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28662" y="27146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142976" y="2857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6" name="Рисунок 15" descr="C:\Documents and Settings\1\Мои документы\электростатика 10\Разность потенциалов электростатического поля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42417" y="3717032"/>
            <a:ext cx="342902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2" descr="ÐÐ°ÑÑÐ¸Ð½ÐºÐ¸ Ð¿Ð¾ Ð·Ð°Ð¿ÑÐ¾ÑÑ ÑÐ°Ð±Ð¾ÑÐ° ÑÐ»ÐµÐºÑÑÐ¸ÑÐµÑÐºÐ¾Ð³Ð¾ Ð¿Ð¾Ð»Ñ Ð¿Ð¾ Ð¿ÐµÑÐµÐ¼ÐµÑÐµÐ½Ð¸Ñ Ð·Ð°ÑÑÐ´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3907" y="3198511"/>
            <a:ext cx="1716932" cy="20259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714876" y="5429264"/>
            <a:ext cx="2857520" cy="78581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71604" y="5429264"/>
            <a:ext cx="1643074" cy="78581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71736" y="2643182"/>
            <a:ext cx="2786082" cy="71438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НАПРЯЖЕНИЕ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Разность потенциалов в начальной и конечной точках траектории называется </a:t>
            </a: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напряжением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           </a:t>
            </a:r>
            <a:r>
              <a:rPr lang="en-US" b="1" dirty="0" smtClean="0">
                <a:solidFill>
                  <a:srgbClr val="7030A0"/>
                </a:solidFill>
                <a:latin typeface="Monotype Corsiva" pitchFamily="66" charset="0"/>
              </a:rPr>
              <a:t>          </a:t>
            </a: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 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 = </a:t>
            </a:r>
            <a:r>
              <a:rPr lang="el-G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φ</a:t>
            </a: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el-G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φ</a:t>
            </a: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     </a:t>
            </a:r>
          </a:p>
          <a:p>
            <a:pPr>
              <a:buNone/>
            </a:pPr>
            <a:r>
              <a:rPr lang="ru-RU" i="1" dirty="0" smtClean="0">
                <a:cs typeface="Arial" pitchFamily="34" charset="0"/>
              </a:rPr>
              <a:t>           Единица измерения напряжения и </a:t>
            </a:r>
          </a:p>
          <a:p>
            <a:pPr>
              <a:buNone/>
            </a:pPr>
            <a:r>
              <a:rPr lang="ru-RU" i="1" dirty="0" smtClean="0">
                <a:cs typeface="Arial" pitchFamily="34" charset="0"/>
              </a:rPr>
              <a:t>           потенциала  </a:t>
            </a:r>
            <a:r>
              <a:rPr lang="ru-RU" b="1" i="1" dirty="0" smtClean="0">
                <a:solidFill>
                  <a:srgbClr val="002060"/>
                </a:solidFill>
                <a:cs typeface="Arial" pitchFamily="34" charset="0"/>
              </a:rPr>
              <a:t>1В (вольт)</a:t>
            </a:r>
          </a:p>
          <a:p>
            <a:pPr>
              <a:buNone/>
            </a:pPr>
            <a:r>
              <a:rPr lang="ru-RU" i="1" dirty="0" smtClean="0">
                <a:cs typeface="Arial" pitchFamily="34" charset="0"/>
              </a:rPr>
              <a:t>Работа по перемещению заряда в неоднородном поле    </a:t>
            </a:r>
          </a:p>
          <a:p>
            <a:pPr>
              <a:buNone/>
            </a:pPr>
            <a:r>
              <a:rPr lang="ru-RU" i="1" dirty="0" smtClean="0">
                <a:cs typeface="Arial" pitchFamily="34" charset="0"/>
              </a:rPr>
              <a:t>              </a:t>
            </a:r>
            <a:r>
              <a:rPr lang="en-US" b="1" i="1" dirty="0" smtClean="0">
                <a:solidFill>
                  <a:srgbClr val="C00000"/>
                </a:solidFill>
                <a:cs typeface="Arial" pitchFamily="34" charset="0"/>
              </a:rPr>
              <a:t>A = qU   </a:t>
            </a:r>
            <a:r>
              <a:rPr lang="ru-RU" b="1" i="1" dirty="0" smtClean="0">
                <a:solidFill>
                  <a:srgbClr val="C00000"/>
                </a:solidFill>
                <a:cs typeface="Arial" pitchFamily="34" charset="0"/>
              </a:rPr>
              <a:t>    </a:t>
            </a:r>
            <a:r>
              <a:rPr lang="en-US" b="1" i="1" dirty="0" smtClean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ru-RU" i="1" dirty="0" smtClean="0">
                <a:cs typeface="Arial" pitchFamily="34" charset="0"/>
              </a:rPr>
              <a:t>или</a:t>
            </a:r>
            <a:r>
              <a:rPr lang="en-US" i="1" dirty="0" smtClean="0">
                <a:cs typeface="Arial" pitchFamily="34" charset="0"/>
              </a:rPr>
              <a:t>  </a:t>
            </a:r>
            <a:r>
              <a:rPr lang="ru-RU" i="1" dirty="0" smtClean="0">
                <a:cs typeface="Arial" pitchFamily="34" charset="0"/>
              </a:rPr>
              <a:t>    </a:t>
            </a:r>
            <a:r>
              <a:rPr lang="en-US" i="1" dirty="0" smtClean="0">
                <a:cs typeface="Arial" pitchFamily="34" charset="0"/>
              </a:rPr>
              <a:t> </a:t>
            </a:r>
            <a:r>
              <a:rPr lang="en-US" b="1" i="1" dirty="0" smtClean="0">
                <a:solidFill>
                  <a:srgbClr val="C00000"/>
                </a:solidFill>
                <a:cs typeface="Arial" pitchFamily="34" charset="0"/>
              </a:rPr>
              <a:t>A = q (</a:t>
            </a:r>
            <a:r>
              <a:rPr lang="el-GR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φ</a:t>
            </a:r>
            <a:r>
              <a:rPr lang="en-US" sz="1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1</a:t>
            </a:r>
            <a:r>
              <a:rPr lang="en-US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 – </a:t>
            </a:r>
            <a:r>
              <a:rPr lang="el-GR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φ</a:t>
            </a:r>
            <a:r>
              <a:rPr lang="en-US" sz="1600" b="1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2</a:t>
            </a:r>
            <a:r>
              <a:rPr lang="en-US" b="1" i="1" dirty="0" smtClean="0">
                <a:solidFill>
                  <a:srgbClr val="C00000"/>
                </a:solidFill>
                <a:cs typeface="Times New Roman"/>
              </a:rPr>
              <a:t>)</a:t>
            </a:r>
            <a:endParaRPr lang="ru-RU" b="1" i="1" dirty="0">
              <a:solidFill>
                <a:srgbClr val="C00000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6000760" y="1571612"/>
            <a:ext cx="1714512" cy="121444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СВЯЗЬ  МЕЖДУ  НАПРЯЖЕННОСТЬЮ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и  ПОТЕНЦИАЛОМ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0070C0"/>
                </a:solidFill>
                <a:latin typeface="Vectors_Times" pitchFamily="2" charset="0"/>
                <a:cs typeface="Vectors_Times" pitchFamily="2" charset="0"/>
              </a:rPr>
              <a:t>Е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/>
              <a:t>                        </a:t>
            </a:r>
            <a:r>
              <a:rPr lang="en-US" dirty="0" smtClean="0"/>
              <a:t>A</a:t>
            </a:r>
            <a:r>
              <a:rPr lang="en-US" sz="1600" dirty="0" smtClean="0"/>
              <a:t>12</a:t>
            </a:r>
            <a:r>
              <a:rPr lang="en-US" dirty="0" smtClean="0"/>
              <a:t> = qEd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</a:t>
            </a:r>
            <a:r>
              <a:rPr lang="en-US" dirty="0" smtClean="0"/>
              <a:t>     d                 A</a:t>
            </a:r>
            <a:r>
              <a:rPr lang="en-US" sz="1600" dirty="0" smtClean="0"/>
              <a:t>12</a:t>
            </a:r>
            <a:r>
              <a:rPr lang="en-US" dirty="0" smtClean="0"/>
              <a:t> = qU</a:t>
            </a:r>
          </a:p>
          <a:p>
            <a:endParaRPr lang="en-US" dirty="0" smtClean="0"/>
          </a:p>
          <a:p>
            <a:r>
              <a:rPr lang="ru-RU" b="1" i="1" dirty="0" smtClean="0">
                <a:solidFill>
                  <a:srgbClr val="7030A0"/>
                </a:solidFill>
              </a:rPr>
              <a:t>Если </a:t>
            </a:r>
            <a:r>
              <a:rPr lang="ru-RU" b="1" i="1" dirty="0" smtClean="0">
                <a:solidFill>
                  <a:srgbClr val="0070C0"/>
                </a:solidFill>
              </a:rPr>
              <a:t>Е = 0</a:t>
            </a:r>
            <a:r>
              <a:rPr lang="ru-RU" b="1" i="1" dirty="0" smtClean="0">
                <a:solidFill>
                  <a:srgbClr val="7030A0"/>
                </a:solidFill>
              </a:rPr>
              <a:t>, то </a:t>
            </a:r>
            <a:r>
              <a:rPr lang="el-GR" b="1" i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φ</a:t>
            </a:r>
            <a:r>
              <a:rPr lang="ru-RU" b="1" i="1" dirty="0" smtClean="0">
                <a:solidFill>
                  <a:srgbClr val="7030A0"/>
                </a:solidFill>
                <a:latin typeface="Times New Roman"/>
                <a:cs typeface="Times New Roman"/>
              </a:rPr>
              <a:t> – одинаков во всех точках</a:t>
            </a:r>
          </a:p>
          <a:p>
            <a:pPr>
              <a:buNone/>
            </a:pPr>
            <a:endParaRPr lang="ru-RU" b="1" i="1" dirty="0" smtClean="0">
              <a:solidFill>
                <a:srgbClr val="7030A0"/>
              </a:solidFill>
              <a:latin typeface="Times New Roman"/>
              <a:cs typeface="Times New Roman"/>
            </a:endParaRP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/>
                <a:cs typeface="Times New Roman"/>
              </a:rPr>
              <a:t>Напряженность  поля  направлена  в сторону  убывания  потенциала</a:t>
            </a:r>
            <a:endParaRPr lang="ru-RU" b="1" i="1" dirty="0">
              <a:solidFill>
                <a:srgbClr val="7030A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857224" y="2143116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857224" y="2500306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857224" y="2857496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142976" y="242886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/>
                <a:cs typeface="Times New Roman"/>
              </a:rPr>
              <a:t>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214546" y="242886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/>
                <a:cs typeface="Times New Roman"/>
              </a:rPr>
              <a:t>○</a:t>
            </a:r>
            <a:endParaRPr lang="ru-RU" b="1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1357290" y="2643182"/>
            <a:ext cx="1000132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000100" y="250030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357422" y="250030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2</a:t>
            </a:r>
            <a:endParaRPr lang="ru-RU" sz="2000" b="1" dirty="0"/>
          </a:p>
        </p:txBody>
      </p:sp>
      <p:sp>
        <p:nvSpPr>
          <p:cNvPr id="17" name="Стрелка вправо 16"/>
          <p:cNvSpPr/>
          <p:nvPr/>
        </p:nvSpPr>
        <p:spPr>
          <a:xfrm>
            <a:off x="5214942" y="2143116"/>
            <a:ext cx="64294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/>
        </p:nvGraphicFramePr>
        <p:xfrm>
          <a:off x="6072198" y="1643050"/>
          <a:ext cx="1290492" cy="114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Equation" r:id="rId3" imgW="444240" imgH="393480" progId="Equation.3">
                  <p:embed/>
                </p:oleObj>
              </mc:Choice>
              <mc:Fallback>
                <p:oleObj name="Equation" r:id="rId3" imgW="4442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2198" y="1643050"/>
                        <a:ext cx="1290492" cy="11430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Эквипотенциальные  поверхности – </a:t>
            </a:r>
            <a:r>
              <a:rPr lang="ru-RU" b="1" i="1" dirty="0" err="1" smtClean="0">
                <a:solidFill>
                  <a:srgbClr val="7030A0"/>
                </a:solidFill>
              </a:rPr>
              <a:t>поверхности</a:t>
            </a:r>
            <a:r>
              <a:rPr lang="ru-RU" b="1" i="1" dirty="0" smtClean="0">
                <a:solidFill>
                  <a:srgbClr val="7030A0"/>
                </a:solidFill>
              </a:rPr>
              <a:t> равного потенциала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C:\Documents and Settings\Дом\Мои документы\Классы\X класс\Тем. разделы\электростатика\Рисунки\Эквипотенциальные поверхности заряда и системы зарядов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427604"/>
            <a:ext cx="5589077" cy="4186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7774" y="5356694"/>
            <a:ext cx="725628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  Вектор напряженности перпендикулярен </a:t>
            </a:r>
          </a:p>
          <a:p>
            <a:r>
              <a:rPr lang="ru-RU" sz="2800" dirty="0" smtClean="0"/>
              <a:t>       эквипотенциальной поверхности  и</a:t>
            </a:r>
          </a:p>
          <a:p>
            <a:r>
              <a:rPr lang="ru-RU" sz="2800" dirty="0" smtClean="0"/>
              <a:t>направлен в сторону уменьшения потенциала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i="1" dirty="0" smtClean="0"/>
              <a:t>1. Какая формула связывает напряженность поля и напряжение?</a:t>
            </a:r>
          </a:p>
          <a:p>
            <a:r>
              <a:rPr lang="ru-RU" i="1" dirty="0" smtClean="0"/>
              <a:t>2. Формула работы для однородного поля.</a:t>
            </a:r>
          </a:p>
          <a:p>
            <a:r>
              <a:rPr lang="ru-RU" i="1" dirty="0" smtClean="0"/>
              <a:t>3. От чего зависит знак работы?</a:t>
            </a:r>
          </a:p>
          <a:p>
            <a:r>
              <a:rPr lang="ru-RU" i="1" dirty="0" smtClean="0"/>
              <a:t>4. Чему равна работа по замкнутому пути?</a:t>
            </a:r>
          </a:p>
          <a:p>
            <a:r>
              <a:rPr lang="ru-RU" i="1" dirty="0" smtClean="0"/>
              <a:t>5. Формула работы для неоднородного поля.</a:t>
            </a:r>
          </a:p>
          <a:p>
            <a:r>
              <a:rPr lang="ru-RU" i="1" dirty="0" smtClean="0"/>
              <a:t>6. Как работа связана с потенциальной энергией?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Вопросы на закрепление знаний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ТЕСТ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В однородном электрическом поле перемещается положительный заряд из точки 1 в точку 2 по разным траекториям. В каком из случаев работа сил электростатического поля больше</a:t>
            </a:r>
          </a:p>
          <a:p>
            <a:pPr>
              <a:buNone/>
            </a:pPr>
            <a:r>
              <a:rPr lang="ru-RU" dirty="0" smtClean="0"/>
              <a:t>                                  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rgbClr val="00B050"/>
                </a:solidFill>
              </a:rPr>
              <a:t>А.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По траектории 1—2. </a:t>
            </a:r>
          </a:p>
          <a:p>
            <a:pPr>
              <a:buNone/>
            </a:pPr>
            <a:r>
              <a:rPr lang="ru-RU" b="1" dirty="0" smtClean="0"/>
              <a:t>                                  </a:t>
            </a:r>
            <a:r>
              <a:rPr lang="ru-RU" b="1" dirty="0" smtClean="0">
                <a:solidFill>
                  <a:srgbClr val="00B050"/>
                </a:solidFill>
              </a:rPr>
              <a:t> Б</a:t>
            </a:r>
            <a:r>
              <a:rPr lang="ru-RU" dirty="0" smtClean="0">
                <a:solidFill>
                  <a:srgbClr val="00B050"/>
                </a:solidFill>
              </a:rPr>
              <a:t>. </a:t>
            </a:r>
            <a:r>
              <a:rPr lang="ru-RU" dirty="0" smtClean="0"/>
              <a:t>По траектории 1—3—2</a:t>
            </a:r>
            <a:r>
              <a:rPr lang="ru-RU" i="1" dirty="0" smtClean="0"/>
              <a:t>.</a:t>
            </a: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                                   </a:t>
            </a:r>
            <a:r>
              <a:rPr lang="ru-RU" b="1" dirty="0" smtClean="0">
                <a:solidFill>
                  <a:srgbClr val="00B050"/>
                </a:solidFill>
              </a:rPr>
              <a:t>В</a:t>
            </a:r>
            <a:r>
              <a:rPr lang="ru-RU" dirty="0" smtClean="0">
                <a:solidFill>
                  <a:srgbClr val="00B050"/>
                </a:solidFill>
              </a:rPr>
              <a:t>. </a:t>
            </a:r>
            <a:r>
              <a:rPr lang="ru-RU" dirty="0" smtClean="0"/>
              <a:t>Работа по обеим           ……………………….      траекториям одинакова. </a:t>
            </a:r>
          </a:p>
          <a:p>
            <a:pPr>
              <a:buNone/>
            </a:pPr>
            <a:r>
              <a:rPr lang="ru-RU" b="1" dirty="0" smtClean="0"/>
              <a:t>    ………………………. </a:t>
            </a:r>
            <a:r>
              <a:rPr lang="ru-RU" b="1" dirty="0" smtClean="0">
                <a:solidFill>
                  <a:srgbClr val="00B050"/>
                </a:solidFill>
              </a:rPr>
              <a:t>Г</a:t>
            </a:r>
            <a:r>
              <a:rPr lang="ru-RU" dirty="0" smtClean="0">
                <a:solidFill>
                  <a:srgbClr val="00B050"/>
                </a:solidFill>
              </a:rPr>
              <a:t>. </a:t>
            </a:r>
            <a:r>
              <a:rPr lang="ru-RU" dirty="0" smtClean="0"/>
              <a:t>Работа по обеим </a:t>
            </a:r>
            <a:r>
              <a:rPr lang="ru-RU" dirty="0" smtClean="0">
                <a:solidFill>
                  <a:schemeClr val="bg1"/>
                </a:solidFill>
              </a:rPr>
              <a:t>………………………….. </a:t>
            </a:r>
            <a:r>
              <a:rPr lang="ru-RU" dirty="0" smtClean="0"/>
              <a:t>траекториям равна нулю.</a:t>
            </a:r>
          </a:p>
          <a:p>
            <a:endParaRPr lang="ru-RU" dirty="0"/>
          </a:p>
        </p:txBody>
      </p:sp>
      <p:pic>
        <p:nvPicPr>
          <p:cNvPr id="4" name="Рисунок 3" descr="http://physics.5ballov.ru/images/zadanie/t05101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357694"/>
            <a:ext cx="2643206" cy="1485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уга 4"/>
          <p:cNvSpPr/>
          <p:nvPr/>
        </p:nvSpPr>
        <p:spPr>
          <a:xfrm>
            <a:off x="2214546" y="4929198"/>
            <a:ext cx="45719" cy="785818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034" y="5929330"/>
            <a:ext cx="16081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 </a:t>
            </a:r>
            <a:r>
              <a:rPr lang="ru-RU" sz="3200" b="1" dirty="0" smtClean="0">
                <a:solidFill>
                  <a:srgbClr val="FF0000"/>
                </a:solidFill>
              </a:rPr>
              <a:t>В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Какая физическая величина определяется отношением силы, с которой действует   электрическое поле на электрический заряд, к значению этого заряда?</a:t>
            </a:r>
          </a:p>
          <a:p>
            <a:pPr lvl="0"/>
            <a:r>
              <a:rPr lang="ru-RU" b="1" dirty="0" smtClean="0">
                <a:solidFill>
                  <a:srgbClr val="00B050"/>
                </a:solidFill>
              </a:rPr>
              <a:t>А) </a:t>
            </a:r>
            <a:r>
              <a:rPr lang="ru-RU" dirty="0" smtClean="0"/>
              <a:t>потенциал электрического поля                     </a:t>
            </a:r>
            <a:r>
              <a:rPr lang="ru-RU" b="1" dirty="0" smtClean="0">
                <a:solidFill>
                  <a:srgbClr val="00B050"/>
                </a:solidFill>
              </a:rPr>
              <a:t>Б) </a:t>
            </a:r>
            <a:r>
              <a:rPr lang="ru-RU" dirty="0" smtClean="0"/>
              <a:t>электрическое напряжение</a:t>
            </a:r>
          </a:p>
          <a:p>
            <a:pPr lvl="0"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00B050"/>
                </a:solidFill>
              </a:rPr>
              <a:t>В) </a:t>
            </a:r>
            <a:r>
              <a:rPr lang="ru-RU" dirty="0" smtClean="0"/>
              <a:t>напряженность электрического поля            </a:t>
            </a:r>
            <a:r>
              <a:rPr lang="ru-RU" b="1" dirty="0" smtClean="0">
                <a:solidFill>
                  <a:srgbClr val="00B050"/>
                </a:solidFill>
              </a:rPr>
              <a:t>Г ) </a:t>
            </a:r>
            <a:r>
              <a:rPr lang="ru-RU" dirty="0" smtClean="0"/>
              <a:t>электроемкость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ТЕСТ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5929330"/>
            <a:ext cx="16081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 </a:t>
            </a:r>
            <a:r>
              <a:rPr lang="ru-RU" sz="3200" b="1" dirty="0" smtClean="0">
                <a:solidFill>
                  <a:srgbClr val="FF0000"/>
                </a:solidFill>
              </a:rPr>
              <a:t>В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В каком случае работа при перемещении электрического заряда в электрическом поле равна нулю?</a:t>
            </a:r>
          </a:p>
          <a:p>
            <a:pPr lvl="0">
              <a:buNone/>
            </a:pPr>
            <a:r>
              <a:rPr lang="ru-RU" dirty="0" smtClean="0"/>
              <a:t>  </a:t>
            </a:r>
            <a:r>
              <a:rPr lang="ru-RU" b="1" dirty="0" smtClean="0">
                <a:solidFill>
                  <a:srgbClr val="00B050"/>
                </a:solidFill>
              </a:rPr>
              <a:t>А) </a:t>
            </a:r>
            <a:r>
              <a:rPr lang="ru-RU" dirty="0" smtClean="0"/>
              <a:t>при перемещении заряда вдоль силовой    </a:t>
            </a:r>
            <a:r>
              <a:rPr lang="ru-RU" dirty="0" smtClean="0">
                <a:solidFill>
                  <a:schemeClr val="bg1"/>
                </a:solidFill>
              </a:rPr>
              <a:t>…</a:t>
            </a:r>
            <a:r>
              <a:rPr lang="ru-RU" dirty="0" smtClean="0"/>
              <a:t>линии</a:t>
            </a:r>
          </a:p>
          <a:p>
            <a:pPr lvl="0">
              <a:buNone/>
            </a:pPr>
            <a:r>
              <a:rPr lang="ru-RU" dirty="0" smtClean="0"/>
              <a:t>  </a:t>
            </a:r>
            <a:r>
              <a:rPr lang="ru-RU" b="1" dirty="0" smtClean="0">
                <a:solidFill>
                  <a:srgbClr val="00B050"/>
                </a:solidFill>
              </a:rPr>
              <a:t>Б) </a:t>
            </a:r>
            <a:r>
              <a:rPr lang="ru-RU" dirty="0" smtClean="0"/>
              <a:t>при перемещении по любой траектории в   </a:t>
            </a:r>
            <a:r>
              <a:rPr lang="ru-RU" dirty="0" smtClean="0">
                <a:solidFill>
                  <a:schemeClr val="bg1"/>
                </a:solidFill>
              </a:rPr>
              <a:t>..</a:t>
            </a:r>
            <a:r>
              <a:rPr lang="ru-RU" dirty="0" smtClean="0"/>
              <a:t>однородном электрическом поле</a:t>
            </a:r>
          </a:p>
          <a:p>
            <a:pPr lvl="0">
              <a:buNone/>
            </a:pPr>
            <a:r>
              <a:rPr lang="ru-RU" dirty="0" smtClean="0"/>
              <a:t>  </a:t>
            </a:r>
            <a:r>
              <a:rPr lang="ru-RU" b="1" dirty="0" smtClean="0">
                <a:solidFill>
                  <a:srgbClr val="00B050"/>
                </a:solidFill>
              </a:rPr>
              <a:t>В) </a:t>
            </a:r>
            <a:r>
              <a:rPr lang="ru-RU" dirty="0" smtClean="0"/>
              <a:t>при перемещении по любой траектории  в   </a:t>
            </a:r>
            <a:r>
              <a:rPr lang="ru-RU" dirty="0" smtClean="0">
                <a:solidFill>
                  <a:schemeClr val="bg1"/>
                </a:solidFill>
              </a:rPr>
              <a:t>..</a:t>
            </a:r>
            <a:r>
              <a:rPr lang="ru-RU" dirty="0" smtClean="0"/>
              <a:t>поле точечного заряда</a:t>
            </a:r>
          </a:p>
          <a:p>
            <a:pPr lvl="0"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B050"/>
                </a:solidFill>
              </a:rPr>
              <a:t> Г) </a:t>
            </a:r>
            <a:r>
              <a:rPr lang="ru-RU" dirty="0" smtClean="0"/>
              <a:t>при перемещении по любой замкнутой </a:t>
            </a:r>
            <a:r>
              <a:rPr lang="ru-RU" dirty="0" smtClean="0">
                <a:solidFill>
                  <a:schemeClr val="bg1"/>
                </a:solidFill>
              </a:rPr>
              <a:t>..</a:t>
            </a:r>
            <a:r>
              <a:rPr lang="ru-RU" dirty="0" smtClean="0"/>
              <a:t>траектории в любом электрическом поле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ТЕСТ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6058935"/>
            <a:ext cx="15552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 </a:t>
            </a:r>
            <a:r>
              <a:rPr lang="ru-RU" sz="3200" b="1" dirty="0" smtClean="0">
                <a:solidFill>
                  <a:srgbClr val="FF0000"/>
                </a:solidFill>
              </a:rPr>
              <a:t>Г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Напряженность однородного электрического поля равна 100 В/м, расстояние между двумя точками, расположенными на одной силовой линии поля, равно 5 см. Разность потенциалов между этими точками равна: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  А) </a:t>
            </a:r>
            <a:r>
              <a:rPr lang="ru-RU" dirty="0" smtClean="0"/>
              <a:t>5 В          </a:t>
            </a:r>
            <a:r>
              <a:rPr lang="ru-RU" b="1" dirty="0" smtClean="0">
                <a:solidFill>
                  <a:srgbClr val="00B050"/>
                </a:solidFill>
              </a:rPr>
              <a:t>Б) </a:t>
            </a:r>
            <a:r>
              <a:rPr lang="ru-RU" dirty="0" smtClean="0"/>
              <a:t>20 В        </a:t>
            </a:r>
            <a:r>
              <a:rPr lang="ru-RU" b="1" dirty="0" smtClean="0">
                <a:solidFill>
                  <a:srgbClr val="00B050"/>
                </a:solidFill>
              </a:rPr>
              <a:t>В) </a:t>
            </a:r>
            <a:r>
              <a:rPr lang="ru-RU" dirty="0" smtClean="0"/>
              <a:t>500 В       </a:t>
            </a:r>
            <a:r>
              <a:rPr lang="ru-RU" b="1" dirty="0" smtClean="0">
                <a:solidFill>
                  <a:srgbClr val="00B050"/>
                </a:solidFill>
              </a:rPr>
              <a:t>Г) </a:t>
            </a:r>
            <a:r>
              <a:rPr lang="ru-RU" dirty="0" smtClean="0"/>
              <a:t>2000 В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ТЕСТ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5929330"/>
            <a:ext cx="16257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 </a:t>
            </a:r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Сравните работы по перемещению заряда в электрическом поле из точки А в точку В и из точки О в точку С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  А) </a:t>
            </a:r>
            <a:r>
              <a:rPr lang="ru-RU" dirty="0" smtClean="0"/>
              <a:t>наибольшая из А в В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  Б) </a:t>
            </a:r>
            <a:r>
              <a:rPr lang="ru-RU" dirty="0" smtClean="0"/>
              <a:t>наибольшая из О в С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  В) </a:t>
            </a:r>
            <a:r>
              <a:rPr lang="ru-RU" dirty="0" smtClean="0"/>
              <a:t>работы равны по модулю</a:t>
            </a:r>
          </a:p>
          <a:p>
            <a:pPr>
              <a:buNone/>
            </a:pPr>
            <a:r>
              <a:rPr lang="ru-RU" smtClean="0"/>
              <a:t>        и </a:t>
            </a:r>
            <a:r>
              <a:rPr lang="ru-RU" dirty="0" smtClean="0"/>
              <a:t>противоположны по знаку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00B050"/>
                </a:solidFill>
              </a:rPr>
              <a:t>Г) </a:t>
            </a:r>
            <a:r>
              <a:rPr lang="ru-RU" dirty="0" smtClean="0"/>
              <a:t>работы равны по модулю и по знаку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ТЕСТ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://physics.5ballov.ru/images/zadanie/t05103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2857496"/>
            <a:ext cx="2214578" cy="2615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0034" y="5985602"/>
            <a:ext cx="15552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Ответ: </a:t>
            </a:r>
            <a:r>
              <a:rPr lang="ru-RU" sz="3200" b="1" dirty="0" smtClean="0">
                <a:solidFill>
                  <a:srgbClr val="FF0000"/>
                </a:solidFill>
              </a:rPr>
              <a:t>Г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Используемые сайты: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1.</a:t>
            </a:r>
            <a:r>
              <a:rPr lang="en-US" u="sng" dirty="0" smtClean="0">
                <a:hlinkClick r:id="rId2"/>
              </a:rPr>
              <a:t>http://www.college.ru/physics/courses/op25part2/content/chapter1/section/paragraph6/theory.html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2, </a:t>
            </a:r>
            <a:r>
              <a:rPr lang="en-US" u="sng" dirty="0" smtClean="0">
                <a:hlinkClick r:id="rId3"/>
              </a:rPr>
              <a:t>http://physics.5ballov,ru/Zadach/t051.htm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3.</a:t>
            </a:r>
            <a:r>
              <a:rPr lang="en-US" u="sng" dirty="0" smtClean="0">
                <a:hlinkClick r:id="rId4"/>
              </a:rPr>
              <a:t>https://</a:t>
            </a:r>
            <a:r>
              <a:rPr lang="en-US" u="sng" dirty="0" err="1" smtClean="0">
                <a:hlinkClick r:id="rId4"/>
              </a:rPr>
              <a:t>yandex.ru</a:t>
            </a:r>
            <a:r>
              <a:rPr lang="en-US" u="sng" dirty="0" smtClean="0">
                <a:hlinkClick r:id="rId4"/>
              </a:rPr>
              <a:t>/images/</a:t>
            </a:r>
            <a:r>
              <a:rPr lang="en-US" u="sng" dirty="0" err="1" smtClean="0">
                <a:hlinkClick r:id="rId4"/>
              </a:rPr>
              <a:t>search?text</a:t>
            </a:r>
            <a:r>
              <a:rPr lang="en-US" u="sng" dirty="0" smtClean="0">
                <a:hlinkClick r:id="rId4"/>
              </a:rPr>
              <a:t>=%D0%BF%D0%BE%D1%82%D0%B5%D0%BD%D1%86%D0%B8%D0%B0%D0%BB%20%D1%8D%D0%BB%D0%B5%D0%BA%D1%82%D1%80%D0%B8%D1%87%D0%B5%D1%81%D0%BA%D0%BE%D0%B3%D0%BE%20%D0%BF%D0%BE%D0%BB%D1%8F&amp;img_url=http%3A%2F%2Fphysik.ucoz.ru%2F_ph%2F15%2F712699818.gif&amp;pos=2&amp;rpt=</a:t>
            </a:r>
            <a:r>
              <a:rPr lang="en-US" u="sng" dirty="0" err="1" smtClean="0">
                <a:hlinkClick r:id="rId4"/>
              </a:rPr>
              <a:t>simage&amp;lr</a:t>
            </a:r>
            <a:r>
              <a:rPr lang="en-US" u="sng" dirty="0" smtClean="0">
                <a:hlinkClick r:id="rId4"/>
              </a:rPr>
              <a:t>=2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4.</a:t>
            </a:r>
            <a:r>
              <a:rPr lang="en-US" u="sng" dirty="0" smtClean="0">
                <a:hlinkClick r:id="rId5"/>
              </a:rPr>
              <a:t>https://</a:t>
            </a:r>
            <a:r>
              <a:rPr lang="en-US" u="sng" dirty="0" err="1" smtClean="0">
                <a:hlinkClick r:id="rId5"/>
              </a:rPr>
              <a:t>yandex.ru</a:t>
            </a:r>
            <a:r>
              <a:rPr lang="en-US" u="sng" dirty="0" smtClean="0">
                <a:hlinkClick r:id="rId5"/>
              </a:rPr>
              <a:t>/images/</a:t>
            </a:r>
            <a:r>
              <a:rPr lang="en-US" u="sng" dirty="0" err="1" smtClean="0">
                <a:hlinkClick r:id="rId5"/>
              </a:rPr>
              <a:t>search?p</a:t>
            </a:r>
            <a:r>
              <a:rPr lang="en-US" u="sng" dirty="0" smtClean="0">
                <a:hlinkClick r:id="rId5"/>
              </a:rPr>
              <a:t>=1&amp;text=%D1%80%D0%B0%D0%B1%D0%BE%D1%82%D0%B0%20%D1%8D%D0%BB%D0%B5%D0%BA%D1%82%D1%80%D0%B8%D1%87%D0%B5%D1%81%D0%BA%D0%BE%D0%B3%D0%BE%20%D0%BF%D0%BE%D0%BB%D1%8F&amp;img_url=https%3A%2F%2Fds04.infourok.ru%2Fuploads%2Fex%2F05cd%2F0008cbe4-0da79387%2Fhello_html_m3ca28f8c.jpg&amp;pos=50&amp;rpt=</a:t>
            </a:r>
            <a:r>
              <a:rPr lang="en-US" u="sng" dirty="0" err="1" smtClean="0">
                <a:hlinkClick r:id="rId5"/>
              </a:rPr>
              <a:t>simage&amp;lr</a:t>
            </a:r>
            <a:r>
              <a:rPr lang="en-US" u="sng" dirty="0" smtClean="0">
                <a:hlinkClick r:id="rId5"/>
              </a:rPr>
              <a:t>=2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5. Физика. Поурочные разработки. 10 класс: пособие для учителей </a:t>
            </a:r>
            <a:r>
              <a:rPr lang="ru-RU" dirty="0" err="1" smtClean="0"/>
              <a:t>общеобразоват</a:t>
            </a:r>
            <a:r>
              <a:rPr lang="ru-RU" dirty="0" smtClean="0"/>
              <a:t>. учреждений / Ю.А. </a:t>
            </a:r>
            <a:r>
              <a:rPr lang="ru-RU" dirty="0" err="1" smtClean="0"/>
              <a:t>Сауров</a:t>
            </a:r>
            <a:r>
              <a:rPr lang="ru-RU" dirty="0" smtClean="0"/>
              <a:t>. – 2 –е изд., </a:t>
            </a:r>
            <a:r>
              <a:rPr lang="ru-RU" dirty="0" err="1" smtClean="0"/>
              <a:t>перераб</a:t>
            </a:r>
            <a:r>
              <a:rPr lang="ru-RU" dirty="0" smtClean="0"/>
              <a:t>. – М.: Просвещение, 2010. – 254с.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Повторение «Электрическое поле»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1. Как взаимодействуют </a:t>
            </a:r>
            <a:r>
              <a:rPr lang="ru-RU" dirty="0" smtClean="0"/>
              <a:t>электрические </a:t>
            </a:r>
            <a:r>
              <a:rPr lang="ru-RU" dirty="0" smtClean="0"/>
              <a:t>заряды?</a:t>
            </a:r>
          </a:p>
          <a:p>
            <a:r>
              <a:rPr lang="ru-RU" dirty="0" smtClean="0"/>
              <a:t>2. Что называется электрическим полем?</a:t>
            </a:r>
          </a:p>
          <a:p>
            <a:r>
              <a:rPr lang="ru-RU" dirty="0" smtClean="0"/>
              <a:t>3. Что называется напряженностью?</a:t>
            </a:r>
          </a:p>
          <a:p>
            <a:r>
              <a:rPr lang="ru-RU" dirty="0" smtClean="0"/>
              <a:t>4. Как направлен вектор напряженности?</a:t>
            </a:r>
          </a:p>
          <a:p>
            <a:r>
              <a:rPr lang="ru-RU" dirty="0" smtClean="0"/>
              <a:t>5. В чем заключается принцип суперпозиции?</a:t>
            </a:r>
          </a:p>
          <a:p>
            <a:r>
              <a:rPr lang="ru-RU" dirty="0" smtClean="0"/>
              <a:t>6. Какое поле называется однородным и как его получить?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/>
                <a:cs typeface="Times New Roman"/>
              </a:rPr>
              <a:t>§ 96 – 98</a:t>
            </a:r>
          </a:p>
          <a:p>
            <a:r>
              <a:rPr lang="ru-RU" dirty="0" smtClean="0">
                <a:latin typeface="Times New Roman"/>
                <a:cs typeface="Times New Roman"/>
              </a:rPr>
              <a:t>Упр. 17 (любые три задачи)</a:t>
            </a:r>
          </a:p>
          <a:p>
            <a:r>
              <a:rPr lang="ru-RU" dirty="0" smtClean="0">
                <a:latin typeface="Times New Roman"/>
                <a:cs typeface="Times New Roman"/>
              </a:rPr>
              <a:t>Выучить все формулы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Куда направлен (вверх, вниз, влево, вправо, от наблюдателя, к наблюдателю) </a:t>
            </a:r>
            <a:r>
              <a:rPr lang="ru-RU" b="1" i="1" dirty="0" smtClean="0">
                <a:solidFill>
                  <a:srgbClr val="7030A0"/>
                </a:solidFill>
              </a:rPr>
              <a:t>вектор напряжённости </a:t>
            </a:r>
            <a:r>
              <a:rPr lang="ru-RU" dirty="0" smtClean="0"/>
              <a:t>результирующего электрического поля E в </a:t>
            </a:r>
            <a:r>
              <a:rPr lang="ru-RU" b="1" dirty="0" smtClean="0">
                <a:solidFill>
                  <a:srgbClr val="002060"/>
                </a:solidFill>
              </a:rPr>
              <a:t>точке A</a:t>
            </a:r>
            <a:endParaRPr lang="ru-RU" dirty="0"/>
          </a:p>
        </p:txBody>
      </p:sp>
      <p:sp>
        <p:nvSpPr>
          <p:cNvPr id="4" name="Заголовок 5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ПОВТОРЕНИЕ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://self-edu.ru/htm/ege2017_phis_30/files/7_13.files/image00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643314"/>
            <a:ext cx="2000264" cy="164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0034" y="5929330"/>
            <a:ext cx="2952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Ответ: </a:t>
            </a:r>
            <a:r>
              <a:rPr lang="ru-RU" sz="3600" b="1" dirty="0" smtClean="0">
                <a:solidFill>
                  <a:srgbClr val="FF0000"/>
                </a:solidFill>
              </a:rPr>
              <a:t>вправо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5000628" y="4500570"/>
            <a:ext cx="2357454" cy="164307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500166" y="4500570"/>
            <a:ext cx="2428892" cy="164307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86050" y="2428868"/>
            <a:ext cx="3071834" cy="15716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ПОВТОРЕНИЕ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величины входят в формулы?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2928926" y="2571744"/>
          <a:ext cx="2408152" cy="1357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3" imgW="698400" imgH="393480" progId="Equation.3">
                  <p:embed/>
                </p:oleObj>
              </mc:Choice>
              <mc:Fallback>
                <p:oleObj name="Equation" r:id="rId3" imgW="6984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26" y="2571744"/>
                        <a:ext cx="2408152" cy="135732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1714480" y="4508734"/>
          <a:ext cx="1643074" cy="1549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5" imgW="444240" imgH="419040" progId="Equation.3">
                  <p:embed/>
                </p:oleObj>
              </mc:Choice>
              <mc:Fallback>
                <p:oleObj name="Equation" r:id="rId5" imgW="444240" imgH="419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480" y="4508734"/>
                        <a:ext cx="1643074" cy="15491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5143504" y="4500570"/>
          <a:ext cx="2050963" cy="15138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7" imgW="533160" imgH="393480" progId="Equation.3">
                  <p:embed/>
                </p:oleObj>
              </mc:Choice>
              <mc:Fallback>
                <p:oleObj name="Equation" r:id="rId7" imgW="53316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4" y="4500570"/>
                        <a:ext cx="2050963" cy="151380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РАБОТА И ЭНЕРГИЯ в механике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Работа</a:t>
            </a:r>
            <a:r>
              <a:rPr lang="ru-RU" dirty="0" smtClean="0"/>
              <a:t> совершается тогда, когда под действием силы тело перемещается</a:t>
            </a:r>
          </a:p>
          <a:p>
            <a:pPr>
              <a:buNone/>
            </a:pPr>
            <a:r>
              <a:rPr lang="ru-RU" dirty="0" smtClean="0"/>
              <a:t>                   </a:t>
            </a:r>
            <a:r>
              <a:rPr lang="en-US" b="1" dirty="0" smtClean="0">
                <a:solidFill>
                  <a:srgbClr val="00B050"/>
                </a:solidFill>
              </a:rPr>
              <a:t>A = Fs</a:t>
            </a:r>
            <a:r>
              <a:rPr lang="en-US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·</a:t>
            </a:r>
            <a:r>
              <a:rPr lang="en-US" b="1" dirty="0" smtClean="0">
                <a:solidFill>
                  <a:srgbClr val="00B050"/>
                </a:solidFill>
              </a:rPr>
              <a:t>cos</a:t>
            </a:r>
            <a:r>
              <a:rPr lang="el-GR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α</a:t>
            </a:r>
            <a:endParaRPr lang="en-US" b="1" dirty="0" smtClean="0">
              <a:solidFill>
                <a:srgbClr val="00B050"/>
              </a:solidFill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lang="ru-RU" dirty="0" smtClean="0">
                <a:cs typeface="Times New Roman"/>
              </a:rPr>
              <a:t>Знак работы зависит от угла </a:t>
            </a:r>
            <a:r>
              <a:rPr lang="el-GR" b="1" dirty="0" smtClean="0">
                <a:solidFill>
                  <a:srgbClr val="7030A0"/>
                </a:solidFill>
                <a:cs typeface="Times New Roman"/>
              </a:rPr>
              <a:t>α</a:t>
            </a:r>
            <a:r>
              <a:rPr lang="ru-RU" dirty="0" smtClean="0">
                <a:cs typeface="Times New Roman"/>
              </a:rPr>
              <a:t> </a:t>
            </a:r>
          </a:p>
          <a:p>
            <a:pPr>
              <a:buNone/>
            </a:pPr>
            <a:r>
              <a:rPr lang="ru-RU" dirty="0" smtClean="0">
                <a:cs typeface="Times New Roman"/>
              </a:rPr>
              <a:t> </a:t>
            </a:r>
            <a:r>
              <a:rPr lang="ru-RU" b="1" dirty="0" smtClean="0">
                <a:solidFill>
                  <a:srgbClr val="002060"/>
                </a:solidFill>
                <a:cs typeface="Times New Roman"/>
              </a:rPr>
              <a:t>Потенциальная энергия </a:t>
            </a:r>
            <a:r>
              <a:rPr lang="ru-RU" dirty="0" smtClean="0">
                <a:cs typeface="Times New Roman"/>
              </a:rPr>
              <a:t>определяется взаимным расположением взаимодействующих тел ( например, тело у поверхности Земли)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Скругленный прямоугольник 51"/>
          <p:cNvSpPr/>
          <p:nvPr/>
        </p:nvSpPr>
        <p:spPr>
          <a:xfrm>
            <a:off x="1357290" y="2643182"/>
            <a:ext cx="2071702" cy="57150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      </a:t>
            </a:r>
            <a:r>
              <a:rPr lang="ru-RU" dirty="0" smtClean="0"/>
              <a:t>                                               </a:t>
            </a:r>
            <a:r>
              <a:rPr lang="en-US" dirty="0" smtClean="0"/>
              <a:t>  E = const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b="1" i="1" dirty="0" smtClean="0">
                <a:solidFill>
                  <a:srgbClr val="002060"/>
                </a:solidFill>
                <a:cs typeface="Arial" pitchFamily="34" charset="0"/>
              </a:rPr>
              <a:t>A=Fs cos</a:t>
            </a:r>
            <a:r>
              <a:rPr lang="el-GR" b="1" i="1" dirty="0" smtClean="0">
                <a:solidFill>
                  <a:srgbClr val="002060"/>
                </a:solidFill>
                <a:cs typeface="Arial" pitchFamily="34" charset="0"/>
              </a:rPr>
              <a:t>α</a:t>
            </a:r>
            <a:r>
              <a:rPr lang="en-US" b="1" i="1" dirty="0" smtClean="0">
                <a:solidFill>
                  <a:srgbClr val="002060"/>
                </a:solidFill>
                <a:cs typeface="Arial" pitchFamily="34" charset="0"/>
              </a:rPr>
              <a:t>     F=Eq   s·cos</a:t>
            </a:r>
            <a:r>
              <a:rPr lang="el-GR" b="1" i="1" dirty="0" smtClean="0">
                <a:solidFill>
                  <a:srgbClr val="002060"/>
                </a:solidFill>
                <a:cs typeface="Arial" pitchFamily="34" charset="0"/>
              </a:rPr>
              <a:t>α</a:t>
            </a:r>
            <a:r>
              <a:rPr lang="en-US" b="1" i="1" dirty="0" smtClean="0">
                <a:solidFill>
                  <a:srgbClr val="002060"/>
                </a:solidFill>
                <a:cs typeface="Arial" pitchFamily="34" charset="0"/>
              </a:rPr>
              <a:t>=d</a:t>
            </a:r>
          </a:p>
          <a:p>
            <a:pPr>
              <a:buNone/>
            </a:pPr>
            <a:r>
              <a:rPr lang="en-US" b="1" i="1" dirty="0" smtClean="0">
                <a:solidFill>
                  <a:srgbClr val="002060"/>
                </a:solidFill>
                <a:cs typeface="Arial" pitchFamily="34" charset="0"/>
              </a:rPr>
              <a:t>           </a:t>
            </a:r>
            <a:r>
              <a:rPr lang="en-US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 = qEd</a:t>
            </a:r>
          </a:p>
          <a:p>
            <a:pPr>
              <a:buNone/>
            </a:pPr>
            <a:r>
              <a:rPr lang="en-US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– расстояние вдоль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  силовой линии</a:t>
            </a:r>
            <a:r>
              <a:rPr lang="en-US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b="1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cs typeface="Arial" pitchFamily="34" charset="0"/>
              </a:rPr>
              <a:t>1. Работа не зависит от формы траектории      </a:t>
            </a:r>
            <a:r>
              <a:rPr lang="ru-RU" i="1" dirty="0" smtClean="0">
                <a:cs typeface="Arial" pitchFamily="34" charset="0"/>
              </a:rPr>
              <a:t>(А</a:t>
            </a:r>
            <a:r>
              <a:rPr lang="ru-RU" sz="1600" i="1" dirty="0" smtClean="0">
                <a:cs typeface="Arial" pitchFamily="34" charset="0"/>
              </a:rPr>
              <a:t>13</a:t>
            </a:r>
            <a:r>
              <a:rPr lang="ru-RU" i="1" dirty="0" smtClean="0">
                <a:cs typeface="Arial" pitchFamily="34" charset="0"/>
              </a:rPr>
              <a:t> = А</a:t>
            </a:r>
            <a:r>
              <a:rPr lang="ru-RU" sz="1600" i="1" dirty="0" smtClean="0">
                <a:cs typeface="Arial" pitchFamily="34" charset="0"/>
              </a:rPr>
              <a:t>12</a:t>
            </a:r>
            <a:r>
              <a:rPr lang="ru-RU" i="1" dirty="0" smtClean="0">
                <a:cs typeface="Arial" pitchFamily="34" charset="0"/>
              </a:rPr>
              <a:t> + А</a:t>
            </a:r>
            <a:r>
              <a:rPr lang="ru-RU" sz="1600" i="1" dirty="0" smtClean="0">
                <a:cs typeface="Arial" pitchFamily="34" charset="0"/>
              </a:rPr>
              <a:t>23</a:t>
            </a:r>
            <a:r>
              <a:rPr lang="ru-RU" i="1" dirty="0" smtClean="0">
                <a:cs typeface="Arial" pitchFamily="34" charset="0"/>
              </a:rPr>
              <a:t>), А</a:t>
            </a:r>
            <a:r>
              <a:rPr lang="ru-RU" sz="1600" i="1" dirty="0" smtClean="0">
                <a:cs typeface="Arial" pitchFamily="34" charset="0"/>
              </a:rPr>
              <a:t>23</a:t>
            </a:r>
            <a:r>
              <a:rPr lang="ru-RU" i="1" dirty="0" smtClean="0">
                <a:cs typeface="Arial" pitchFamily="34" charset="0"/>
              </a:rPr>
              <a:t> = 0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cs typeface="Arial" pitchFamily="34" charset="0"/>
              </a:rPr>
              <a:t>2. Работа по замкнутому пути равна нулю</a:t>
            </a:r>
            <a:endParaRPr lang="ru-RU" b="1" i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РАБОТА   ПО   ПЕРЕМЕЩЕНИЮ ЭЛЕКТРИЧЕСКОГО     ЗАРЯДА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43570" y="1714488"/>
            <a:ext cx="71438" cy="2571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858148" y="1714488"/>
            <a:ext cx="71438" cy="2571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5715008" y="4143380"/>
            <a:ext cx="2143140" cy="1588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715008" y="3643314"/>
            <a:ext cx="2143140" cy="1588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715008" y="2786058"/>
            <a:ext cx="2143140" cy="1588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715008" y="2357430"/>
            <a:ext cx="2143140" cy="1588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715008" y="2000240"/>
            <a:ext cx="2143140" cy="1588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715008" y="3214686"/>
            <a:ext cx="2143140" cy="1588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 flipH="1" flipV="1">
            <a:off x="5855227" y="2431525"/>
            <a:ext cx="1357322" cy="135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643570" y="364331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/>
                <a:cs typeface="Times New Roman"/>
              </a:rPr>
              <a:t>●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7000892" y="364331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/>
                <a:cs typeface="Times New Roman"/>
              </a:rPr>
              <a:t>●</a:t>
            </a:r>
            <a:endParaRPr lang="ru-RU" dirty="0"/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5857884" y="3857628"/>
            <a:ext cx="1285884" cy="1588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7215206" y="2428868"/>
            <a:ext cx="1588" cy="1399112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072330" y="2214554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/>
                <a:cs typeface="Times New Roman"/>
              </a:rPr>
              <a:t>●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5357818" y="364331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7215206" y="364331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7215206" y="22859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46" name="Дуга 45"/>
          <p:cNvSpPr/>
          <p:nvPr/>
        </p:nvSpPr>
        <p:spPr>
          <a:xfrm>
            <a:off x="5857884" y="3571876"/>
            <a:ext cx="500066" cy="428628"/>
          </a:xfrm>
          <a:prstGeom prst="arc">
            <a:avLst>
              <a:gd name="adj1" fmla="val 15332901"/>
              <a:gd name="adj2" fmla="val 1147847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6215074" y="3286124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α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286512" y="2786058"/>
            <a:ext cx="3080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s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357950" y="3786190"/>
            <a:ext cx="322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d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0" name="Плюс 49"/>
          <p:cNvSpPr/>
          <p:nvPr/>
        </p:nvSpPr>
        <p:spPr>
          <a:xfrm>
            <a:off x="5286380" y="1500174"/>
            <a:ext cx="285752" cy="285752"/>
          </a:xfrm>
          <a:prstGeom prst="math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Минус 50"/>
          <p:cNvSpPr/>
          <p:nvPr/>
        </p:nvSpPr>
        <p:spPr>
          <a:xfrm>
            <a:off x="8001024" y="1428736"/>
            <a:ext cx="285752" cy="357190"/>
          </a:xfrm>
          <a:prstGeom prst="mathMin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Дом\Мои документы\Классы\X класс\Тем. разделы\электростатика\Рисунки\Работа электростатического поля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500174"/>
            <a:ext cx="6034617" cy="4525963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РАБОТА    ПО    ПЕРЕМЕЩЕНИЮ ЗАРЯДА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8388" y="1428736"/>
            <a:ext cx="64079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1. Работа не зависит от формы пути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295951" y="5687978"/>
            <a:ext cx="641932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2. Работа по замкнутой траектории </a:t>
            </a:r>
          </a:p>
          <a:p>
            <a:r>
              <a:rPr lang="ru-RU" sz="3200" dirty="0" smtClean="0"/>
              <a:t>  в неоднородном поле равна нулю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ПОТЕНЦИАЛЬНАЯ  ЭНЕРГИЯ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Если работа не зависит от формы траектории, то она равна изменению потенциальной энергии, взятой с противоположным знаком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                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 = - (W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W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= - ∆</a:t>
            </a:r>
            <a:r>
              <a:rPr lang="en-US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Если поле совершает положительную работу, то потенциальная энергия заряженного тела уменьшается, и наоборот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    </a:t>
            </a:r>
            <a:r>
              <a:rPr lang="ru-RU" dirty="0" smtClean="0">
                <a:cs typeface="Times New Roman" pitchFamily="18" charset="0"/>
              </a:rPr>
              <a:t> (аналогично в гравитационном поле)</a:t>
            </a:r>
            <a:endParaRPr lang="ru-RU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000100" y="4429132"/>
            <a:ext cx="1857388" cy="92869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2571744"/>
            <a:ext cx="1714512" cy="92869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ПОТЕНЦИАЛ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Потенциалом электрического поля называют отношение энергии заряда в поле к этому заряду</a:t>
            </a:r>
            <a:endParaRPr lang="en-US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  <a:latin typeface="Monotype Corsiva" pitchFamily="66" charset="0"/>
              </a:rPr>
              <a:t>                          </a:t>
            </a: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   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&gt; 0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если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q&gt;0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                             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&lt; 0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если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q&lt;0</a:t>
            </a: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  </a:t>
            </a:r>
            <a:endParaRPr lang="en-US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   </a:t>
            </a: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Потенциал поля точечного  заряда 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                              </a:t>
            </a:r>
            <a:r>
              <a:rPr lang="ru-RU" i="1" dirty="0" smtClean="0"/>
              <a:t>на бесконечности  </a:t>
            </a:r>
            <a:r>
              <a:rPr lang="el-GR" i="1" dirty="0" smtClean="0">
                <a:cs typeface="Times New Roman"/>
              </a:rPr>
              <a:t>φ</a:t>
            </a:r>
            <a:r>
              <a:rPr lang="ru-RU" i="1" dirty="0" smtClean="0">
                <a:cs typeface="Times New Roman"/>
              </a:rPr>
              <a:t> = 0</a:t>
            </a:r>
            <a:r>
              <a:rPr lang="ru-RU" i="1" dirty="0" smtClean="0"/>
              <a:t> 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                      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285852" y="2571744"/>
          <a:ext cx="1007924" cy="923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3" imgW="457200" imgH="419040" progId="Equation.3">
                  <p:embed/>
                </p:oleObj>
              </mc:Choice>
              <mc:Fallback>
                <p:oleObj name="Equation" r:id="rId3" imgW="457200" imgH="419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52" y="2571744"/>
                        <a:ext cx="1007924" cy="9239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300163" y="4384675"/>
          <a:ext cx="1185862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Microsoft Equation 3.0" r:id="rId5" imgW="495000" imgH="431640" progId="Equation.3">
                  <p:embed/>
                </p:oleObj>
              </mc:Choice>
              <mc:Fallback>
                <p:oleObj name="Microsoft Equation 3.0" r:id="rId5" imgW="49500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0163" y="4384675"/>
                        <a:ext cx="1185862" cy="1031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836</Words>
  <Application>Microsoft Office PowerPoint</Application>
  <PresentationFormat>Экран (4:3)</PresentationFormat>
  <Paragraphs>127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Тема Office</vt:lpstr>
      <vt:lpstr>Трек</vt:lpstr>
      <vt:lpstr>Equation</vt:lpstr>
      <vt:lpstr>Microsoft Equation 3.0</vt:lpstr>
      <vt:lpstr>    УРОК  ФИЗИКИ  В  10  КЛАССЕ</vt:lpstr>
      <vt:lpstr>Повторение «Электрическое поле»</vt:lpstr>
      <vt:lpstr>ПОВТОРЕНИЕ</vt:lpstr>
      <vt:lpstr>ПОВТОРЕНИЕ</vt:lpstr>
      <vt:lpstr> РАБОТА И ЭНЕРГИЯ в механике</vt:lpstr>
      <vt:lpstr>РАБОТА   ПО   ПЕРЕМЕЩЕНИЮ ЭЛЕКТРИЧЕСКОГО     ЗАРЯДА</vt:lpstr>
      <vt:lpstr>РАБОТА    ПО    ПЕРЕМЕЩЕНИЮ ЗАРЯДА</vt:lpstr>
      <vt:lpstr>ПОТЕНЦИАЛЬНАЯ  ЭНЕРГИЯ</vt:lpstr>
      <vt:lpstr>ПОТЕНЦИАЛ</vt:lpstr>
      <vt:lpstr>НАПРЯЖЕНИЕ</vt:lpstr>
      <vt:lpstr>СВЯЗЬ  МЕЖДУ  НАПРЯЖЕННОСТЬЮ  и  ПОТЕНЦИАЛОМ</vt:lpstr>
      <vt:lpstr>Эквипотенциальные  поверхности – поверхности равного потенциала</vt:lpstr>
      <vt:lpstr> Вопросы на закрепление знаний</vt:lpstr>
      <vt:lpstr>ТЕСТ</vt:lpstr>
      <vt:lpstr>ТЕСТ</vt:lpstr>
      <vt:lpstr>ТЕСТ</vt:lpstr>
      <vt:lpstr>ТЕСТ</vt:lpstr>
      <vt:lpstr>ТЕСТ</vt:lpstr>
      <vt:lpstr>Используемые сайты:</vt:lpstr>
      <vt:lpstr>ДОМАШНЕЕ 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</dc:title>
  <dc:creator>Лариса Валентиновна</dc:creator>
  <cp:lastModifiedBy>Лариса Валентиновна</cp:lastModifiedBy>
  <cp:revision>15</cp:revision>
  <dcterms:modified xsi:type="dcterms:W3CDTF">2020-09-14T16:38:49Z</dcterms:modified>
</cp:coreProperties>
</file>