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60" r:id="rId3"/>
    <p:sldId id="259" r:id="rId4"/>
    <p:sldId id="258" r:id="rId5"/>
    <p:sldId id="261" r:id="rId6"/>
    <p:sldId id="264" r:id="rId7"/>
    <p:sldId id="267" r:id="rId8"/>
    <p:sldId id="266"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2" autoAdjust="0"/>
    <p:restoredTop sz="70000" autoAdjust="0"/>
  </p:normalViewPr>
  <p:slideViewPr>
    <p:cSldViewPr>
      <p:cViewPr>
        <p:scale>
          <a:sx n="100" d="100"/>
          <a:sy n="100" d="100"/>
        </p:scale>
        <p:origin x="-174" y="50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CFCA17-A744-4ADB-B2A2-CE446553A52A}" type="datetimeFigureOut">
              <a:rPr lang="ru-RU" smtClean="0"/>
              <a:t>14.09.2020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7F13E3-FC0B-4A3C-A49A-200087AAB001}" type="slidenum">
              <a:rPr lang="ru-RU" smtClean="0"/>
              <a:t>‹#›</a:t>
            </a:fld>
            <a:endParaRPr lang="ru-RU"/>
          </a:p>
        </p:txBody>
      </p:sp>
    </p:spTree>
    <p:extLst>
      <p:ext uri="{BB962C8B-B14F-4D97-AF65-F5344CB8AC3E}">
        <p14:creationId xmlns:p14="http://schemas.microsoft.com/office/powerpoint/2010/main" val="3122504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First of all, I chose this subject, because I studied it during my school year and I enjoyed it. We learned to write an essay in English. It was a review of a book I have read. Then, it’s a part of my exam material and I often meet tasks like “tell about your </a:t>
            </a:r>
            <a:r>
              <a:rPr lang="en-US" sz="1200" kern="1200" dirty="0" err="1" smtClean="0">
                <a:solidFill>
                  <a:schemeClr val="tx1"/>
                </a:solidFill>
                <a:effectLst/>
                <a:latin typeface="+mn-lt"/>
                <a:ea typeface="+mn-ea"/>
                <a:cs typeface="+mn-cs"/>
              </a:rPr>
              <a:t>favourite</a:t>
            </a:r>
            <a:r>
              <a:rPr lang="en-US" sz="1200" kern="1200" dirty="0" smtClean="0">
                <a:solidFill>
                  <a:schemeClr val="tx1"/>
                </a:solidFill>
                <a:effectLst/>
                <a:latin typeface="+mn-lt"/>
                <a:ea typeface="+mn-ea"/>
                <a:cs typeface="+mn-cs"/>
              </a:rPr>
              <a:t> book” or “tell or write about what books modern teenagers like to read” or “what book do you prefer to read, electronic or paper book” when I prepare for my state exams.</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37F13E3-FC0B-4A3C-A49A-200087AAB001}" type="slidenum">
              <a:rPr lang="ru-RU" smtClean="0"/>
              <a:t>2</a:t>
            </a:fld>
            <a:endParaRPr lang="ru-RU"/>
          </a:p>
        </p:txBody>
      </p:sp>
    </p:spTree>
    <p:extLst>
      <p:ext uri="{BB962C8B-B14F-4D97-AF65-F5344CB8AC3E}">
        <p14:creationId xmlns:p14="http://schemas.microsoft.com/office/powerpoint/2010/main" val="4677170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To start with, I have to say that reading is not popular with teenagers nowadays. We live in a digital century. In time of gadgets and the Internet we have unlimited access to all kinds of information.  And we can chat with our friends, watch videos or listen to music.  Unfortunately, reading doesn’t attract modern teenagers. </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37F13E3-FC0B-4A3C-A49A-200087AAB001}" type="slidenum">
              <a:rPr lang="ru-RU" smtClean="0"/>
              <a:t>3</a:t>
            </a:fld>
            <a:endParaRPr lang="ru-RU"/>
          </a:p>
        </p:txBody>
      </p:sp>
    </p:spTree>
    <p:extLst>
      <p:ext uri="{BB962C8B-B14F-4D97-AF65-F5344CB8AC3E}">
        <p14:creationId xmlns:p14="http://schemas.microsoft.com/office/powerpoint/2010/main" val="116878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effectLst/>
                <a:latin typeface="+mn-lt"/>
                <a:ea typeface="+mn-ea"/>
                <a:cs typeface="+mn-cs"/>
              </a:rPr>
              <a:t>Nevertheless we don’t have to forget about the oldest sources of information: books. Reading now is adapted to the Internet, too. Apps like </a:t>
            </a:r>
            <a:r>
              <a:rPr lang="en-US" sz="1200" kern="1200" dirty="0" err="1" smtClean="0">
                <a:solidFill>
                  <a:schemeClr val="tx1"/>
                </a:solidFill>
                <a:effectLst/>
                <a:latin typeface="+mn-lt"/>
                <a:ea typeface="+mn-ea"/>
                <a:cs typeface="+mn-cs"/>
              </a:rPr>
              <a:t>LitRess</a:t>
            </a:r>
            <a:r>
              <a:rPr lang="en-US" sz="1200" kern="1200" dirty="0" smtClean="0">
                <a:solidFill>
                  <a:schemeClr val="tx1"/>
                </a:solidFill>
                <a:effectLst/>
                <a:latin typeface="+mn-lt"/>
                <a:ea typeface="+mn-ea"/>
                <a:cs typeface="+mn-cs"/>
              </a:rPr>
              <a:t>, where, by the way, I have my own account, give us access to electronic books. We can find any book we like, learn about the new ones any time we want.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C37F13E3-FC0B-4A3C-A49A-200087AAB001}" type="slidenum">
              <a:rPr lang="ru-RU" smtClean="0"/>
              <a:t>4</a:t>
            </a:fld>
            <a:endParaRPr lang="ru-RU"/>
          </a:p>
        </p:txBody>
      </p:sp>
    </p:spTree>
    <p:extLst>
      <p:ext uri="{BB962C8B-B14F-4D97-AF65-F5344CB8AC3E}">
        <p14:creationId xmlns:p14="http://schemas.microsoft.com/office/powerpoint/2010/main" val="1308176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effectLst/>
                <a:latin typeface="+mn-lt"/>
                <a:ea typeface="+mn-ea"/>
                <a:cs typeface="+mn-cs"/>
              </a:rPr>
              <a:t>As for me, I think, that reading a paper book, which you can hold in your hands, is more likable. I prefer paper books to electronic books. Besides, they don’t make harm for my eyes.</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read books when I have free time. I like sci-fi, detectives and adventure. But my </a:t>
            </a:r>
            <a:r>
              <a:rPr lang="en-US" sz="1200" kern="1200" dirty="0" err="1" smtClean="0">
                <a:solidFill>
                  <a:schemeClr val="tx1"/>
                </a:solidFill>
                <a:effectLst/>
                <a:latin typeface="+mn-lt"/>
                <a:ea typeface="+mn-ea"/>
                <a:cs typeface="+mn-cs"/>
              </a:rPr>
              <a:t>favourite</a:t>
            </a:r>
            <a:r>
              <a:rPr lang="en-US" sz="1200" kern="1200" dirty="0" smtClean="0">
                <a:solidFill>
                  <a:schemeClr val="tx1"/>
                </a:solidFill>
                <a:effectLst/>
                <a:latin typeface="+mn-lt"/>
                <a:ea typeface="+mn-ea"/>
                <a:cs typeface="+mn-cs"/>
              </a:rPr>
              <a:t> book is a novel “The catcher in the rye”.</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37F13E3-FC0B-4A3C-A49A-200087AAB001}" type="slidenum">
              <a:rPr lang="ru-RU" smtClean="0"/>
              <a:t>5</a:t>
            </a:fld>
            <a:endParaRPr lang="ru-RU"/>
          </a:p>
        </p:txBody>
      </p:sp>
    </p:spTree>
    <p:extLst>
      <p:ext uri="{BB962C8B-B14F-4D97-AF65-F5344CB8AC3E}">
        <p14:creationId xmlns:p14="http://schemas.microsoft.com/office/powerpoint/2010/main" val="3482115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effectLst/>
                <a:latin typeface="+mn-lt"/>
                <a:ea typeface="+mn-ea"/>
                <a:cs typeface="+mn-cs"/>
              </a:rPr>
              <a:t> “The catcher in the rye“ by Jerome Salinger is a novel about an American teenager Holden Caulfield who narrates about his thoughts and ideas, his problems, his opinion of  life around him.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He recalls about his last Christmas and the events of this period of his life.  Holden is a boy from an ordinary family. This teenager wants to be accepted and understood and he suffers from loneliness.  He feels that no one takes him seriously. His dream is to protect children from danger.  He imagines that he watches them playing in the rye and prevents them from falling into the abyss.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 “The catcher in the rye“  is an excellent book and I think it is very well written. I really think that everyone should read it. This book touched my feelings.</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C37F13E3-FC0B-4A3C-A49A-200087AAB001}" type="slidenum">
              <a:rPr lang="ru-RU" smtClean="0"/>
              <a:t>6</a:t>
            </a:fld>
            <a:endParaRPr lang="ru-RU"/>
          </a:p>
        </p:txBody>
      </p:sp>
    </p:spTree>
    <p:extLst>
      <p:ext uri="{BB962C8B-B14F-4D97-AF65-F5344CB8AC3E}">
        <p14:creationId xmlns:p14="http://schemas.microsoft.com/office/powerpoint/2010/main" val="341318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effectLst/>
                <a:latin typeface="+mn-lt"/>
                <a:ea typeface="+mn-ea"/>
                <a:cs typeface="+mn-cs"/>
              </a:rPr>
              <a:t>In conclusion I’d like to say that reading is the way to self-education.  It is necessary for studying and successful career. It is very important for memory development and broadens our horizon. Just try reading some of the popular genres: fiction, fantasy, sci-fi. You will get a taste and find your </a:t>
            </a:r>
            <a:r>
              <a:rPr lang="en-US" sz="1200" kern="1200" dirty="0" err="1" smtClean="0">
                <a:solidFill>
                  <a:schemeClr val="tx1"/>
                </a:solidFill>
                <a:effectLst/>
                <a:latin typeface="+mn-lt"/>
                <a:ea typeface="+mn-ea"/>
                <a:cs typeface="+mn-cs"/>
              </a:rPr>
              <a:t>favourite</a:t>
            </a:r>
            <a:r>
              <a:rPr lang="en-US" sz="1200" kern="1200" dirty="0" smtClean="0">
                <a:solidFill>
                  <a:schemeClr val="tx1"/>
                </a:solidFill>
                <a:effectLst/>
                <a:latin typeface="+mn-lt"/>
                <a:ea typeface="+mn-ea"/>
                <a:cs typeface="+mn-cs"/>
              </a:rPr>
              <a:t> book.</a:t>
            </a:r>
            <a:endParaRPr lang="ru-RU" sz="1200" kern="1200" dirty="0" smtClean="0">
              <a:solidFill>
                <a:schemeClr val="tx1"/>
              </a:solidFill>
              <a:effectLst/>
              <a:latin typeface="+mn-lt"/>
              <a:ea typeface="+mn-ea"/>
              <a:cs typeface="+mn-cs"/>
            </a:endParaRPr>
          </a:p>
          <a:p>
            <a:endParaRPr lang="ru-RU" dirty="0" smtClean="0"/>
          </a:p>
          <a:p>
            <a:endParaRPr lang="ru-RU" dirty="0"/>
          </a:p>
        </p:txBody>
      </p:sp>
      <p:sp>
        <p:nvSpPr>
          <p:cNvPr id="4" name="Номер слайда 3"/>
          <p:cNvSpPr>
            <a:spLocks noGrp="1"/>
          </p:cNvSpPr>
          <p:nvPr>
            <p:ph type="sldNum" sz="quarter" idx="10"/>
          </p:nvPr>
        </p:nvSpPr>
        <p:spPr/>
        <p:txBody>
          <a:bodyPr/>
          <a:lstStyle/>
          <a:p>
            <a:fld id="{C37F13E3-FC0B-4A3C-A49A-200087AAB001}" type="slidenum">
              <a:rPr lang="ru-RU" smtClean="0"/>
              <a:t>7</a:t>
            </a:fld>
            <a:endParaRPr lang="ru-RU"/>
          </a:p>
        </p:txBody>
      </p:sp>
    </p:spTree>
    <p:extLst>
      <p:ext uri="{BB962C8B-B14F-4D97-AF65-F5344CB8AC3E}">
        <p14:creationId xmlns:p14="http://schemas.microsoft.com/office/powerpoint/2010/main" val="3516638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That’s all I wanted to say. Thank you for your listening.</a:t>
            </a:r>
            <a:endParaRPr lang="ru-RU" dirty="0"/>
          </a:p>
        </p:txBody>
      </p:sp>
      <p:sp>
        <p:nvSpPr>
          <p:cNvPr id="4" name="Номер слайда 3"/>
          <p:cNvSpPr>
            <a:spLocks noGrp="1"/>
          </p:cNvSpPr>
          <p:nvPr>
            <p:ph type="sldNum" sz="quarter" idx="10"/>
          </p:nvPr>
        </p:nvSpPr>
        <p:spPr/>
        <p:txBody>
          <a:bodyPr/>
          <a:lstStyle/>
          <a:p>
            <a:fld id="{C37F13E3-FC0B-4A3C-A49A-200087AAB001}" type="slidenum">
              <a:rPr lang="ru-RU" smtClean="0"/>
              <a:t>8</a:t>
            </a:fld>
            <a:endParaRPr lang="ru-RU"/>
          </a:p>
        </p:txBody>
      </p:sp>
    </p:spTree>
    <p:extLst>
      <p:ext uri="{BB962C8B-B14F-4D97-AF65-F5344CB8AC3E}">
        <p14:creationId xmlns:p14="http://schemas.microsoft.com/office/powerpoint/2010/main" val="6728450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3616733B-C631-4668-908B-925C1DBEAEC6}" type="datetimeFigureOut">
              <a:rPr lang="ru-RU" smtClean="0"/>
              <a:t>14.09.2020</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4AB2121-D8D0-44BA-9BBE-05CCF49EEA78}"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transition spd="slow">
    <p:cover/>
    <p:sndAc>
      <p:stSnd>
        <p:snd r:embed="rId1" name="chimes.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616733B-C631-4668-908B-925C1DBEAEC6}" type="datetimeFigureOut">
              <a:rPr lang="ru-RU" smtClean="0"/>
              <a:t>14.09.2020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B2121-D8D0-44BA-9BBE-05CCF49EEA78}"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cover/>
    <p:sndAc>
      <p:stSnd>
        <p:snd r:embed="rId1" name="chimes.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616733B-C631-4668-908B-925C1DBEAEC6}" type="datetimeFigureOut">
              <a:rPr lang="ru-RU" smtClean="0"/>
              <a:t>14.09.2020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B2121-D8D0-44BA-9BBE-05CCF49EEA78}"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cover/>
    <p:sndAc>
      <p:stSnd>
        <p:snd r:embed="rId1" name="chimes.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616733B-C631-4668-908B-925C1DBEAEC6}" type="datetimeFigureOut">
              <a:rPr lang="ru-RU" smtClean="0"/>
              <a:t>14.09.2020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B2121-D8D0-44BA-9BBE-05CCF49EEA78}"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transition spd="slow">
    <p:cover/>
    <p:sndAc>
      <p:stSnd>
        <p:snd r:embed="rId1" name="chimes.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3" cstate="print">
            <a:lum/>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616733B-C631-4668-908B-925C1DBEAEC6}" type="datetimeFigureOut">
              <a:rPr lang="ru-RU" smtClean="0"/>
              <a:t>14.09.2020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AB2121-D8D0-44BA-9BBE-05CCF49EEA78}"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transition spd="slow">
    <p:cover/>
    <p:sndAc>
      <p:stSnd>
        <p:snd r:embed="rId1" name="chimes.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616733B-C631-4668-908B-925C1DBEAEC6}" type="datetimeFigureOut">
              <a:rPr lang="ru-RU" smtClean="0"/>
              <a:t>14.09.2020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AB2121-D8D0-44BA-9BBE-05CCF49EEA78}"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cover/>
    <p:sndAc>
      <p:stSnd>
        <p:snd r:embed="rId1" name="chimes.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616733B-C631-4668-908B-925C1DBEAEC6}" type="datetimeFigureOut">
              <a:rPr lang="ru-RU" smtClean="0"/>
              <a:t>14.09.2020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4AB2121-D8D0-44BA-9BBE-05CCF49EEA78}"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cover/>
    <p:sndAc>
      <p:stSnd>
        <p:snd r:embed="rId1" name="chimes.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616733B-C631-4668-908B-925C1DBEAEC6}" type="datetimeFigureOut">
              <a:rPr lang="ru-RU" smtClean="0"/>
              <a:t>14.09.2020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4AB2121-D8D0-44BA-9BBE-05CCF49EEA78}"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cover/>
    <p:sndAc>
      <p:stSnd>
        <p:snd r:embed="rId1" name="chimes.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16733B-C631-4668-908B-925C1DBEAEC6}" type="datetimeFigureOut">
              <a:rPr lang="ru-RU" smtClean="0"/>
              <a:t>14.09.2020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4AB2121-D8D0-44BA-9BBE-05CCF49EEA78}" type="slidenum">
              <a:rPr lang="ru-RU" smtClean="0"/>
              <a:t>‹#›</a:t>
            </a:fld>
            <a:endParaRPr lang="ru-RU"/>
          </a:p>
        </p:txBody>
      </p:sp>
    </p:spTree>
  </p:cSld>
  <p:clrMapOvr>
    <a:masterClrMapping/>
  </p:clrMapOvr>
  <p:transition spd="slow">
    <p:cover/>
    <p:sndAc>
      <p:stSnd>
        <p:snd r:embed="rId1" name="chimes.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616733B-C631-4668-908B-925C1DBEAEC6}" type="datetimeFigureOut">
              <a:rPr lang="ru-RU" smtClean="0"/>
              <a:t>14.09.2020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AB2121-D8D0-44BA-9BBE-05CCF49EEA78}" type="slidenum">
              <a:rPr lang="ru-RU" smtClean="0"/>
              <a:t>‹#›</a:t>
            </a:fld>
            <a:endParaRPr lang="ru-RU"/>
          </a:p>
        </p:txBody>
      </p:sp>
    </p:spTree>
  </p:cSld>
  <p:clrMapOvr>
    <a:masterClrMapping/>
  </p:clrMapOvr>
  <p:transition spd="slow">
    <p:cover/>
    <p:sndAc>
      <p:stSnd>
        <p:snd r:embed="rId1" name="chimes.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616733B-C631-4668-908B-925C1DBEAEC6}" type="datetimeFigureOut">
              <a:rPr lang="ru-RU" smtClean="0"/>
              <a:t>14.09.2020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AB2121-D8D0-44BA-9BBE-05CCF49EEA78}" type="slidenum">
              <a:rPr lang="ru-RU" smtClean="0"/>
              <a:t>‹#›</a:t>
            </a:fld>
            <a:endParaRPr lang="ru-RU"/>
          </a:p>
        </p:txBody>
      </p:sp>
    </p:spTree>
  </p:cSld>
  <p:clrMapOvr>
    <a:masterClrMapping/>
  </p:clrMapOvr>
  <p:transition spd="slow">
    <p:cover/>
    <p:sndAc>
      <p:stSnd>
        <p:snd r:embed="rId1" name="chimes.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3616733B-C631-4668-908B-925C1DBEAEC6}" type="datetimeFigureOut">
              <a:rPr lang="ru-RU" smtClean="0"/>
              <a:t>14.09.2020</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4AB2121-D8D0-44BA-9BBE-05CCF49EEA7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cover/>
    <p:sndAc>
      <p:stSnd>
        <p:snd r:embed="rId13" name="chimes.wav"/>
      </p:stSnd>
    </p:sndAc>
  </p:transition>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3.jpeg"/><Relationship Id="rId5" Type="http://schemas.microsoft.com/office/2007/relationships/hdphoto" Target="../media/hdphoto1.wdp"/><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audio" Target="../media/audio1.wav"/><Relationship Id="rId7"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22.gif"/><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21.pn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548680"/>
            <a:ext cx="7772400" cy="2232248"/>
          </a:xfrm>
        </p:spPr>
        <p:txBody>
          <a:bodyPr/>
          <a:lstStyle/>
          <a:p>
            <a:r>
              <a:rPr lang="ru-RU" dirty="0" smtClean="0"/>
              <a:t/>
            </a:r>
            <a:br>
              <a:rPr lang="ru-RU" dirty="0" smtClean="0"/>
            </a:br>
            <a:r>
              <a:rPr lang="en-US" dirty="0" smtClean="0"/>
              <a:t>Reading and my </a:t>
            </a:r>
            <a:r>
              <a:rPr lang="en-US" dirty="0" err="1" smtClean="0"/>
              <a:t>favourite</a:t>
            </a:r>
            <a:r>
              <a:rPr lang="en-US" dirty="0" smtClean="0"/>
              <a:t> book</a:t>
            </a:r>
            <a:endParaRPr lang="ru-RU" dirty="0"/>
          </a:p>
        </p:txBody>
      </p:sp>
      <p:sp>
        <p:nvSpPr>
          <p:cNvPr id="3" name="Подзаголовок 2"/>
          <p:cNvSpPr>
            <a:spLocks noGrp="1"/>
          </p:cNvSpPr>
          <p:nvPr>
            <p:ph type="subTitle" idx="1"/>
          </p:nvPr>
        </p:nvSpPr>
        <p:spPr>
          <a:xfrm>
            <a:off x="4788024" y="4869160"/>
            <a:ext cx="4168552" cy="1680592"/>
          </a:xfrm>
        </p:spPr>
        <p:txBody>
          <a:bodyPr/>
          <a:lstStyle/>
          <a:p>
            <a:endParaRPr lang="ru-RU" dirty="0" smtClean="0">
              <a:solidFill>
                <a:schemeClr val="tx1"/>
              </a:solidFill>
            </a:endParaRPr>
          </a:p>
          <a:p>
            <a:r>
              <a:rPr lang="en-US" dirty="0" smtClean="0">
                <a:solidFill>
                  <a:schemeClr val="tx1"/>
                </a:solidFill>
              </a:rPr>
              <a:t>by </a:t>
            </a:r>
            <a:r>
              <a:rPr lang="en-US" dirty="0" err="1" smtClean="0">
                <a:solidFill>
                  <a:schemeClr val="tx1"/>
                </a:solidFill>
              </a:rPr>
              <a:t>Dmitrii</a:t>
            </a:r>
            <a:r>
              <a:rPr lang="en-US" dirty="0" smtClean="0">
                <a:solidFill>
                  <a:schemeClr val="tx1"/>
                </a:solidFill>
              </a:rPr>
              <a:t> </a:t>
            </a:r>
            <a:r>
              <a:rPr lang="en-US" smtClean="0">
                <a:solidFill>
                  <a:schemeClr val="tx1"/>
                </a:solidFill>
              </a:rPr>
              <a:t>Bolotov</a:t>
            </a:r>
            <a:endParaRPr lang="ru-RU" dirty="0">
              <a:solidFill>
                <a:schemeClr val="tx1"/>
              </a:solidFill>
            </a:endParaRPr>
          </a:p>
        </p:txBody>
      </p:sp>
    </p:spTree>
    <p:extLst>
      <p:ext uri="{BB962C8B-B14F-4D97-AF65-F5344CB8AC3E}">
        <p14:creationId xmlns:p14="http://schemas.microsoft.com/office/powerpoint/2010/main" val="2889496334"/>
      </p:ext>
    </p:extLst>
  </p:cSld>
  <p:clrMapOvr>
    <a:masterClrMapping/>
  </p:clrMapOvr>
  <p:transition spd="slow">
    <p:cover/>
    <p:sndAc>
      <p:stSnd>
        <p:snd r:embed="rId2" name="chimes.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7756263" cy="1054250"/>
          </a:xfrm>
        </p:spPr>
        <p:txBody>
          <a:bodyPr/>
          <a:lstStyle/>
          <a:p>
            <a:r>
              <a:rPr lang="en-US" b="1" dirty="0" smtClean="0">
                <a:solidFill>
                  <a:schemeClr val="accent1"/>
                </a:solidFill>
              </a:rPr>
              <a:t>Why reading?</a:t>
            </a:r>
            <a:endParaRPr lang="ru-RU" b="1" dirty="0">
              <a:solidFill>
                <a:schemeClr val="accent1"/>
              </a:solidFill>
            </a:endParaRPr>
          </a:p>
        </p:txBody>
      </p:sp>
      <p:sp>
        <p:nvSpPr>
          <p:cNvPr id="3" name="Объект 2"/>
          <p:cNvSpPr>
            <a:spLocks noGrp="1"/>
          </p:cNvSpPr>
          <p:nvPr>
            <p:ph sz="quarter" idx="13"/>
          </p:nvPr>
        </p:nvSpPr>
        <p:spPr>
          <a:xfrm>
            <a:off x="683568" y="2204864"/>
            <a:ext cx="3803904" cy="3877056"/>
          </a:xfrm>
        </p:spPr>
        <p:txBody>
          <a:bodyPr/>
          <a:lstStyle/>
          <a:p>
            <a:r>
              <a:rPr lang="en-US" b="1" dirty="0">
                <a:solidFill>
                  <a:schemeClr val="tx2">
                    <a:lumMod val="75000"/>
                  </a:schemeClr>
                </a:solidFill>
                <a:latin typeface="Bookman Old Style" pitchFamily="18" charset="0"/>
              </a:rPr>
              <a:t>This subject is my schoolbook module</a:t>
            </a:r>
            <a:endParaRPr lang="ru-RU" b="1" dirty="0">
              <a:solidFill>
                <a:schemeClr val="tx2">
                  <a:lumMod val="75000"/>
                </a:schemeClr>
              </a:solidFill>
              <a:latin typeface="Bookman Old Style" pitchFamily="18" charset="0"/>
            </a:endParaRPr>
          </a:p>
          <a:p>
            <a:pPr marL="0" indent="0">
              <a:buNone/>
            </a:pPr>
            <a:endParaRPr lang="ru-RU" dirty="0"/>
          </a:p>
        </p:txBody>
      </p:sp>
      <p:pic>
        <p:nvPicPr>
          <p:cNvPr id="6" name="Picture 3" descr="C:\Users\Admin\Desktop\Рисунок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68144" y="3356992"/>
            <a:ext cx="2206259" cy="2016224"/>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a:xfrm>
            <a:off x="4427984" y="2204864"/>
            <a:ext cx="4464496" cy="4176464"/>
          </a:xfrm>
        </p:spPr>
        <p:txBody>
          <a:bodyPr>
            <a:normAutofit/>
          </a:bodyPr>
          <a:lstStyle/>
          <a:p>
            <a:r>
              <a:rPr lang="en-US" sz="1800" b="1" dirty="0" smtClean="0">
                <a:solidFill>
                  <a:schemeClr val="tx2">
                    <a:lumMod val="75000"/>
                  </a:schemeClr>
                </a:solidFill>
              </a:rPr>
              <a:t>This subject is my state exam topic:</a:t>
            </a:r>
            <a:endParaRPr lang="en-US" sz="1600" b="1" dirty="0" smtClean="0">
              <a:solidFill>
                <a:schemeClr val="tx2">
                  <a:lumMod val="75000"/>
                </a:schemeClr>
              </a:solidFill>
            </a:endParaRPr>
          </a:p>
          <a:p>
            <a:r>
              <a:rPr lang="en-US" sz="1600" b="1" dirty="0" smtClean="0">
                <a:solidFill>
                  <a:schemeClr val="tx2">
                    <a:lumMod val="75000"/>
                  </a:schemeClr>
                </a:solidFill>
              </a:rPr>
              <a:t>“</a:t>
            </a:r>
            <a:r>
              <a:rPr lang="en-US" sz="1600" b="1" dirty="0">
                <a:solidFill>
                  <a:schemeClr val="tx2">
                    <a:lumMod val="75000"/>
                  </a:schemeClr>
                </a:solidFill>
              </a:rPr>
              <a:t>tell about your </a:t>
            </a:r>
            <a:r>
              <a:rPr lang="en-US" sz="1600" b="1" dirty="0" err="1">
                <a:solidFill>
                  <a:schemeClr val="tx2">
                    <a:lumMod val="75000"/>
                  </a:schemeClr>
                </a:solidFill>
              </a:rPr>
              <a:t>favourite</a:t>
            </a:r>
            <a:r>
              <a:rPr lang="en-US" sz="1600" b="1" dirty="0">
                <a:solidFill>
                  <a:schemeClr val="tx2">
                    <a:lumMod val="75000"/>
                  </a:schemeClr>
                </a:solidFill>
              </a:rPr>
              <a:t> book</a:t>
            </a:r>
            <a:r>
              <a:rPr lang="en-US" sz="1600" b="1" dirty="0" smtClean="0">
                <a:solidFill>
                  <a:schemeClr val="tx2">
                    <a:lumMod val="75000"/>
                  </a:schemeClr>
                </a:solidFill>
              </a:rPr>
              <a:t>”</a:t>
            </a:r>
          </a:p>
          <a:p>
            <a:r>
              <a:rPr lang="en-US" sz="1600" b="1" dirty="0" smtClean="0">
                <a:solidFill>
                  <a:schemeClr val="tx2">
                    <a:lumMod val="75000"/>
                  </a:schemeClr>
                </a:solidFill>
              </a:rPr>
              <a:t>“tell or write about what books modern teenagers like to read”</a:t>
            </a:r>
          </a:p>
          <a:p>
            <a:r>
              <a:rPr lang="en-US" sz="1600" b="1" dirty="0" smtClean="0">
                <a:solidFill>
                  <a:schemeClr val="tx2">
                    <a:lumMod val="75000"/>
                  </a:schemeClr>
                </a:solidFill>
              </a:rPr>
              <a:t>“</a:t>
            </a:r>
            <a:r>
              <a:rPr lang="en-US" sz="1600" b="1" dirty="0">
                <a:solidFill>
                  <a:schemeClr val="tx2">
                    <a:lumMod val="75000"/>
                  </a:schemeClr>
                </a:solidFill>
              </a:rPr>
              <a:t>what book do you prefer to read, electronic or paper book”</a:t>
            </a:r>
            <a:endParaRPr lang="en-US" sz="1600" b="1" dirty="0" smtClean="0">
              <a:solidFill>
                <a:schemeClr val="tx2">
                  <a:lumMod val="75000"/>
                </a:schemeClr>
              </a:solidFill>
            </a:endParaRPr>
          </a:p>
          <a:p>
            <a:endParaRPr lang="en-US" dirty="0" smtClean="0"/>
          </a:p>
          <a:p>
            <a:endParaRPr lang="en-US" dirty="0" smtClean="0"/>
          </a:p>
          <a:p>
            <a:pPr marL="0" indent="0">
              <a:buNone/>
            </a:pPr>
            <a:endParaRPr lang="ru-RU" dirty="0"/>
          </a:p>
        </p:txBody>
      </p:sp>
      <p:pic>
        <p:nvPicPr>
          <p:cNvPr id="5" name="Picture 2" descr="C:\Users\Admin\Desktop\Рисунок1.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83568" y="3068928"/>
            <a:ext cx="3194304" cy="2304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345282"/>
      </p:ext>
    </p:extLst>
  </p:cSld>
  <p:clrMapOvr>
    <a:masterClrMapping/>
  </p:clrMapOvr>
  <p:transition spd="slow">
    <p:cover/>
    <p:sndAc>
      <p:stSnd>
        <p:snd r:embed="rId3" name="chimes.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en-US" sz="3200" b="1" dirty="0" smtClean="0">
                <a:solidFill>
                  <a:schemeClr val="accent1"/>
                </a:solidFill>
                <a:latin typeface="+mn-lt"/>
              </a:rPr>
              <a:t>The popularity of reading is decreasing because of the digital technologies!</a:t>
            </a:r>
            <a:endParaRPr lang="ru-RU" sz="3200" b="1" dirty="0">
              <a:solidFill>
                <a:schemeClr val="accent1"/>
              </a:solidFill>
              <a:latin typeface="+mn-lt"/>
            </a:endParaRPr>
          </a:p>
        </p:txBody>
      </p:sp>
      <p:pic>
        <p:nvPicPr>
          <p:cNvPr id="2" name="Picture 2" descr="C:\Users\Admin\Desktop\Рисунок3.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7544" y="1916832"/>
            <a:ext cx="3608832" cy="345033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dmin\Desktop\Рисунок4.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427984" y="3062880"/>
            <a:ext cx="4608576" cy="2304288"/>
          </a:xfrm>
          <a:prstGeom prst="rect">
            <a:avLst/>
          </a:prstGeom>
          <a:noFill/>
          <a:extLst>
            <a:ext uri="{909E8E84-426E-40DD-AFC4-6F175D3DCCD1}">
              <a14:hiddenFill xmlns:a14="http://schemas.microsoft.com/office/drawing/2010/main">
                <a:solidFill>
                  <a:srgbClr val="FFFFFF"/>
                </a:solidFill>
              </a14:hiddenFill>
            </a:ext>
          </a:extLst>
        </p:spPr>
      </p:pic>
      <p:sp>
        <p:nvSpPr>
          <p:cNvPr id="5" name="Объект 4"/>
          <p:cNvSpPr>
            <a:spLocks noGrp="1"/>
          </p:cNvSpPr>
          <p:nvPr>
            <p:ph idx="1"/>
          </p:nvPr>
        </p:nvSpPr>
        <p:spPr/>
        <p:txBody>
          <a:bodyPr/>
          <a:lstStyle/>
          <a:p>
            <a:endParaRPr lang="ru-RU"/>
          </a:p>
        </p:txBody>
      </p:sp>
    </p:spTree>
    <p:extLst>
      <p:ext uri="{BB962C8B-B14F-4D97-AF65-F5344CB8AC3E}">
        <p14:creationId xmlns:p14="http://schemas.microsoft.com/office/powerpoint/2010/main" val="4184945477"/>
      </p:ext>
    </p:extLst>
  </p:cSld>
  <p:clrMapOvr>
    <a:masterClrMapping/>
  </p:clrMapOvr>
  <p:transition spd="slow">
    <p:cover/>
    <p:sndAc>
      <p:stSnd>
        <p:snd r:embed="rId3" name="chimes.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70156"/>
            <a:ext cx="8352928" cy="1054250"/>
          </a:xfrm>
        </p:spPr>
        <p:txBody>
          <a:bodyPr/>
          <a:lstStyle/>
          <a:p>
            <a:r>
              <a:rPr lang="en-US" sz="4000" b="1" dirty="0" smtClean="0">
                <a:latin typeface="+mn-lt"/>
              </a:rPr>
              <a:t>We can read using the modern technologies!</a:t>
            </a:r>
            <a:endParaRPr lang="ru-RU" sz="4000" b="1" dirty="0">
              <a:latin typeface="+mn-lt"/>
            </a:endParaRPr>
          </a:p>
        </p:txBody>
      </p:sp>
      <p:pic>
        <p:nvPicPr>
          <p:cNvPr id="4099" name="Picture 3" descr="C:\Users\Admin\Desktop\Рисунок6.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84168" y="3212012"/>
            <a:ext cx="2663952" cy="165811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Admin\Desktop\Рисунок5.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23528" y="2204864"/>
            <a:ext cx="5462016" cy="3096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9091692"/>
      </p:ext>
    </p:extLst>
  </p:cSld>
  <p:clrMapOvr>
    <a:masterClrMapping/>
  </p:clrMapOvr>
  <p:transition spd="slow">
    <p:cover/>
    <p:sndAc>
      <p:stSnd>
        <p:snd r:embed="rId3" name="chimes.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000" b="1" dirty="0" smtClean="0"/>
              <a:t>Paper books are much better for me!</a:t>
            </a:r>
            <a:endParaRPr lang="ru-RU" sz="4000" b="1" dirty="0"/>
          </a:p>
        </p:txBody>
      </p:sp>
      <p:pic>
        <p:nvPicPr>
          <p:cNvPr id="5122" name="Picture 2" descr="C:\Users\Admin\Desktop\Рисунок7.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5536" y="1988840"/>
            <a:ext cx="5558246" cy="345643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Admin\Desktop\Рисунок8.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300192" y="2064786"/>
            <a:ext cx="2529631" cy="331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8166878"/>
      </p:ext>
    </p:extLst>
  </p:cSld>
  <p:clrMapOvr>
    <a:masterClrMapping/>
  </p:clrMapOvr>
  <p:transition spd="slow">
    <p:cover/>
    <p:sndAc>
      <p:stSnd>
        <p:snd r:embed="rId3" name="chimes.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Desktop\Рисунок9.jpg"/>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9524" r="94974"/>
                    </a14:imgEffect>
                  </a14:imgLayer>
                </a14:imgProps>
              </a:ext>
              <a:ext uri="{28A0092B-C50C-407E-A947-70E740481C1C}">
                <a14:useLocalDpi xmlns:a14="http://schemas.microsoft.com/office/drawing/2010/main"/>
              </a:ext>
            </a:extLst>
          </a:blip>
          <a:srcRect/>
          <a:stretch>
            <a:fillRect/>
          </a:stretch>
        </p:blipFill>
        <p:spPr bwMode="auto">
          <a:xfrm>
            <a:off x="323528" y="332656"/>
            <a:ext cx="2304288" cy="2883408"/>
          </a:xfrm>
          <a:prstGeom prst="rect">
            <a:avLst/>
          </a:prstGeom>
          <a:noFill/>
        </p:spPr>
      </p:pic>
      <p:sp>
        <p:nvSpPr>
          <p:cNvPr id="2" name="Заголовок 1"/>
          <p:cNvSpPr>
            <a:spLocks noGrp="1"/>
          </p:cNvSpPr>
          <p:nvPr>
            <p:ph type="title"/>
          </p:nvPr>
        </p:nvSpPr>
        <p:spPr>
          <a:xfrm>
            <a:off x="776177" y="116632"/>
            <a:ext cx="7756263" cy="1944216"/>
          </a:xfrm>
        </p:spPr>
        <p:txBody>
          <a:bodyPr/>
          <a:lstStyle/>
          <a:p>
            <a:r>
              <a:rPr lang="en-US" sz="2800" b="1" dirty="0">
                <a:solidFill>
                  <a:schemeClr val="accent5">
                    <a:lumMod val="75000"/>
                  </a:schemeClr>
                </a:solidFill>
              </a:rPr>
              <a:t>My </a:t>
            </a:r>
            <a:r>
              <a:rPr lang="en-US" sz="2800" b="1" dirty="0" err="1">
                <a:solidFill>
                  <a:schemeClr val="accent5">
                    <a:lumMod val="75000"/>
                  </a:schemeClr>
                </a:solidFill>
              </a:rPr>
              <a:t>favourite</a:t>
            </a:r>
            <a:r>
              <a:rPr lang="en-US" sz="2800" b="1" dirty="0">
                <a:solidFill>
                  <a:schemeClr val="accent5">
                    <a:lumMod val="75000"/>
                  </a:schemeClr>
                </a:solidFill>
              </a:rPr>
              <a:t> book </a:t>
            </a:r>
            <a:r>
              <a:rPr lang="en-US" sz="2800" b="1" dirty="0" smtClean="0">
                <a:solidFill>
                  <a:schemeClr val="accent5">
                    <a:lumMod val="75000"/>
                  </a:schemeClr>
                </a:solidFill>
              </a:rPr>
              <a:t>is</a:t>
            </a:r>
            <a:br>
              <a:rPr lang="en-US" sz="2800" b="1" dirty="0" smtClean="0">
                <a:solidFill>
                  <a:schemeClr val="accent5">
                    <a:lumMod val="75000"/>
                  </a:schemeClr>
                </a:solidFill>
              </a:rPr>
            </a:br>
            <a:r>
              <a:rPr lang="en-US" sz="2800" b="1" dirty="0" smtClean="0">
                <a:solidFill>
                  <a:schemeClr val="accent5">
                    <a:lumMod val="75000"/>
                  </a:schemeClr>
                </a:solidFill>
              </a:rPr>
              <a:t>“</a:t>
            </a:r>
            <a:r>
              <a:rPr lang="en-US" sz="2800" b="1" dirty="0">
                <a:solidFill>
                  <a:schemeClr val="accent5">
                    <a:lumMod val="75000"/>
                  </a:schemeClr>
                </a:solidFill>
              </a:rPr>
              <a:t>The catcher in the rye”</a:t>
            </a:r>
            <a:br>
              <a:rPr lang="en-US" sz="2800" b="1" dirty="0">
                <a:solidFill>
                  <a:schemeClr val="accent5">
                    <a:lumMod val="75000"/>
                  </a:schemeClr>
                </a:solidFill>
              </a:rPr>
            </a:br>
            <a:r>
              <a:rPr lang="en-US" sz="2800" b="1" dirty="0">
                <a:solidFill>
                  <a:schemeClr val="accent5">
                    <a:lumMod val="75000"/>
                  </a:schemeClr>
                </a:solidFill>
              </a:rPr>
              <a:t>by Jerome Salinger.</a:t>
            </a:r>
            <a:endParaRPr lang="ru-RU" sz="2800" dirty="0">
              <a:solidFill>
                <a:schemeClr val="accent5">
                  <a:lumMod val="75000"/>
                </a:schemeClr>
              </a:solidFill>
            </a:endParaRPr>
          </a:p>
        </p:txBody>
      </p:sp>
      <p:sp>
        <p:nvSpPr>
          <p:cNvPr id="3" name="Объект 2"/>
          <p:cNvSpPr>
            <a:spLocks noGrp="1"/>
          </p:cNvSpPr>
          <p:nvPr>
            <p:ph sz="quarter" idx="13"/>
          </p:nvPr>
        </p:nvSpPr>
        <p:spPr>
          <a:xfrm>
            <a:off x="395536" y="2942652"/>
            <a:ext cx="3878144" cy="3709000"/>
          </a:xfrm>
        </p:spPr>
        <p:txBody>
          <a:bodyPr>
            <a:noAutofit/>
          </a:bodyPr>
          <a:lstStyle/>
          <a:p>
            <a:r>
              <a:rPr lang="en-US" sz="1800" b="1" dirty="0" smtClean="0">
                <a:solidFill>
                  <a:schemeClr val="tx2"/>
                </a:solidFill>
              </a:rPr>
              <a:t>the </a:t>
            </a:r>
            <a:r>
              <a:rPr lang="en-US" sz="1800" b="1" dirty="0">
                <a:solidFill>
                  <a:schemeClr val="tx2"/>
                </a:solidFill>
              </a:rPr>
              <a:t>novel was included on </a:t>
            </a:r>
            <a:r>
              <a:rPr lang="en-US" sz="1800" b="1" i="1" dirty="0">
                <a:solidFill>
                  <a:schemeClr val="tx2"/>
                </a:solidFill>
              </a:rPr>
              <a:t>Time</a:t>
            </a:r>
            <a:r>
              <a:rPr lang="en-US" sz="1800" b="1" dirty="0">
                <a:solidFill>
                  <a:schemeClr val="tx2"/>
                </a:solidFill>
              </a:rPr>
              <a:t> Magazine's 2005 list of the 100 best English-language novels written since </a:t>
            </a:r>
            <a:r>
              <a:rPr lang="en-US" sz="1800" b="1" dirty="0" smtClean="0">
                <a:solidFill>
                  <a:schemeClr val="tx2"/>
                </a:solidFill>
              </a:rPr>
              <a:t>1923</a:t>
            </a:r>
            <a:r>
              <a:rPr lang="en-US" sz="1800" b="1" dirty="0">
                <a:solidFill>
                  <a:schemeClr val="tx2"/>
                </a:solidFill>
              </a:rPr>
              <a:t> </a:t>
            </a:r>
            <a:endParaRPr lang="en-US" sz="1800" b="1" dirty="0" smtClean="0">
              <a:solidFill>
                <a:schemeClr val="tx2"/>
              </a:solidFill>
            </a:endParaRPr>
          </a:p>
          <a:p>
            <a:r>
              <a:rPr lang="en-US" sz="1800" b="1" dirty="0" smtClean="0">
                <a:solidFill>
                  <a:schemeClr val="tx2"/>
                </a:solidFill>
              </a:rPr>
              <a:t>it </a:t>
            </a:r>
            <a:r>
              <a:rPr lang="en-US" sz="1800" b="1" dirty="0">
                <a:solidFill>
                  <a:schemeClr val="tx2"/>
                </a:solidFill>
              </a:rPr>
              <a:t>was named by </a:t>
            </a:r>
            <a:r>
              <a:rPr lang="en-US" sz="1800" b="1" i="1" dirty="0">
                <a:solidFill>
                  <a:schemeClr val="tx2"/>
                </a:solidFill>
              </a:rPr>
              <a:t>Modern Library</a:t>
            </a:r>
            <a:r>
              <a:rPr lang="en-US" sz="1800" b="1" dirty="0">
                <a:solidFill>
                  <a:schemeClr val="tx2"/>
                </a:solidFill>
              </a:rPr>
              <a:t> and its readers as one of the </a:t>
            </a:r>
            <a:r>
              <a:rPr lang="en-US" sz="1800" b="1" dirty="0" smtClean="0">
                <a:solidFill>
                  <a:schemeClr val="tx2"/>
                </a:solidFill>
              </a:rPr>
              <a:t>100 best English-language novels of the 20</a:t>
            </a:r>
            <a:r>
              <a:rPr lang="en-US" sz="1800" b="1" baseline="30000" dirty="0" smtClean="0">
                <a:solidFill>
                  <a:schemeClr val="tx2"/>
                </a:solidFill>
              </a:rPr>
              <a:t>th</a:t>
            </a:r>
            <a:r>
              <a:rPr lang="en-US" sz="1800" b="1" dirty="0" smtClean="0">
                <a:solidFill>
                  <a:schemeClr val="tx2"/>
                </a:solidFill>
              </a:rPr>
              <a:t> century</a:t>
            </a:r>
          </a:p>
          <a:p>
            <a:r>
              <a:rPr lang="en-US" sz="1800" b="1" dirty="0" smtClean="0">
                <a:solidFill>
                  <a:schemeClr val="tx2"/>
                </a:solidFill>
              </a:rPr>
              <a:t>in </a:t>
            </a:r>
            <a:r>
              <a:rPr lang="en-US" sz="1800" b="1" dirty="0">
                <a:solidFill>
                  <a:schemeClr val="tx2"/>
                </a:solidFill>
              </a:rPr>
              <a:t>2003, it was listed at number 15 on the BBC's survey </a:t>
            </a:r>
            <a:r>
              <a:rPr lang="en-US" sz="1800" b="1" dirty="0" smtClean="0">
                <a:solidFill>
                  <a:schemeClr val="tx2"/>
                </a:solidFill>
              </a:rPr>
              <a:t>The Big Read</a:t>
            </a:r>
            <a:endParaRPr lang="ru-RU" sz="1800" b="1" dirty="0">
              <a:solidFill>
                <a:schemeClr val="tx2"/>
              </a:solidFill>
            </a:endParaRPr>
          </a:p>
        </p:txBody>
      </p:sp>
      <p:sp>
        <p:nvSpPr>
          <p:cNvPr id="4" name="Объект 3"/>
          <p:cNvSpPr>
            <a:spLocks noGrp="1"/>
          </p:cNvSpPr>
          <p:nvPr>
            <p:ph sz="quarter" idx="14"/>
          </p:nvPr>
        </p:nvSpPr>
        <p:spPr>
          <a:xfrm>
            <a:off x="4644008" y="2612872"/>
            <a:ext cx="3803904" cy="3552432"/>
          </a:xfrm>
        </p:spPr>
        <p:txBody>
          <a:bodyPr>
            <a:normAutofit/>
          </a:bodyPr>
          <a:lstStyle/>
          <a:p>
            <a:r>
              <a:rPr lang="en-US" sz="1800" b="1" dirty="0" smtClean="0">
                <a:solidFill>
                  <a:schemeClr val="tx2">
                    <a:lumMod val="75000"/>
                  </a:schemeClr>
                </a:solidFill>
              </a:rPr>
              <a:t>The main hero, Holden, became an icon of the teenage </a:t>
            </a:r>
            <a:r>
              <a:rPr lang="en-US" sz="1800" b="1" dirty="0" err="1" smtClean="0">
                <a:solidFill>
                  <a:schemeClr val="tx2">
                    <a:lumMod val="75000"/>
                  </a:schemeClr>
                </a:solidFill>
              </a:rPr>
              <a:t>rebelion</a:t>
            </a:r>
            <a:endParaRPr lang="en-US" sz="1800" b="1" dirty="0" smtClean="0">
              <a:solidFill>
                <a:schemeClr val="tx2">
                  <a:lumMod val="75000"/>
                </a:schemeClr>
              </a:solidFill>
            </a:endParaRPr>
          </a:p>
          <a:p>
            <a:endParaRPr lang="en-US" sz="1800" b="1" dirty="0" smtClean="0"/>
          </a:p>
          <a:p>
            <a:endParaRPr lang="ru-RU" sz="1800" b="1" dirty="0"/>
          </a:p>
        </p:txBody>
      </p:sp>
      <p:pic>
        <p:nvPicPr>
          <p:cNvPr id="2050" name="Picture 2" descr="C:\Users\Admin\Desktop\Рисунок10.jp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588224" y="3399284"/>
            <a:ext cx="2017776" cy="3023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448043"/>
      </p:ext>
    </p:extLst>
  </p:cSld>
  <p:clrMapOvr>
    <a:masterClrMapping/>
  </p:clrMapOvr>
  <p:transition spd="slow">
    <p:cover/>
    <p:sndAc>
      <p:stSnd>
        <p:snd r:embed="rId3" name="chimes.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dmin\Desktop\Рисунок14.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41551" y="2887136"/>
            <a:ext cx="3391161" cy="2371056"/>
          </a:xfrm>
          <a:prstGeom prst="rect">
            <a:avLst/>
          </a:prstGeom>
          <a:noFill/>
          <a:extLst>
            <a:ext uri="{909E8E84-426E-40DD-AFC4-6F175D3DCCD1}">
              <a14:hiddenFill xmlns:a14="http://schemas.microsoft.com/office/drawing/2010/main">
                <a:solidFill>
                  <a:srgbClr val="FFFFFF"/>
                </a:solidFill>
              </a14:hiddenFill>
            </a:ext>
          </a:extLst>
        </p:spPr>
      </p:pic>
      <p:pic>
        <p:nvPicPr>
          <p:cNvPr id="4" name="Рисунок 3" descr="https://avatars.mds.yandex.net/get-pdb/1939052/c652bc67-79df-4243-85dd-6ce5b9fce5a7/s1200?webp=false"/>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9552" y="856070"/>
            <a:ext cx="3417466" cy="2031066"/>
          </a:xfrm>
          <a:prstGeom prst="rect">
            <a:avLst/>
          </a:prstGeom>
          <a:noFill/>
          <a:ln>
            <a:noFill/>
          </a:ln>
        </p:spPr>
      </p:pic>
      <p:pic>
        <p:nvPicPr>
          <p:cNvPr id="5" name="Рисунок 4" descr="https://i.pinimg.com/originals/95/d8/a2/95d8a241351ddeed9977b074d78216a9.jpg"/>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3941" y="3127221"/>
            <a:ext cx="2326306" cy="2184182"/>
          </a:xfrm>
          <a:prstGeom prst="rect">
            <a:avLst/>
          </a:prstGeom>
          <a:noFill/>
          <a:ln>
            <a:noFill/>
          </a:ln>
        </p:spPr>
      </p:pic>
      <p:pic>
        <p:nvPicPr>
          <p:cNvPr id="7" name="Рисунок 6" descr="https://1.bp.blogspot.com/-tnBfCQZ3JwQ/W869zMOluhI/AAAAAAAACHI/gd80fl36nj4DNGVUEG_7sn8zBJ8hkMKtwCEwYBhgL/s1600/01-1.jpg"/>
          <p:cNvPicPr/>
          <p:nvPr/>
        </p:nvPicPr>
        <p:blipFill>
          <a:blip r:embed="rId7" cstate="screen">
            <a:extLst>
              <a:ext uri="{28A0092B-C50C-407E-A947-70E740481C1C}">
                <a14:useLocalDpi xmlns:a14="http://schemas.microsoft.com/office/drawing/2010/main"/>
              </a:ext>
            </a:extLst>
          </a:blip>
          <a:srcRect/>
          <a:stretch>
            <a:fillRect/>
          </a:stretch>
        </p:blipFill>
        <p:spPr bwMode="auto">
          <a:xfrm>
            <a:off x="4054413" y="897191"/>
            <a:ext cx="2396580" cy="1818848"/>
          </a:xfrm>
          <a:prstGeom prst="rect">
            <a:avLst/>
          </a:prstGeom>
          <a:noFill/>
          <a:ln>
            <a:noFill/>
          </a:ln>
        </p:spPr>
      </p:pic>
      <p:sp>
        <p:nvSpPr>
          <p:cNvPr id="12" name="TextBox 11"/>
          <p:cNvSpPr txBox="1"/>
          <p:nvPr/>
        </p:nvSpPr>
        <p:spPr>
          <a:xfrm>
            <a:off x="971600" y="402089"/>
            <a:ext cx="5760640" cy="461665"/>
          </a:xfrm>
          <a:prstGeom prst="rect">
            <a:avLst/>
          </a:prstGeom>
          <a:noFill/>
        </p:spPr>
        <p:txBody>
          <a:bodyPr wrap="square" rtlCol="0">
            <a:spAutoFit/>
          </a:bodyPr>
          <a:lstStyle/>
          <a:p>
            <a:r>
              <a:rPr lang="en-US" sz="2400" b="1" dirty="0">
                <a:solidFill>
                  <a:schemeClr val="accent5">
                    <a:lumMod val="75000"/>
                  </a:schemeClr>
                </a:solidFill>
              </a:rPr>
              <a:t>Reading is the best </a:t>
            </a:r>
            <a:r>
              <a:rPr lang="en-US" sz="2400" b="1" dirty="0" err="1">
                <a:solidFill>
                  <a:schemeClr val="accent5">
                    <a:lumMod val="75000"/>
                  </a:schemeClr>
                </a:solidFill>
              </a:rPr>
              <a:t>passtime</a:t>
            </a:r>
            <a:r>
              <a:rPr lang="en-US" sz="2400" b="1" dirty="0">
                <a:solidFill>
                  <a:schemeClr val="accent5">
                    <a:lumMod val="75000"/>
                  </a:schemeClr>
                </a:solidFill>
              </a:rPr>
              <a:t>!</a:t>
            </a:r>
            <a:endParaRPr lang="ru-RU" sz="2400" b="1" dirty="0">
              <a:solidFill>
                <a:schemeClr val="accent1">
                  <a:lumMod val="75000"/>
                </a:schemeClr>
              </a:solidFill>
            </a:endParaRPr>
          </a:p>
        </p:txBody>
      </p:sp>
      <p:pic>
        <p:nvPicPr>
          <p:cNvPr id="1026" name="Picture 2" descr="C:\Users\Admin\Desktop\Рисунок16.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463569" y="3502062"/>
            <a:ext cx="2103120" cy="184099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Desktop\Рисунок15.jp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432712" y="383958"/>
            <a:ext cx="2182368" cy="30419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7821542"/>
      </p:ext>
    </p:extLst>
  </p:cSld>
  <p:clrMapOvr>
    <a:masterClrMapping/>
  </p:clrMapOvr>
  <p:transition spd="slow">
    <p:cover/>
    <p:sndAc>
      <p:stSnd>
        <p:snd r:embed="rId3" name="chimes.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pixelbrush.ru/uploads/posts/2013-08/1376817457_gl-2.jpg"/>
          <p:cNvPicPr/>
          <p:nvPr/>
        </p:nvPicPr>
        <p:blipFill>
          <a:blip r:embed="rId4" cstate="print">
            <a:extLst>
              <a:ext uri="{28A0092B-C50C-407E-A947-70E740481C1C}">
                <a14:useLocalDpi xmlns:a14="http://schemas.microsoft.com/office/drawing/2010/main"/>
              </a:ext>
            </a:extLst>
          </a:blip>
          <a:srcRect/>
          <a:stretch>
            <a:fillRect/>
          </a:stretch>
        </p:blipFill>
        <p:spPr bwMode="auto">
          <a:xfrm>
            <a:off x="78421" y="45393"/>
            <a:ext cx="9001000" cy="6624736"/>
          </a:xfrm>
          <a:prstGeom prst="rect">
            <a:avLst/>
          </a:prstGeom>
          <a:noFill/>
          <a:extLst/>
        </p:spPr>
      </p:pic>
      <p:pic>
        <p:nvPicPr>
          <p:cNvPr id="5122" name="Picture 2" descr="D:\Мои документы\работа, ЛИЦЕЙ 110\картинки,надписи\поздравляем\110396.jpeg"/>
          <p:cNvPicPr>
            <a:picLocks noChangeAspect="1" noChangeArrowheads="1"/>
          </p:cNvPicPr>
          <p:nvPr/>
        </p:nvPicPr>
        <p:blipFill>
          <a:blip r:embed="rId5" cstate="screen">
            <a:extLst>
              <a:ext uri="{BEBA8EAE-BF5A-486C-A8C5-ECC9F3942E4B}">
                <a14:imgProps xmlns:a14="http://schemas.microsoft.com/office/drawing/2010/main">
                  <a14:imgLayer r:embed="rId6">
                    <a14:imgEffect>
                      <a14:backgroundRemoval t="0" b="98667" l="2500" r="92667">
                        <a14:foregroundMark x1="44000" y1="31167" x2="44000" y2="31167"/>
                        <a14:foregroundMark x1="48833" y1="31000" x2="48833" y2="31000"/>
                        <a14:foregroundMark x1="49833" y1="33000" x2="49833" y2="33000"/>
                        <a14:foregroundMark x1="52667" y1="25167" x2="52667" y2="25167"/>
                        <a14:foregroundMark x1="56333" y1="23833" x2="56333" y2="23833"/>
                        <a14:foregroundMark x1="60833" y1="22500" x2="60833" y2="22500"/>
                        <a14:foregroundMark x1="60833" y1="27500" x2="60833" y2="27500"/>
                        <a14:foregroundMark x1="60000" y1="30167" x2="60000" y2="30167"/>
                        <a14:foregroundMark x1="55833" y1="20000" x2="55833" y2="20000"/>
                        <a14:foregroundMark x1="58500" y1="16000" x2="58500" y2="16000"/>
                        <a14:foregroundMark x1="56667" y1="11333" x2="56667" y2="11333"/>
                        <a14:foregroundMark x1="55000" y1="8167" x2="55000" y2="8167"/>
                        <a14:foregroundMark x1="49000" y1="20667" x2="49000" y2="20667"/>
                        <a14:foregroundMark x1="45667" y1="21000" x2="45667" y2="21000"/>
                        <a14:foregroundMark x1="40667" y1="21333" x2="40667" y2="21333"/>
                        <a14:foregroundMark x1="34667" y1="21500" x2="34667" y2="21500"/>
                        <a14:foregroundMark x1="37833" y1="27000" x2="37833" y2="27000"/>
                        <a14:foregroundMark x1="37833" y1="27000" x2="37833" y2="27000"/>
                        <a14:foregroundMark x1="39167" y1="28333" x2="39167" y2="28333"/>
                        <a14:foregroundMark x1="39667" y1="24333" x2="39667" y2="24333"/>
                        <a14:foregroundMark x1="43333" y1="16833" x2="43333" y2="16833"/>
                        <a14:foregroundMark x1="48333" y1="15000" x2="48333" y2="15000"/>
                        <a14:foregroundMark x1="48333" y1="10333" x2="48333" y2="10333"/>
                        <a14:foregroundMark x1="51167" y1="8000" x2="51167" y2="8000"/>
                        <a14:foregroundMark x1="52500" y1="7500" x2="52500" y2="7500"/>
                        <a14:foregroundMark x1="53000" y1="12333" x2="53000" y2="12333"/>
                        <a14:foregroundMark x1="53167" y1="16833" x2="53167" y2="16833"/>
                      </a14:backgroundRemoval>
                    </a14:imgEffect>
                  </a14:imgLayer>
                </a14:imgProps>
              </a:ext>
              <a:ext uri="{28A0092B-C50C-407E-A947-70E740481C1C}">
                <a14:useLocalDpi xmlns:a14="http://schemas.microsoft.com/office/drawing/2010/main"/>
              </a:ext>
            </a:extLst>
          </a:blip>
          <a:srcRect/>
          <a:stretch>
            <a:fillRect/>
          </a:stretch>
        </p:blipFill>
        <p:spPr bwMode="auto">
          <a:xfrm>
            <a:off x="1043608" y="3369543"/>
            <a:ext cx="3133303" cy="3133303"/>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Мои документы\работа, ЛИЦЕЙ 110\картинки,надписи\апплодисменты\Апплодисменты\16176932.gif"/>
          <p:cNvPicPr>
            <a:picLocks noChangeAspect="1" noChangeArrowheads="1" noCrop="1"/>
          </p:cNvPicPr>
          <p:nvPr/>
        </p:nvPicPr>
        <p:blipFill>
          <a:blip r:embed="rId7">
            <a:extLst>
              <a:ext uri="{28A0092B-C50C-407E-A947-70E740481C1C}">
                <a14:useLocalDpi xmlns:a14="http://schemas.microsoft.com/office/drawing/2010/main"/>
              </a:ext>
            </a:extLst>
          </a:blip>
          <a:srcRect/>
          <a:stretch>
            <a:fillRect/>
          </a:stretch>
        </p:blipFill>
        <p:spPr bwMode="auto">
          <a:xfrm>
            <a:off x="6300192" y="4176464"/>
            <a:ext cx="1800225" cy="23241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1194545" y="1844824"/>
            <a:ext cx="6768752" cy="3312368"/>
          </a:xfrm>
        </p:spPr>
        <p:txBody>
          <a:bodyPr/>
          <a:lstStyle/>
          <a:p>
            <a:r>
              <a:rPr lang="en-US" sz="2800" b="1" dirty="0" smtClean="0">
                <a:solidFill>
                  <a:schemeClr val="accent5">
                    <a:lumMod val="75000"/>
                  </a:schemeClr>
                </a:solidFill>
              </a:rPr>
              <a:t/>
            </a:r>
            <a:br>
              <a:rPr lang="en-US" sz="2800" b="1" dirty="0" smtClean="0">
                <a:solidFill>
                  <a:schemeClr val="accent5">
                    <a:lumMod val="75000"/>
                  </a:schemeClr>
                </a:solidFill>
              </a:rPr>
            </a:br>
            <a:r>
              <a:rPr lang="en-US" b="1" dirty="0" smtClean="0">
                <a:solidFill>
                  <a:schemeClr val="accent5">
                    <a:lumMod val="75000"/>
                  </a:schemeClr>
                </a:solidFill>
              </a:rPr>
              <a:t>Thank you for your attention!</a:t>
            </a:r>
            <a:endParaRPr lang="ru-RU" b="1" dirty="0">
              <a:solidFill>
                <a:schemeClr val="accent5">
                  <a:lumMod val="75000"/>
                </a:schemeClr>
              </a:solidFill>
            </a:endParaRPr>
          </a:p>
        </p:txBody>
      </p:sp>
    </p:spTree>
    <p:extLst>
      <p:ext uri="{BB962C8B-B14F-4D97-AF65-F5344CB8AC3E}">
        <p14:creationId xmlns:p14="http://schemas.microsoft.com/office/powerpoint/2010/main" val="1516359298"/>
      </p:ext>
    </p:extLst>
  </p:cSld>
  <p:clrMapOvr>
    <a:masterClrMapping/>
  </p:clrMapOvr>
  <p:transition spd="slow">
    <p:cover/>
    <p:sndAc>
      <p:stSnd>
        <p:snd r:embed="rId3" name="chimes.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304</TotalTime>
  <Words>647</Words>
  <Application>Microsoft Office PowerPoint</Application>
  <PresentationFormat>Экран (4:3)</PresentationFormat>
  <Paragraphs>37</Paragraphs>
  <Slides>8</Slides>
  <Notes>7</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Твердый переплет</vt:lpstr>
      <vt:lpstr> Reading and my favourite book</vt:lpstr>
      <vt:lpstr>Why reading?</vt:lpstr>
      <vt:lpstr>The popularity of reading is decreasing because of the digital technologies!</vt:lpstr>
      <vt:lpstr>We can read using the modern technologies!</vt:lpstr>
      <vt:lpstr>Paper books are much better for me!</vt:lpstr>
      <vt:lpstr>My favourite book is “The catcher in the rye” by Jerome Salinger.</vt:lpstr>
      <vt:lpstr>Презентация PowerPoint</vt:lpstr>
      <vt:lpstr> Thank you for your attention!</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and my favourite book</dc:title>
  <dc:creator>Admin</dc:creator>
  <cp:lastModifiedBy>Admin</cp:lastModifiedBy>
  <cp:revision>29</cp:revision>
  <dcterms:created xsi:type="dcterms:W3CDTF">2020-05-18T15:15:31Z</dcterms:created>
  <dcterms:modified xsi:type="dcterms:W3CDTF">2020-09-14T16:22:35Z</dcterms:modified>
</cp:coreProperties>
</file>