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83" r:id="rId4"/>
    <p:sldId id="277" r:id="rId5"/>
    <p:sldId id="284" r:id="rId6"/>
    <p:sldId id="279" r:id="rId7"/>
    <p:sldId id="285" r:id="rId8"/>
    <p:sldId id="28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F369D-29E8-41E6-9540-CA6D5C963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zen.yandex.ru/" TargetMode="External"/><Relationship Id="rId2" Type="http://schemas.openxmlformats.org/officeDocument/2006/relationships/hyperlink" Target="https://ru.wikipedia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916832"/>
            <a:ext cx="8568952" cy="1470025"/>
          </a:xfrm>
        </p:spPr>
        <p:txBody>
          <a:bodyPr>
            <a:noAutofit/>
          </a:bodyPr>
          <a:lstStyle/>
          <a:p>
            <a:pPr fontAlgn="base"/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ТЕМА РАБОТЫ: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b="1" dirty="0"/>
              <a:t>Влияние радиационного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фона на здоровье человека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7624936" cy="1824608"/>
          </a:xfrm>
        </p:spPr>
        <p:txBody>
          <a:bodyPr>
            <a:noAutofit/>
          </a:bodyPr>
          <a:lstStyle/>
          <a:p>
            <a:pPr algn="r"/>
            <a:endParaRPr lang="ru-RU" sz="2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Работу выполнил(а): ученик(</a:t>
            </a:r>
            <a:r>
              <a:rPr lang="ru-RU" sz="2000" b="1" dirty="0" err="1" smtClean="0">
                <a:solidFill>
                  <a:schemeClr val="tx1"/>
                </a:solidFill>
              </a:rPr>
              <a:t>ца</a:t>
            </a:r>
            <a:r>
              <a:rPr lang="ru-RU" sz="2000" b="1" dirty="0" smtClean="0">
                <a:solidFill>
                  <a:schemeClr val="tx1"/>
                </a:solidFill>
              </a:rPr>
              <a:t>) 11 «В»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класса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Ф.И.О.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Руководитель проекта: учитель биологии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Новикова Елена Николаевна</a:t>
            </a:r>
          </a:p>
          <a:p>
            <a:pPr algn="r"/>
            <a:endParaRPr lang="ru-RU" sz="2400" b="1" dirty="0" smtClean="0">
              <a:solidFill>
                <a:schemeClr val="tx1"/>
              </a:solidFill>
            </a:endParaRPr>
          </a:p>
          <a:p>
            <a:pPr algn="r"/>
            <a:endParaRPr lang="ru-RU" sz="2400" dirty="0"/>
          </a:p>
        </p:txBody>
      </p:sp>
      <p:pic>
        <p:nvPicPr>
          <p:cNvPr id="1026" name="Picture 2" descr="http://sch1357uv.mskobr.ru/images/cms/thumbs/1f1204c38f5d7f50f0ab6bcf597ef97666ee60e8/1459258247ip_novyj_-_kopiya_jpg_250_1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18" y="188640"/>
            <a:ext cx="2381250" cy="128587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23928" y="6093296"/>
            <a:ext cx="1662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Москва, 2020 г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95736" y="332656"/>
            <a:ext cx="6696744" cy="1434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lnSpc>
                <a:spcPct val="115000"/>
              </a:lnSpc>
              <a:spcBef>
                <a:spcPts val="1000"/>
              </a:spcBef>
            </a:pP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СВАО район «</a:t>
            </a:r>
            <a:r>
              <a:rPr lang="ru-RU" b="1" dirty="0" err="1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Ростокино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lvl="0" algn="ctr" fontAlgn="base">
              <a:spcBef>
                <a:spcPct val="0"/>
              </a:spcBef>
              <a:spcAft>
                <a:spcPts val="1500"/>
              </a:spcAft>
            </a:pPr>
            <a:r>
              <a:rPr lang="ru-RU" b="1" kern="1400" spc="25" dirty="0">
                <a:solidFill>
                  <a:srgbClr val="002060"/>
                </a:solidFill>
                <a:latin typeface="Times New Roman"/>
                <a:ea typeface="Times New Roman"/>
              </a:rPr>
              <a:t>ГБОУ Школа № 1499 </a:t>
            </a:r>
            <a:endParaRPr lang="ru-RU" b="1" dirty="0" smtClean="0">
              <a:solidFill>
                <a:srgbClr val="002060"/>
              </a:solidFill>
              <a:latin typeface="Arial" charset="0"/>
            </a:endParaRPr>
          </a:p>
          <a:p>
            <a:pPr lvl="0" algn="ctr" fontAlgn="base">
              <a:spcBef>
                <a:spcPct val="0"/>
              </a:spcBef>
              <a:spcAft>
                <a:spcPts val="1500"/>
              </a:spcAft>
            </a:pPr>
            <a:r>
              <a:rPr lang="ru-RU" b="1" kern="1400" spc="25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имени </a:t>
            </a:r>
            <a:r>
              <a:rPr lang="ru-RU" b="1" kern="1400" spc="25" dirty="0">
                <a:solidFill>
                  <a:srgbClr val="002060"/>
                </a:solidFill>
                <a:latin typeface="Times New Roman"/>
                <a:ea typeface="Times New Roman"/>
              </a:rPr>
              <a:t>Героя Советского Союза Ивана Архиповича Докукина, ул. Докукина</a:t>
            </a:r>
            <a:endParaRPr lang="ru-RU" b="1" dirty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1035" y="332656"/>
            <a:ext cx="8784976" cy="6319539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Актуальность: </a:t>
            </a:r>
            <a:r>
              <a:rPr lang="ru-RU" sz="1600" b="1" dirty="0" smtClean="0"/>
              <a:t>Мы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1800" b="1" dirty="0" smtClean="0"/>
              <a:t>подвергаемся воздействию радиации  в 5–7 раз больше, чем 30 лет назад. Жизнь современного человека не возможна без применения современной техники, без использования средств передвижения, без добывающей и обрабатывающей промышленности. Но дозиметристы делают свое дело грамотно, неграмотно оповещая население о повышенной радиации. Люди нуждаются в компетентной информированности. Это касается всех стран: радиофобия – явление распространенное. Источники реальной опасности, связанной с радиацией, вполне конкретны, и в нашей обычной жизни попасть под их воздействие крайне сложно, если не искать их специально.</a:t>
            </a:r>
            <a:br>
              <a:rPr lang="ru-RU" sz="1800" b="1" dirty="0" smtClean="0"/>
            </a:br>
            <a:r>
              <a:rPr lang="ru-RU" sz="1800" b="1" dirty="0" smtClean="0"/>
              <a:t> 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Цель работы : </a:t>
            </a:r>
            <a:r>
              <a:rPr lang="ru-RU" sz="1800" b="1" dirty="0"/>
              <a:t>Измерить радиационный фон в выбранных районах повышенной радиационной активности Москвы, на некоторых станциях метро, в школьных кабинетах </a:t>
            </a:r>
            <a:br>
              <a:rPr lang="ru-RU" sz="1800" b="1" dirty="0"/>
            </a:br>
            <a:r>
              <a:rPr lang="ru-RU" sz="1800" b="1" dirty="0"/>
              <a:t>Проинформировать учащихся нашей школы о радиации в Москве и ее влиянии на состояние организма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Задачи: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1800" b="1" dirty="0"/>
              <a:t>1. Изучить </a:t>
            </a:r>
            <a:r>
              <a:rPr lang="ru-RU" sz="1800" b="1" dirty="0" smtClean="0"/>
              <a:t>информации о </a:t>
            </a:r>
            <a:r>
              <a:rPr lang="ru-RU" sz="1800" b="1" dirty="0"/>
              <a:t>радиации, о влиянии </a:t>
            </a:r>
            <a:r>
              <a:rPr lang="ru-RU" sz="1800" b="1" dirty="0" smtClean="0"/>
              <a:t>радиоактивных веществ </a:t>
            </a:r>
            <a:r>
              <a:rPr lang="ru-RU" sz="1800" b="1" dirty="0"/>
              <a:t>на </a:t>
            </a:r>
            <a:r>
              <a:rPr lang="ru-RU" sz="1800" b="1" dirty="0" smtClean="0"/>
              <a:t> </a:t>
            </a:r>
            <a:r>
              <a:rPr lang="ru-RU" sz="1800" b="1" dirty="0"/>
              <a:t>и здоровье человека. </a:t>
            </a:r>
            <a:br>
              <a:rPr lang="ru-RU" sz="1800" b="1" dirty="0"/>
            </a:br>
            <a:r>
              <a:rPr lang="ru-RU" sz="1800" b="1" dirty="0" smtClean="0"/>
              <a:t> 2</a:t>
            </a:r>
            <a:r>
              <a:rPr lang="ru-RU" sz="1800" b="1" dirty="0"/>
              <a:t>. Провести измерения в Москве, метро, в кабинетах и сравнить полученные результаты.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3 .</a:t>
            </a:r>
            <a:r>
              <a:rPr lang="ru-RU" sz="1800" b="1" dirty="0" smtClean="0">
                <a:solidFill>
                  <a:srgbClr val="007000"/>
                </a:solidFill>
              </a:rPr>
              <a:t> </a:t>
            </a:r>
            <a:r>
              <a:rPr lang="ru-RU" sz="1800" b="1" dirty="0"/>
              <a:t>Проинформировать обучающихся нашей школы о радиационном состоянии наших кабинетов, некоторых районах Москвы и метро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77812"/>
            <a:ext cx="8784976" cy="6319539"/>
          </a:xfrm>
        </p:spPr>
        <p:txBody>
          <a:bodyPr>
            <a:normAutofit/>
          </a:bodyPr>
          <a:lstStyle/>
          <a:p>
            <a:pPr algn="l"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Рабочая гипотеза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smtClean="0"/>
              <a:t>Радиоактивность присутствует </a:t>
            </a:r>
            <a:r>
              <a:rPr lang="ru-RU" sz="2400" b="1" dirty="0" err="1" smtClean="0"/>
              <a:t>всюду.Бытовая</a:t>
            </a:r>
            <a:r>
              <a:rPr lang="ru-RU" sz="2400" b="1" dirty="0" smtClean="0"/>
              <a:t> техника имеет всегда тот или иной радиационный фон </a:t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>
                <a:solidFill>
                  <a:srgbClr val="FF0000"/>
                </a:solidFill>
              </a:rPr>
              <a:t>Материалы: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- работа проводилась в 2016-2017 гг. на базе Школы № 1357. Полевые данные были собраны там-то. Всего измерено, учтено или опрошено столько-то объектов (учеников, растений, животных, колоний бактерий или грибов и др.)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>Методы исследования: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/>
              <a:t>- </a:t>
            </a:r>
            <a:br>
              <a:rPr lang="ru-RU" sz="2400" b="1" dirty="0" smtClean="0"/>
            </a:br>
            <a:r>
              <a:rPr lang="ru-RU" sz="2400" b="1" dirty="0"/>
              <a:t>- </a:t>
            </a:r>
            <a:r>
              <a:rPr lang="ru-RU" sz="2400" b="1" dirty="0" smtClean="0"/>
              <a:t>…</a:t>
            </a:r>
            <a:br>
              <a:rPr lang="ru-RU" sz="2400" b="1" dirty="0" smtClean="0"/>
            </a:br>
            <a:r>
              <a:rPr lang="ru-RU" sz="2400" b="1" dirty="0" smtClean="0"/>
              <a:t>- …</a:t>
            </a:r>
            <a:br>
              <a:rPr lang="ru-RU" sz="2400" b="1" dirty="0" smtClean="0"/>
            </a:br>
            <a:r>
              <a:rPr lang="ru-RU" sz="2400" b="1" dirty="0" smtClean="0"/>
              <a:t>- …</a:t>
            </a:r>
            <a:br>
              <a:rPr lang="ru-RU" sz="2400" b="1" dirty="0" smtClean="0"/>
            </a:br>
            <a:r>
              <a:rPr lang="ru-RU" sz="2400" b="1" dirty="0" smtClean="0"/>
              <a:t>- для статистической обработки данных использовали программу </a:t>
            </a:r>
            <a:r>
              <a:rPr lang="en-US" sz="2400" b="1" dirty="0" smtClean="0"/>
              <a:t>Excel</a:t>
            </a:r>
            <a:r>
              <a:rPr lang="ru-RU" sz="2400" b="1" dirty="0" smtClean="0"/>
              <a:t> (если рассчитывали погрешность, указать, какой критерий).</a:t>
            </a:r>
            <a:br>
              <a:rPr lang="ru-RU" sz="2400" b="1" dirty="0" smtClean="0"/>
            </a:b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644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0" y="623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242888" y="2054580"/>
            <a:ext cx="8758237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</a:rPr>
              <a:t>Что здесь должно быть?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 описание результатов 1-3 слайдов, минимум текста и таблиц, максимум графиков-диаграмм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 могут быть несколько фото, которые иллюстрируют, как вы работали или что-то интересное, обнаруженное в процессе работы</a:t>
            </a:r>
            <a:endParaRPr lang="ru-RU" sz="2400" b="1" dirty="0"/>
          </a:p>
          <a:p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2888" y="254556"/>
            <a:ext cx="8649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РЕЗУЛЬТАТЫ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6"/>
          <p:cNvSpPr>
            <a:spLocks noChangeArrowheads="1"/>
          </p:cNvSpPr>
          <p:nvPr/>
        </p:nvSpPr>
        <p:spPr bwMode="auto">
          <a:xfrm>
            <a:off x="0" y="623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242888" y="2285413"/>
            <a:ext cx="8758237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</a:rPr>
              <a:t>Что здесь должно быть?</a:t>
            </a:r>
            <a:endParaRPr lang="ru-RU" sz="2400" b="1" dirty="0">
              <a:solidFill>
                <a:srgbClr val="0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0000"/>
                </a:solidFill>
              </a:rPr>
              <a:t> анализ результатов 3-5 слайдов, минимум текста и таблиц, максимум графиков, диаграмм.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rgbClr val="000000"/>
                </a:solidFill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</a:rPr>
              <a:t>текст в виде умозаключений, следующих из сопоставления цифр на диаграммах, графиках</a:t>
            </a:r>
            <a:endParaRPr lang="ru-RU" sz="2400" b="1" dirty="0"/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42888" y="254556"/>
            <a:ext cx="8649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ОБСУЖДЕНИЕ РЕЗУЛЬТАТОВ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0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571500" y="357188"/>
            <a:ext cx="7772400" cy="9509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ВЫВОДЫ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712968" cy="460851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Выводы занимают 1-2 слайда.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</a:rPr>
              <a:t>1. На исследуемых территориях Москвы и области показатели радиационного фона держатся в рамках вполне допустимых и не представляют опасности для людей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</a:rPr>
              <a:t>В кабинетах нашей школы радиационный фон в норме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</a:rPr>
              <a:t>Радиационный фон на открытой местности гораздо ниже чем в помещениях.</a:t>
            </a:r>
          </a:p>
          <a:p>
            <a:pPr algn="l"/>
            <a:r>
              <a:rPr lang="ru-RU" sz="2400" b="1" dirty="0">
                <a:solidFill>
                  <a:schemeClr val="tx1"/>
                </a:solidFill>
              </a:rPr>
              <a:t>Если фон повышается, в этом "виноваты" строительные материалы, из которых сделаны стеновые панели домов , а также станции метро   (шлаки, гравий, бетон имеют свой природный повышенный уровень радиации).</a:t>
            </a:r>
          </a:p>
          <a:p>
            <a:pPr algn="l"/>
            <a:endParaRPr lang="ru-RU" sz="2400" b="1" dirty="0" smtClean="0">
              <a:solidFill>
                <a:schemeClr val="tx1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4. Таким образом, рабочая гипотеза о том, что … (вставить гипотезу), подтвердилась (или подтвердилась частично, и в чем именно).</a:t>
            </a:r>
          </a:p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Либо: 4. Таким образом, рабочая гипотеза  подтвердилась.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</a:rPr>
              <a:t>В заключение выражаю благодарность учителю биологии Ф.И.О. за руководство моей работой.</a:t>
            </a:r>
            <a:endParaRPr lang="ru-RU" sz="2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ru.wikipedia</a:t>
            </a:r>
            <a:r>
              <a:rPr lang="ru-RU" sz="2400" dirty="0" smtClean="0"/>
              <a:t> </a:t>
            </a:r>
          </a:p>
          <a:p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zen.yandex.ru</a:t>
            </a:r>
            <a:r>
              <a:rPr lang="ru-RU" sz="2400"/>
              <a:t> 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128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714375"/>
            <a:ext cx="8229600" cy="41433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5400" b="1" dirty="0" smtClean="0">
              <a:solidFill>
                <a:srgbClr val="C00000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solidFill>
                  <a:srgbClr val="C00000"/>
                </a:solidFill>
              </a:rPr>
              <a:t>СПАСИБО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sz="5400" b="1" i="1" dirty="0" smtClean="0">
                <a:solidFill>
                  <a:srgbClr val="C00000"/>
                </a:solidFill>
              </a:rPr>
              <a:t>ЗА  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377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ТЕМА РАБОТЫ: Влияние радиационного фона на здоровье человека</vt:lpstr>
      <vt:lpstr>Актуальность: Мы подвергаемся воздействию радиации  в 5–7 раз больше, чем 30 лет назад. Жизнь современного человека не возможна без применения современной техники, без использования средств передвижения, без добывающей и обрабатывающей промышленности. Но дозиметристы делают свое дело грамотно, неграмотно оповещая население о повышенной радиации. Люди нуждаются в компетентной информированности. Это касается всех стран: радиофобия – явление распространенное. Источники реальной опасности, связанной с радиацией, вполне конкретны, и в нашей обычной жизни попасть под их воздействие крайне сложно, если не искать их специально.   Цель работы : Измерить радиационный фон в выбранных районах повышенной радиационной активности Москвы, на некоторых станциях метро, в школьных кабинетах  Проинформировать учащихся нашей школы о радиации в Москве и ее влиянии на состояние организма  Задачи:  1. Изучить информации о радиации, о влиянии радиоактивных веществ на  и здоровье человека.   2. Провести измерения в Москве, метро, в кабинетах и сравнить полученные результаты. 3 . Проинформировать обучающихся нашей школы о радиационном состоянии наших кабинетов, некоторых районах Москвы и метро  </vt:lpstr>
      <vt:lpstr>Рабочая гипотеза: Радиоактивность присутствует всюду.Бытовая техника имеет всегда тот или иной радиационный фон   Материалы:  - работа проводилась в 2016-2017 гг. на базе Школы № 1357. Полевые данные были собраны там-то. Всего измерено, учтено или опрошено столько-то объектов (учеников, растений, животных, колоний бактерий или грибов и др.)  Методы исследования: -  - … - … - … - для статистической обработки данных использовали программу Excel (если рассчитывали погрешность, указать, какой критерий). </vt:lpstr>
      <vt:lpstr>Презентация PowerPoint</vt:lpstr>
      <vt:lpstr>Презентация PowerPoint</vt:lpstr>
      <vt:lpstr>ВЫВОДЫ</vt:lpstr>
      <vt:lpstr>Источники информации: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Teacher1</cp:lastModifiedBy>
  <cp:revision>52</cp:revision>
  <dcterms:created xsi:type="dcterms:W3CDTF">2016-12-13T00:55:42Z</dcterms:created>
  <dcterms:modified xsi:type="dcterms:W3CDTF">2020-09-10T11:05:39Z</dcterms:modified>
</cp:coreProperties>
</file>