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Unit 1.6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990000"/>
                </a:solidFill>
              </a:rPr>
              <a:t>Character adjectives and idioms</a:t>
            </a:r>
            <a:endParaRPr lang="ru-RU" sz="3200" b="1" dirty="0">
              <a:solidFill>
                <a:srgbClr val="99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0269" y="504574"/>
            <a:ext cx="2143125" cy="2143125"/>
          </a:xfrm>
          <a:prstGeom prst="ellipse">
            <a:avLst/>
          </a:prstGeom>
          <a:ln w="63500" cap="rnd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6839" y="1774783"/>
            <a:ext cx="2685895" cy="1745832"/>
          </a:xfrm>
          <a:prstGeom prst="ellipse">
            <a:avLst/>
          </a:prstGeom>
          <a:ln w="63500" cap="rnd">
            <a:solidFill>
              <a:schemeClr val="accent1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9513" y="375594"/>
            <a:ext cx="2515602" cy="2515602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08853" y="1749659"/>
            <a:ext cx="2510600" cy="1901439"/>
          </a:xfrm>
          <a:prstGeom prst="ellipse">
            <a:avLst/>
          </a:prstGeom>
          <a:ln w="63500" cap="rnd">
            <a:solidFill>
              <a:schemeClr val="accent6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66853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Be on cloud nine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8434" y="1411706"/>
            <a:ext cx="8511924" cy="3416968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en-US" sz="2400" dirty="0"/>
              <a:t>Your dad must be </a:t>
            </a:r>
            <a:r>
              <a:rPr lang="en-US" sz="2400" dirty="0">
                <a:solidFill>
                  <a:srgbClr val="FF0000"/>
                </a:solidFill>
              </a:rPr>
              <a:t>on cloud nine</a:t>
            </a:r>
            <a:r>
              <a:rPr lang="en-US" sz="2400" dirty="0" smtClean="0"/>
              <a:t>.</a:t>
            </a:r>
          </a:p>
          <a:p>
            <a:r>
              <a:rPr lang="en-US" sz="2400" dirty="0"/>
              <a:t>If it was me, I'd be floating </a:t>
            </a:r>
            <a:r>
              <a:rPr lang="en-US" sz="2400" dirty="0">
                <a:solidFill>
                  <a:srgbClr val="FF0000"/>
                </a:solidFill>
              </a:rPr>
              <a:t>on cloud nine</a:t>
            </a:r>
            <a:r>
              <a:rPr lang="en-US" sz="2400" dirty="0"/>
              <a:t> right now. </a:t>
            </a:r>
            <a:endParaRPr lang="en-US" sz="2400" dirty="0" smtClean="0"/>
          </a:p>
          <a:p>
            <a:r>
              <a:rPr lang="en-US" sz="2400" dirty="0"/>
              <a:t>I walked around all day </a:t>
            </a:r>
            <a:r>
              <a:rPr lang="en-US" sz="2400" dirty="0">
                <a:solidFill>
                  <a:srgbClr val="FF0000"/>
                </a:solidFill>
              </a:rPr>
              <a:t>on cloud nine</a:t>
            </a:r>
            <a:r>
              <a:rPr lang="en-US" sz="2400" dirty="0"/>
              <a:t> because somebody valued me</a:t>
            </a:r>
            <a:r>
              <a:rPr lang="en-US" sz="2400" dirty="0" smtClean="0"/>
              <a:t>.</a:t>
            </a:r>
          </a:p>
          <a:p>
            <a:r>
              <a:rPr lang="en-US" sz="2400" dirty="0"/>
              <a:t>You meet someone, you fall in love, </a:t>
            </a:r>
            <a:r>
              <a:rPr lang="en-US" sz="2400" dirty="0">
                <a:solidFill>
                  <a:srgbClr val="FF0000"/>
                </a:solidFill>
              </a:rPr>
              <a:t>you're on cloud-nine</a:t>
            </a:r>
            <a:r>
              <a:rPr lang="en-US" sz="2400" dirty="0"/>
              <a:t>, then you get into a routine, start fabricating all kinds of drawbacks she has and disappear.</a:t>
            </a:r>
          </a:p>
        </p:txBody>
      </p:sp>
      <p:sp>
        <p:nvSpPr>
          <p:cNvPr id="4" name="Овал 3"/>
          <p:cNvSpPr/>
          <p:nvPr/>
        </p:nvSpPr>
        <p:spPr>
          <a:xfrm>
            <a:off x="3649579" y="4637702"/>
            <a:ext cx="8253663" cy="1957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be very happy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737192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Be in high spirits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58253" y="2133600"/>
            <a:ext cx="6044823" cy="3777622"/>
          </a:xfrm>
        </p:spPr>
        <p:txBody>
          <a:bodyPr>
            <a:noAutofit/>
          </a:bodyPr>
          <a:lstStyle/>
          <a:p>
            <a:r>
              <a:rPr lang="en-US" sz="2800" dirty="0"/>
              <a:t>It was Christmas Eve, and all the children were </a:t>
            </a:r>
            <a:r>
              <a:rPr lang="en-US" sz="2800" dirty="0">
                <a:solidFill>
                  <a:srgbClr val="FF0000"/>
                </a:solidFill>
              </a:rPr>
              <a:t>in high spirits</a:t>
            </a:r>
            <a:r>
              <a:rPr lang="en-US" sz="2800" dirty="0" smtClean="0"/>
              <a:t>.</a:t>
            </a:r>
          </a:p>
          <a:p>
            <a:r>
              <a:rPr lang="en-US" sz="2800" dirty="0">
                <a:solidFill>
                  <a:srgbClr val="FF0000"/>
                </a:solidFill>
              </a:rPr>
              <a:t>'In high spirits</a:t>
            </a:r>
            <a:r>
              <a:rPr lang="en-US" sz="2800" dirty="0"/>
              <a:t>, the journey began</a:t>
            </a:r>
            <a:r>
              <a:rPr lang="en-US" sz="2800" dirty="0" smtClean="0"/>
              <a:t>.‘</a:t>
            </a:r>
          </a:p>
          <a:p>
            <a:r>
              <a:rPr lang="en-US" sz="2800" dirty="0" smtClean="0"/>
              <a:t>It </a:t>
            </a:r>
            <a:r>
              <a:rPr lang="en-US" sz="2800" dirty="0"/>
              <a:t>was a night of revelry, </a:t>
            </a:r>
            <a:r>
              <a:rPr lang="en-US" sz="2800" dirty="0">
                <a:solidFill>
                  <a:srgbClr val="FF0000"/>
                </a:solidFill>
              </a:rPr>
              <a:t>high spirits</a:t>
            </a:r>
            <a:r>
              <a:rPr lang="en-US" sz="2800" dirty="0"/>
              <a:t>.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be in the mood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be cheerful </a:t>
            </a:r>
          </a:p>
          <a:p>
            <a:endParaRPr lang="en-US" sz="2800" b="1" dirty="0" smtClean="0"/>
          </a:p>
          <a:p>
            <a:r>
              <a:rPr lang="en-US" sz="2800" b="1" dirty="0" smtClean="0"/>
              <a:t>have</a:t>
            </a:r>
            <a:r>
              <a:rPr lang="ru-RU" sz="2800" b="1" dirty="0" smtClean="0"/>
              <a:t> </a:t>
            </a:r>
            <a:r>
              <a:rPr lang="en-US" sz="2800" b="1" dirty="0" smtClean="0"/>
              <a:t>carouse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171349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Keep one’s chin up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058779" y="2133600"/>
            <a:ext cx="5844297" cy="3777622"/>
          </a:xfrm>
        </p:spPr>
        <p:txBody>
          <a:bodyPr>
            <a:normAutofit/>
          </a:bodyPr>
          <a:lstStyle/>
          <a:p>
            <a:r>
              <a:rPr lang="en-US" sz="2400" dirty="0"/>
              <a:t>No matter what happens, you always </a:t>
            </a:r>
            <a:r>
              <a:rPr lang="en-US" sz="2400" dirty="0">
                <a:solidFill>
                  <a:srgbClr val="FF0000"/>
                </a:solidFill>
              </a:rPr>
              <a:t>keep your chin up</a:t>
            </a:r>
            <a:r>
              <a:rPr lang="en-US" sz="2400" dirty="0" smtClean="0"/>
              <a:t>.</a:t>
            </a:r>
          </a:p>
          <a:p>
            <a:r>
              <a:rPr lang="en-US" sz="2400" dirty="0"/>
              <a:t>Okay, son, </a:t>
            </a:r>
            <a:r>
              <a:rPr lang="en-US" sz="2400" dirty="0">
                <a:solidFill>
                  <a:srgbClr val="FF0000"/>
                </a:solidFill>
              </a:rPr>
              <a:t>keep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FF0000"/>
                </a:solidFill>
              </a:rPr>
              <a:t>your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FF0000"/>
                </a:solidFill>
              </a:rPr>
              <a:t>chin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FF0000"/>
                </a:solidFill>
              </a:rPr>
              <a:t>up</a:t>
            </a:r>
            <a:r>
              <a:rPr lang="en-US" sz="2400" dirty="0"/>
              <a:t>, and try not to come back</a:t>
            </a:r>
            <a:r>
              <a:rPr lang="en-US" sz="2400" dirty="0" smtClean="0"/>
              <a:t>.</a:t>
            </a:r>
          </a:p>
          <a:p>
            <a:r>
              <a:rPr lang="en-US" sz="2400" dirty="0">
                <a:solidFill>
                  <a:srgbClr val="FF0000"/>
                </a:solidFill>
              </a:rPr>
              <a:t>Keep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FF0000"/>
                </a:solidFill>
              </a:rPr>
              <a:t>your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FF0000"/>
                </a:solidFill>
              </a:rPr>
              <a:t>chin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FF0000"/>
                </a:solidFill>
              </a:rPr>
              <a:t>up</a:t>
            </a:r>
            <a:r>
              <a:rPr lang="en-US" sz="2400" dirty="0"/>
              <a:t> and your potential energy high.</a:t>
            </a:r>
            <a:endParaRPr lang="ru-RU" sz="24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6673516" y="2126222"/>
            <a:ext cx="5398168" cy="3777622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get tail up</a:t>
            </a:r>
            <a:endParaRPr lang="ru-RU" sz="2400" b="1" dirty="0" smtClean="0"/>
          </a:p>
          <a:p>
            <a:endParaRPr lang="ru-RU" sz="2400" b="1" dirty="0" smtClean="0"/>
          </a:p>
          <a:p>
            <a:r>
              <a:rPr lang="en-US" sz="2400" b="1" dirty="0" smtClean="0"/>
              <a:t>keep the face, hold one’s head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not to lose heart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153334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Jump out of one’s skin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13874" y="2133600"/>
            <a:ext cx="6189202" cy="3777622"/>
          </a:xfrm>
        </p:spPr>
        <p:txBody>
          <a:bodyPr>
            <a:normAutofit fontScale="85000" lnSpcReduction="10000"/>
          </a:bodyPr>
          <a:lstStyle/>
          <a:p>
            <a:r>
              <a:rPr lang="en-US" sz="2800" dirty="0"/>
              <a:t>I practically </a:t>
            </a:r>
            <a:r>
              <a:rPr lang="en-US" sz="2800" dirty="0">
                <a:solidFill>
                  <a:srgbClr val="FF0000"/>
                </a:solidFill>
              </a:rPr>
              <a:t>jump out of my skin</a:t>
            </a:r>
            <a:r>
              <a:rPr lang="en-US" sz="2800" dirty="0" smtClean="0"/>
              <a:t>.</a:t>
            </a:r>
            <a:endParaRPr lang="ru-RU" sz="2800" dirty="0" smtClean="0"/>
          </a:p>
          <a:p>
            <a:r>
              <a:rPr lang="en-US" sz="2800" dirty="0"/>
              <a:t>If I drink any more coffee, I will </a:t>
            </a:r>
            <a:r>
              <a:rPr lang="en-US" sz="2800" dirty="0">
                <a:solidFill>
                  <a:srgbClr val="FF0000"/>
                </a:solidFill>
              </a:rPr>
              <a:t>jump out of my skin</a:t>
            </a:r>
            <a:r>
              <a:rPr lang="en-US" sz="2800" dirty="0" smtClean="0"/>
              <a:t>.</a:t>
            </a:r>
            <a:endParaRPr lang="ru-RU" sz="2800" dirty="0" smtClean="0"/>
          </a:p>
          <a:p>
            <a:r>
              <a:rPr lang="en-US" sz="2800" dirty="0"/>
              <a:t>I mean, I hear a police whistle, I </a:t>
            </a:r>
            <a:r>
              <a:rPr lang="en-US" sz="2800" dirty="0">
                <a:solidFill>
                  <a:srgbClr val="FF0000"/>
                </a:solidFill>
              </a:rPr>
              <a:t>jump out of my skin</a:t>
            </a:r>
            <a:r>
              <a:rPr lang="en-US" sz="2800" dirty="0" smtClean="0">
                <a:solidFill>
                  <a:srgbClr val="FF0000"/>
                </a:solidFill>
              </a:rPr>
              <a:t>.</a:t>
            </a:r>
            <a:endParaRPr lang="ru-RU" sz="2800" dirty="0" smtClean="0">
              <a:solidFill>
                <a:srgbClr val="FF0000"/>
              </a:solidFill>
            </a:endParaRPr>
          </a:p>
          <a:p>
            <a:r>
              <a:rPr lang="en-US" sz="2800" dirty="0"/>
              <a:t>When the train was coming </a:t>
            </a:r>
            <a:r>
              <a:rPr lang="en-US" sz="2800" dirty="0" smtClean="0"/>
              <a:t>for </a:t>
            </a:r>
            <a:r>
              <a:rPr lang="en-US" sz="2800" dirty="0"/>
              <a:t>us, I thought I </a:t>
            </a:r>
            <a:r>
              <a:rPr lang="en-US" sz="2800" dirty="0">
                <a:solidFill>
                  <a:srgbClr val="FF0000"/>
                </a:solidFill>
              </a:rPr>
              <a:t>would jump out of my skin</a:t>
            </a:r>
            <a:r>
              <a:rPr lang="en-US" sz="2800" dirty="0" smtClean="0"/>
              <a:t>.</a:t>
            </a:r>
            <a:endParaRPr lang="ru-RU" sz="2800" dirty="0" smtClean="0"/>
          </a:p>
          <a:p>
            <a:r>
              <a:rPr lang="en-US" sz="2800" dirty="0"/>
              <a:t>I got to do something normal in my life or I will </a:t>
            </a:r>
            <a:r>
              <a:rPr lang="en-US" sz="2800" dirty="0">
                <a:solidFill>
                  <a:srgbClr val="FF0000"/>
                </a:solidFill>
              </a:rPr>
              <a:t>jump out of my skin</a:t>
            </a:r>
            <a:r>
              <a:rPr lang="en-US" sz="2800" dirty="0"/>
              <a:t>, doc.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2800" b="1" dirty="0" smtClean="0"/>
              <a:t>shudder</a:t>
            </a:r>
            <a:endParaRPr lang="ru-RU" sz="2800" b="1" dirty="0" smtClean="0"/>
          </a:p>
          <a:p>
            <a:r>
              <a:rPr lang="en-US" sz="2800" b="1" dirty="0" smtClean="0"/>
              <a:t>get crazy</a:t>
            </a:r>
            <a:endParaRPr lang="ru-RU" sz="2800" b="1" dirty="0" smtClean="0"/>
          </a:p>
          <a:p>
            <a:r>
              <a:rPr lang="en-US" sz="2800" b="1" dirty="0" smtClean="0"/>
              <a:t>heart missed a beat</a:t>
            </a:r>
            <a:endParaRPr lang="ru-RU" sz="2800" b="1" dirty="0" smtClean="0"/>
          </a:p>
          <a:p>
            <a:endParaRPr lang="ru-RU" sz="2800" b="1" dirty="0" smtClean="0"/>
          </a:p>
          <a:p>
            <a:r>
              <a:rPr lang="en-US" sz="2800" b="1" dirty="0" smtClean="0"/>
              <a:t>die with horror</a:t>
            </a:r>
          </a:p>
          <a:p>
            <a:r>
              <a:rPr lang="en-US" sz="2800" b="1" dirty="0" smtClean="0"/>
              <a:t>get very nervous </a:t>
            </a:r>
          </a:p>
          <a:p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961063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Phrasal verbs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36295" y="2133600"/>
            <a:ext cx="5266781" cy="3777622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run down</a:t>
            </a:r>
          </a:p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see through</a:t>
            </a:r>
          </a:p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stand up for</a:t>
            </a:r>
          </a:p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put off </a:t>
            </a:r>
          </a:p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take in</a:t>
            </a:r>
          </a:p>
          <a:p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be cut out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88568" y="2126222"/>
            <a:ext cx="6716043" cy="3777622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tx1"/>
                </a:solidFill>
              </a:rPr>
              <a:t>speak badly of </a:t>
            </a:r>
            <a:r>
              <a:rPr lang="en-US" sz="2400" b="1" dirty="0" err="1" smtClean="0">
                <a:solidFill>
                  <a:schemeClr val="tx1"/>
                </a:solidFill>
              </a:rPr>
              <a:t>sb</a:t>
            </a:r>
            <a:endParaRPr lang="en-US" sz="2400" b="1" dirty="0" smtClean="0">
              <a:solidFill>
                <a:schemeClr val="tx1"/>
              </a:solidFill>
            </a:endParaRPr>
          </a:p>
          <a:p>
            <a:r>
              <a:rPr lang="en-US" sz="2400" b="1" dirty="0" smtClean="0">
                <a:solidFill>
                  <a:schemeClr val="tx1"/>
                </a:solidFill>
              </a:rPr>
              <a:t>not be deceived</a:t>
            </a:r>
          </a:p>
          <a:p>
            <a:r>
              <a:rPr lang="en-US" sz="2400" b="1" dirty="0" smtClean="0">
                <a:solidFill>
                  <a:schemeClr val="tx1"/>
                </a:solidFill>
              </a:rPr>
              <a:t>support</a:t>
            </a:r>
          </a:p>
          <a:p>
            <a:r>
              <a:rPr lang="en-US" sz="2400" b="1" dirty="0" smtClean="0">
                <a:solidFill>
                  <a:schemeClr val="tx1"/>
                </a:solidFill>
              </a:rPr>
              <a:t>displease</a:t>
            </a:r>
          </a:p>
          <a:p>
            <a:r>
              <a:rPr lang="en-US" sz="2400" b="1" dirty="0" smtClean="0">
                <a:solidFill>
                  <a:schemeClr val="tx1"/>
                </a:solidFill>
              </a:rPr>
              <a:t>trick</a:t>
            </a:r>
          </a:p>
          <a:p>
            <a:r>
              <a:rPr lang="en-US" sz="2400" b="1" dirty="0" smtClean="0">
                <a:solidFill>
                  <a:schemeClr val="tx1"/>
                </a:solidFill>
              </a:rPr>
              <a:t>be suited for (a profession)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179438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4294967295"/>
          </p:nvPr>
        </p:nvSpPr>
        <p:spPr>
          <a:xfrm>
            <a:off x="2065422" y="320843"/>
            <a:ext cx="8915400" cy="5767471"/>
          </a:xfrm>
        </p:spPr>
        <p:txBody>
          <a:bodyPr/>
          <a:lstStyle/>
          <a:p>
            <a:r>
              <a:rPr lang="ru-RU" dirty="0"/>
              <a:t>Я чуть из собственной шкуры не </a:t>
            </a:r>
            <a:r>
              <a:rPr lang="ru-RU" dirty="0" smtClean="0"/>
              <a:t>выскочил</a:t>
            </a:r>
            <a:endParaRPr lang="en-US" dirty="0" smtClean="0"/>
          </a:p>
          <a:p>
            <a:r>
              <a:rPr lang="en-US" dirty="0"/>
              <a:t>I practically </a:t>
            </a:r>
            <a:r>
              <a:rPr lang="en-US" dirty="0" smtClean="0"/>
              <a:t>jumped </a:t>
            </a:r>
            <a:r>
              <a:rPr lang="en-US" dirty="0"/>
              <a:t>out of my skin</a:t>
            </a:r>
            <a:r>
              <a:rPr lang="en-US" dirty="0" smtClean="0"/>
              <a:t>.</a:t>
            </a:r>
          </a:p>
          <a:p>
            <a:r>
              <a:rPr lang="ru-RU" dirty="0"/>
              <a:t>Я весь день была на седьмом небе от счастья, потому что кто-то оценил меня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en-US" dirty="0"/>
              <a:t>I walked around all day on cloud nine because somebody valued me</a:t>
            </a:r>
            <a:r>
              <a:rPr lang="en-US" dirty="0" smtClean="0"/>
              <a:t>.</a:t>
            </a:r>
          </a:p>
          <a:p>
            <a:r>
              <a:rPr lang="ru-RU" dirty="0"/>
              <a:t>В первый день лета и взрослые, и дети в приподнятом настроении спешили вместе провести время и получить максимум положительных впечатлений.</a:t>
            </a:r>
            <a:endParaRPr lang="en-US" dirty="0" smtClean="0"/>
          </a:p>
          <a:p>
            <a:r>
              <a:rPr lang="en-US" dirty="0"/>
              <a:t>At the first day of summer adults and children in high spirit liked the idea of pastime together and receive maximum positive emotions</a:t>
            </a:r>
            <a:r>
              <a:rPr lang="en-US" dirty="0" smtClean="0"/>
              <a:t>.</a:t>
            </a:r>
          </a:p>
          <a:p>
            <a:r>
              <a:rPr lang="ru-RU" dirty="0"/>
              <a:t>Мисс Блэр должна гордо держать голову, чтоб подбодрить команду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en-US" dirty="0"/>
              <a:t>Miss Blair must keep chin up, must </a:t>
            </a:r>
            <a:r>
              <a:rPr lang="en-US" dirty="0" smtClean="0"/>
              <a:t>cheer her team up.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3817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2946</TotalTime>
  <Words>421</Words>
  <Application>Microsoft Office PowerPoint</Application>
  <PresentationFormat>Широкоэкранный</PresentationFormat>
  <Paragraphs>60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Легкий дым</vt:lpstr>
      <vt:lpstr>Unit 1.6</vt:lpstr>
      <vt:lpstr>Be on cloud nine</vt:lpstr>
      <vt:lpstr>Be in high spirits</vt:lpstr>
      <vt:lpstr>Keep one’s chin up</vt:lpstr>
      <vt:lpstr>Jump out of one’s skin</vt:lpstr>
      <vt:lpstr>Phrasal verbs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1.6</dc:title>
  <dc:creator>Natalia Malenina</dc:creator>
  <cp:lastModifiedBy>Natalia Malenina</cp:lastModifiedBy>
  <cp:revision>18</cp:revision>
  <dcterms:created xsi:type="dcterms:W3CDTF">2019-08-21T13:37:33Z</dcterms:created>
  <dcterms:modified xsi:type="dcterms:W3CDTF">2019-12-10T16:21:10Z</dcterms:modified>
</cp:coreProperties>
</file>