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еизвестный пользователь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commentAuthors" Target="commentAuthor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0D4302-4372-3D42-9864-79F9343FD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F64671-6778-C741-A601-C2081BF7F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29BD54-B967-DA42-AC72-D49BAEBC8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831455-FCD5-8E40-B150-09747A2A7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22A383-BDE8-ED42-BDAE-C42741CE0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4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A4741-AFE1-104D-B07A-D10C85440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C52851C-B755-D241-B02A-BBF57CE5D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752389-CD1C-2443-BEC3-137D91635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FEC147-1F7E-6048-A2A9-6A18C562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3F35DF-5357-8E47-AB05-1F6C7D785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8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E4977C4-5E85-6345-AA6B-8DB305F99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59247C5-8118-1844-8033-492E7F6418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D40ED1-1449-124D-A6CF-37B1A0CB5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41EAB06-C667-094B-84F1-C12D2F637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470B18-0493-494E-A0F8-AB1E52F82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74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17CAAB-C565-A348-B969-30FDF15CE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81C7B0-0782-5B4B-B38A-62698FE06A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9E4EC1-CF7C-544C-83CA-08E84246D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5AE133-810D-B041-ABBF-4F80A1A02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EF86034-6DBF-F644-B3C1-812D2FDA4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40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25B25A-60A2-DE40-8BD5-03738B6FA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0E1500-9EED-8745-A8FE-5AFB8877F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298A23-4B45-634D-A496-812C84B8CC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A64F75-47C0-F849-8C10-793475374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2CCE55-39D2-354B-AC5F-D501D7C42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290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324A20-B081-0A40-B05F-1CBC70D2E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C6FFA4-2983-0241-BFBA-EB404853A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19FEEF-A510-EA43-86D1-8F539583C8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F0B32A-E5D9-154B-94AA-92F0618EE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5F5815C-8E97-E249-AE96-354808475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DBD25A-8A9C-A044-BAA1-E15F32E25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19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363E1B-6859-D046-A48E-7757752CE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80F8A9-7206-DC4D-B7D6-3AF9E7292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F80B4C8-F36D-964A-A75F-BDAE86899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E637093-3544-0044-93CA-DB3E504851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98D9016-F2CC-354F-9F09-D89D479556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9105EF5-53C4-F84A-9C9F-C382581C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B96B281-0E8A-9143-AAEE-3BD20ECD1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074E9D5-DC9C-F84B-98B0-BB541C78B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37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AF3A3-3839-844E-A164-35F87718D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B40705-E8EB-894E-8EBA-D98FA780F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BCACF32-2B29-3240-A7EF-36F9A1D3C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4B7DC9-26E9-9048-8ECC-B0F0B9CF5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8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55DBBDA-DE3F-064A-A691-8008B1B782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D2CBB46-5E67-1348-86B2-4783405AC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4599091-7552-1848-AF80-217E721B2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46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724B42-AA22-7A47-97E6-1ED800CB5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C0B4DF-1647-CD45-B140-251885309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BC3DBF2-F2BE-574F-8BFC-0A8215FB78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E217A8-447A-EA42-9D7E-CDF207418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D63A0B-965F-764F-9AA5-D4C4CC23E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C86C3B7-BDA7-9743-8D32-68B80C133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02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16DB0A-88DB-C345-A19F-42002B965D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2A8D3C7-84C1-3841-9991-54FF43CAFF2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E0283A0-8544-BB40-8C4E-74A2CCD06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309D3D-20BA-804F-B199-A9E2DE490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239C5B-DB60-C647-A2F4-4ACF68FFB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3053FF-417D-9643-BF3B-300B94DA8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749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90A3EA-A409-8641-B618-305F44243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2E81BFE-5E38-3E46-BE38-3065239F6E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DC92AE-9BAA-A543-AB82-4150DB58E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3EFD5-0048-7941-81B7-949EA84229F5}" type="datetimeFigureOut">
              <a:rPr lang="ru-RU"/>
              <a:t>24.05.2019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379605-8D5E-C74A-8B31-C3CBCE5461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B20EF4-8C09-EF48-BED0-10465B0194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6D3486-D724-1D46-AA30-CD9F31293AD7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98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3.jpe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6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8.xml" /><Relationship Id="rId4" Type="http://schemas.openxmlformats.org/officeDocument/2006/relationships/image" Target="../media/image9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8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8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FFF3F40-C7D0-664C-AF14-F571A7D1D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10" title="Сезонные изменения в жизни животных ">
            <a:extLst>
              <a:ext uri="{FF2B5EF4-FFF2-40B4-BE49-F238E27FC236}">
                <a16:creationId xmlns:a16="http://schemas.microsoft.com/office/drawing/2014/main" id="{7988037A-B5AF-7042-8BFC-D4F4A4ED4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10696" y="-3004714"/>
            <a:ext cx="616815" cy="726311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39BD9E23-0DED-8F45-837A-06BD0F64BEE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>
                <a:solidFill>
                  <a:schemeClr val="tx2"/>
                </a:solidFill>
              </a:rPr>
              <a:t>Сезонные изменения в жизни животных </a:t>
            </a:r>
          </a:p>
        </p:txBody>
      </p:sp>
      <p:pic>
        <p:nvPicPr>
          <p:cNvPr id="2" name="Рисунок 2">
            <a:extLst>
              <a:ext uri="{FF2B5EF4-FFF2-40B4-BE49-F238E27FC236}">
                <a16:creationId xmlns:a16="http://schemas.microsoft.com/office/drawing/2014/main" id="{8707C2B3-3074-6A46-90F1-0C20B85ADC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44" y="1300378"/>
            <a:ext cx="1701145" cy="16634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69B103-C931-CD42-A59A-3CDD73A3A208}"/>
              </a:ext>
            </a:extLst>
          </p:cNvPr>
          <p:cNvSpPr txBox="1"/>
          <p:nvPr/>
        </p:nvSpPr>
        <p:spPr>
          <a:xfrm>
            <a:off x="387544" y="1388790"/>
            <a:ext cx="61849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>
                <a:solidFill>
                  <a:schemeClr val="tx2"/>
                </a:solidFill>
              </a:rPr>
              <a:t>Автор</a:t>
            </a:r>
            <a:r>
              <a:rPr lang="en-US" sz="1800">
                <a:solidFill>
                  <a:schemeClr val="tx2"/>
                </a:solidFill>
              </a:rPr>
              <a:t>ы</a:t>
            </a:r>
            <a:r>
              <a:rPr lang="ru-RU" sz="1800">
                <a:solidFill>
                  <a:schemeClr val="tx2"/>
                </a:solidFill>
              </a:rPr>
              <a:t>:</a:t>
            </a:r>
            <a:endParaRPr lang="en-US" sz="1800">
              <a:solidFill>
                <a:schemeClr val="tx2"/>
              </a:solidFill>
            </a:endParaRPr>
          </a:p>
          <a:p>
            <a:r>
              <a:rPr lang="ru-RU" sz="1800">
                <a:solidFill>
                  <a:schemeClr val="tx2"/>
                </a:solidFill>
              </a:rPr>
              <a:t>Гроза </a:t>
            </a:r>
            <a:r>
              <a:rPr lang="en-US" sz="1800">
                <a:solidFill>
                  <a:schemeClr val="tx2"/>
                </a:solidFill>
              </a:rPr>
              <a:t>П.</a:t>
            </a:r>
          </a:p>
          <a:p>
            <a:r>
              <a:rPr lang="en-US">
                <a:solidFill>
                  <a:schemeClr val="tx2"/>
                </a:solidFill>
              </a:rPr>
              <a:t>Сафонова М.</a:t>
            </a:r>
          </a:p>
          <a:p>
            <a:r>
              <a:rPr lang="en-US">
                <a:solidFill>
                  <a:schemeClr val="tx2"/>
                </a:solidFill>
              </a:rPr>
              <a:t>Сизова Ю.  </a:t>
            </a:r>
          </a:p>
          <a:p>
            <a:r>
              <a:rPr lang="en-US">
                <a:solidFill>
                  <a:schemeClr val="tx2"/>
                </a:solidFill>
              </a:rPr>
              <a:t>Сулейманов Т. </a:t>
            </a:r>
            <a:endParaRPr lang="ru-RU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74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7DA09ACE-C4B7-CC45-9023-8D0F318497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30" y="1736272"/>
            <a:ext cx="4263249" cy="4552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A6612E7E-00CB-A740-BEB8-98B836B250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630" y="849718"/>
            <a:ext cx="3376577" cy="5242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85AF4C-301B-F24A-BF5D-6C65360DF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630" y="943073"/>
            <a:ext cx="3932237" cy="430943"/>
          </a:xfrm>
        </p:spPr>
        <p:txBody>
          <a:bodyPr>
            <a:normAutofit fontScale="90000"/>
          </a:bodyPr>
          <a:lstStyle/>
          <a:p>
            <a:r>
              <a:rPr lang="ru-RU"/>
              <a:t>Что такое кочевки?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2D78B3A-38B3-4C4B-B384-E7B4FF3B7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630" y="1689593"/>
            <a:ext cx="4487070" cy="2390458"/>
          </a:xfrm>
        </p:spPr>
        <p:txBody>
          <a:bodyPr>
            <a:noAutofit/>
          </a:bodyPr>
          <a:lstStyle/>
          <a:p>
            <a:r>
              <a:rPr lang="ru-RU" sz="2400">
                <a:effectLst/>
              </a:rPr>
              <a:t>Вид миграции при котором область, в которую животные перемещаются, соприкасается или частично совпадает с областью, где они находились до этого, т. Е., как правило, с областью размножения.  Кочёвки широко распространены среди горных млекопитающих; у многих птиц предшествуют сезонным перелётам, у других совершаются всю осень и зиму. </a:t>
            </a:r>
          </a:p>
          <a:p>
            <a:br>
              <a:rPr lang="ru-RU" sz="2400"/>
            </a:br>
            <a:endParaRPr lang="ru-RU" sz="2400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E1AA7590-9121-7242-B9F1-03EE21117B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7111" y="1689593"/>
            <a:ext cx="5344259" cy="45529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88956442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12C90A37-C8F7-CA4B-8FE6-E0BDBEF89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FD52AB33-F799-864E-ABDF-6052B791D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842" y="347675"/>
            <a:ext cx="5866316" cy="9874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114300">
              <a:prstClr val="black"/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48FEBD-37C1-6C47-9665-CF464D963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893" y="-429031"/>
            <a:ext cx="5568214" cy="2540877"/>
          </a:xfrm>
        </p:spPr>
        <p:txBody>
          <a:bodyPr/>
          <a:lstStyle/>
          <a:p>
            <a:r>
              <a:rPr lang="ru-RU"/>
              <a:t>Спасибо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2826196903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3">
            <a:extLst>
              <a:ext uri="{FF2B5EF4-FFF2-40B4-BE49-F238E27FC236}">
                <a16:creationId xmlns:a16="http://schemas.microsoft.com/office/drawing/2014/main" id="{100096CB-B63C-4541-9A33-A7ECB4890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58943" y="851970"/>
            <a:ext cx="445906" cy="11640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0467BB6E-D8BC-1347-990C-58E9B62AF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4" y="1256537"/>
            <a:ext cx="3932237" cy="425709"/>
          </a:xfrm>
        </p:spPr>
        <p:txBody>
          <a:bodyPr>
            <a:normAutofit fontScale="90000"/>
          </a:bodyPr>
          <a:lstStyle/>
          <a:p>
            <a:r>
              <a:rPr lang="ru-RU" b="1" u="sng"/>
              <a:t>Цели:</a:t>
            </a:r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E3E2E1A2-C3A2-DC49-AC28-6016DC8ADB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40987" y="2053632"/>
            <a:ext cx="4129836" cy="39322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8" name="Текст 7">
            <a:extLst>
              <a:ext uri="{FF2B5EF4-FFF2-40B4-BE49-F238E27FC236}">
                <a16:creationId xmlns:a16="http://schemas.microsoft.com/office/drawing/2014/main" id="{BCCA0409-221D-E641-AB00-B3EDE5FA56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5" y="1835369"/>
            <a:ext cx="3932237" cy="3811588"/>
          </a:xfrm>
        </p:spPr>
        <p:txBody>
          <a:bodyPr>
            <a:noAutofit/>
          </a:bodyPr>
          <a:lstStyle/>
          <a:p>
            <a:r>
              <a:rPr lang="ru-RU" sz="2400"/>
              <a:t>■что-же вообще означает сезонность. </a:t>
            </a:r>
          </a:p>
          <a:p>
            <a:r>
              <a:rPr lang="ru-RU" sz="2400"/>
              <a:t>■узнать о миграции и почему животные мигрируют.</a:t>
            </a:r>
          </a:p>
          <a:p>
            <a:r>
              <a:rPr lang="ru-RU" sz="2400"/>
              <a:t>■ узнать об оцепинение и спячка.</a:t>
            </a:r>
          </a:p>
          <a:p>
            <a:r>
              <a:rPr lang="ru-RU" sz="2400"/>
              <a:t>■Какие животные впадают в спячку, а какие в оцепинение и почему.</a:t>
            </a:r>
          </a:p>
          <a:p>
            <a:r>
              <a:rPr lang="ru-RU" sz="2400"/>
              <a:t>■узнать о кочевках. </a:t>
            </a:r>
          </a:p>
          <a:p>
            <a:endParaRPr lang="ru-RU" sz="2400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E3E91AA2-EED5-334D-B9A9-9CF76C606E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11043"/>
            <a:ext cx="4897993" cy="48736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63500" dist="1016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1683852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EC215DA6-98DA-4348-9D9D-9EEA2117F0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77125" y="-753981"/>
            <a:ext cx="797665" cy="407234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F3CBE-FF71-E747-8860-2B4FEE1996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76248"/>
            <a:ext cx="5256212" cy="797665"/>
          </a:xfrm>
        </p:spPr>
        <p:txBody>
          <a:bodyPr anchor="t"/>
          <a:lstStyle/>
          <a:p>
            <a:r>
              <a:rPr lang="ru-RU" b="1" u="sng"/>
              <a:t>Что такое сезонность?</a:t>
            </a:r>
          </a:p>
        </p:txBody>
      </p:sp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0911E09F-D2E5-794A-A7BB-628006DAA8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76863" y="1127154"/>
            <a:ext cx="1841019" cy="46036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E21126D3-C89A-D244-AD99-70886BC08D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5527" y="2701379"/>
            <a:ext cx="5256212" cy="3811588"/>
          </a:xfrm>
        </p:spPr>
        <p:txBody>
          <a:bodyPr>
            <a:noAutofit/>
          </a:bodyPr>
          <a:lstStyle/>
          <a:p>
            <a:r>
              <a:rPr lang="ru-RU" sz="2400" b="1" i="0" u="sng">
                <a:solidFill>
                  <a:schemeClr val="accent1">
                    <a:lumMod val="50000"/>
                  </a:schemeClr>
                </a:solidFill>
                <a:effectLst/>
                <a:latin typeface="Open Sans"/>
              </a:rPr>
              <a:t>Сезонность</a:t>
            </a:r>
            <a:r>
              <a:rPr lang="ru-RU" sz="2400" b="0" i="0">
                <a:effectLst/>
                <a:latin typeface="Open Sans"/>
              </a:rPr>
              <a:t> - это общее явление в живой природе, вызванное изменениями факторов неживой природы в течение года. </a:t>
            </a:r>
            <a:endParaRPr lang="ru-RU" sz="2400"/>
          </a:p>
        </p:txBody>
      </p:sp>
      <p:pic>
        <p:nvPicPr>
          <p:cNvPr id="11" name="Рисунок 11">
            <a:extLst>
              <a:ext uri="{FF2B5EF4-FFF2-40B4-BE49-F238E27FC236}">
                <a16:creationId xmlns:a16="http://schemas.microsoft.com/office/drawing/2014/main" id="{92894364-A0D4-6F40-BD53-BB3D17E6A3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739" y="883359"/>
            <a:ext cx="5891627" cy="444981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63500" dist="1016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58246468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2A12D22D-9490-0742-9454-5AAD34FE67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0915" y="1550019"/>
            <a:ext cx="4082038" cy="5080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7C2F27A-1683-8E46-81C1-1EBEA1494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011092" y="-640867"/>
            <a:ext cx="752997" cy="39322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94C290-EC54-0345-A27B-DD0AE277D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21" y="803383"/>
            <a:ext cx="3932237" cy="819047"/>
          </a:xfrm>
        </p:spPr>
        <p:txBody>
          <a:bodyPr/>
          <a:lstStyle/>
          <a:p>
            <a:r>
              <a:rPr lang="ru-RU" b="1" u="sng"/>
              <a:t>Что такое миграция</a:t>
            </a:r>
            <a:r>
              <a:rPr lang="ru-RU"/>
              <a:t>?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6812E98-8573-864B-BB4A-6822AC9CE3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1472" y="2037789"/>
            <a:ext cx="5318956" cy="3811588"/>
          </a:xfrm>
        </p:spPr>
        <p:txBody>
          <a:bodyPr>
            <a:noAutofit/>
          </a:bodyPr>
          <a:lstStyle/>
          <a:p>
            <a:r>
              <a:rPr lang="ru-RU" sz="2400" b="1" i="0" u="sng">
                <a:solidFill>
                  <a:schemeClr val="accent1">
                    <a:lumMod val="50000"/>
                  </a:schemeClr>
                </a:solidFill>
                <a:effectLst/>
                <a:latin typeface="Open Sans"/>
              </a:rPr>
              <a:t>Миграция</a:t>
            </a:r>
            <a:r>
              <a:rPr lang="ru-RU" sz="2400" b="0" i="0">
                <a:effectLst/>
                <a:latin typeface="Open Sans"/>
              </a:rPr>
              <a:t> — это регулярное, повторяющиеся из года в год перемещение большого числа животных из одного местообитания в другое а также один из способов приспособления к сезонным изменениям. Наиболее хорошо известны миграции птиц, особенно умеренных широт. Вместе с тем миграции совершают и многие млекопитающие, пресмыкающиеся, рыбы, насекомые  и ракообразные.</a:t>
            </a:r>
            <a:endParaRPr lang="ru-RU" sz="2400"/>
          </a:p>
        </p:txBody>
      </p:sp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E4A159B7-842F-794A-94F9-AE5A9220F9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177" y="1344599"/>
            <a:ext cx="5890630" cy="47869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63500" dist="101600" dir="135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28381742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57F7F4CC-8E96-844A-A969-C79B67D78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69230" y="1884676"/>
            <a:ext cx="3811588" cy="39953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10" name="Рисунок 7">
            <a:extLst>
              <a:ext uri="{FF2B5EF4-FFF2-40B4-BE49-F238E27FC236}">
                <a16:creationId xmlns:a16="http://schemas.microsoft.com/office/drawing/2014/main" id="{5DFF85F5-83B6-444A-BE0A-BFB9C42BFB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36358" y="-552715"/>
            <a:ext cx="637359" cy="35554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346968-FF58-604D-BC6D-897AD2A55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671" y="676824"/>
            <a:ext cx="3932237" cy="786023"/>
          </a:xfrm>
        </p:spPr>
        <p:txBody>
          <a:bodyPr/>
          <a:lstStyle/>
          <a:p>
            <a:r>
              <a:rPr lang="ru-RU" b="1" u="sng"/>
              <a:t>Причины миграции</a:t>
            </a:r>
            <a:r>
              <a:rPr lang="ru-RU"/>
              <a:t> 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477D5D69-DB28-5E49-AAA6-65F08C09C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828" y="906312"/>
            <a:ext cx="6172200" cy="49626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63500" dist="101600" dir="13500000">
              <a:prstClr val="black">
                <a:alpha val="50000"/>
              </a:prstClr>
            </a:inn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BB6C9299-1B75-8447-8A50-9C5762F30E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2057400"/>
            <a:ext cx="3932237" cy="3811588"/>
          </a:xfrm>
        </p:spPr>
        <p:txBody>
          <a:bodyPr>
            <a:normAutofit/>
          </a:bodyPr>
          <a:lstStyle/>
          <a:p>
            <a:r>
              <a:rPr lang="ru-RU" sz="2400" i="0" u="sng">
                <a:effectLst/>
                <a:latin typeface="Open Sans"/>
              </a:rPr>
              <a:t>Самая важная</a:t>
            </a:r>
            <a:r>
              <a:rPr lang="ru-RU" sz="2400" b="1" i="0" u="sng">
                <a:effectLst/>
                <a:latin typeface="Open Sans"/>
              </a:rPr>
              <a:t> — </a:t>
            </a:r>
            <a:r>
              <a:rPr lang="ru-RU" sz="2400" b="1" i="0" u="sng">
                <a:solidFill>
                  <a:schemeClr val="accent1">
                    <a:lumMod val="50000"/>
                  </a:schemeClr>
                </a:solidFill>
                <a:effectLst/>
                <a:latin typeface="Open Sans"/>
              </a:rPr>
              <a:t>ухудшение условий обитания. </a:t>
            </a:r>
            <a:r>
              <a:rPr lang="ru-RU" sz="2400" b="0" i="0">
                <a:effectLst/>
                <a:latin typeface="Open Sans"/>
              </a:rPr>
              <a:t>Перемещаясь на значительные расстояния, животные в буквальном смысле уходят, улетают и уплывают из мест, где условия становятся неблагоприятными, туда, где условия для жизни благоприятны.</a:t>
            </a:r>
            <a:endParaRPr lang="ru-RU" sz="2400"/>
          </a:p>
        </p:txBody>
      </p:sp>
    </p:spTree>
    <p:extLst>
      <p:ext uri="{BB962C8B-B14F-4D97-AF65-F5344CB8AC3E}">
        <p14:creationId xmlns:p14="http://schemas.microsoft.com/office/powerpoint/2010/main" val="3608256124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6">
            <a:extLst>
              <a:ext uri="{FF2B5EF4-FFF2-40B4-BE49-F238E27FC236}">
                <a16:creationId xmlns:a16="http://schemas.microsoft.com/office/drawing/2014/main" id="{88E6CDDF-98E0-994C-8707-3EBDA60C72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550" y="4779297"/>
            <a:ext cx="5929538" cy="1057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11" name="Рисунок 6">
            <a:extLst>
              <a:ext uri="{FF2B5EF4-FFF2-40B4-BE49-F238E27FC236}">
                <a16:creationId xmlns:a16="http://schemas.microsoft.com/office/drawing/2014/main" id="{241AA6AA-2755-8B47-97AA-C6C65ED3B0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241216"/>
            <a:ext cx="4196182" cy="59862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114300">
              <a:prstClr val="black"/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BE2678-75BB-4349-9F99-49C031420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134566"/>
            <a:ext cx="4710393" cy="705273"/>
          </a:xfrm>
        </p:spPr>
        <p:txBody>
          <a:bodyPr/>
          <a:lstStyle/>
          <a:p>
            <a:r>
              <a:rPr lang="ru-RU"/>
              <a:t>Что такое оцепинение? </a:t>
            </a: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C6CB212C-57E3-9C4D-B9F0-B7FD9ADA2C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07" y="2348640"/>
            <a:ext cx="4173164" cy="3463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84A9C97B-E536-2742-A31D-6C595C5364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2806" y="2420650"/>
            <a:ext cx="4173164" cy="1008350"/>
          </a:xfrm>
        </p:spPr>
        <p:txBody>
          <a:bodyPr>
            <a:noAutofit/>
          </a:bodyPr>
          <a:lstStyle/>
          <a:p>
            <a:r>
              <a:rPr lang="ru-RU" sz="2400" b="0" i="0">
                <a:effectLst/>
                <a:latin typeface="Open Sans"/>
              </a:rPr>
              <a:t>В состоянии оцепенения: ■Сокращается частота дыхания</a:t>
            </a:r>
          </a:p>
          <a:p>
            <a:r>
              <a:rPr lang="ru-RU" sz="2400">
                <a:latin typeface="Open Sans"/>
              </a:rPr>
              <a:t>■</a:t>
            </a:r>
            <a:r>
              <a:rPr lang="ru-RU" sz="2400" b="0" i="0">
                <a:effectLst/>
                <a:latin typeface="Open Sans"/>
              </a:rPr>
              <a:t>Уменьшается частота сердечных сокращений, температура тела – равна температуре окружающей среды</a:t>
            </a:r>
          </a:p>
          <a:p>
            <a:r>
              <a:rPr lang="ru-RU" sz="2400">
                <a:latin typeface="Open Sans"/>
              </a:rPr>
              <a:t>■</a:t>
            </a:r>
            <a:r>
              <a:rPr lang="ru-RU" sz="2400" b="0" i="0">
                <a:effectLst/>
                <a:latin typeface="Open Sans"/>
              </a:rPr>
              <a:t>Замедляется обмен веществ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A8F0B2-A1DA-7040-AF0E-365EEC7705EF}"/>
              </a:ext>
            </a:extLst>
          </p:cNvPr>
          <p:cNvSpPr txBox="1"/>
          <p:nvPr/>
        </p:nvSpPr>
        <p:spPr>
          <a:xfrm>
            <a:off x="5550181" y="4892437"/>
            <a:ext cx="60975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0" i="0">
                <a:effectLst/>
                <a:latin typeface="Open Sans"/>
              </a:rPr>
              <a:t>Животные переживают неблагоприятный период в состоянии оцепенения и спячки.</a:t>
            </a:r>
            <a:endParaRPr lang="ru-RU" sz="2400"/>
          </a:p>
        </p:txBody>
      </p:sp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6C7E8FFB-305A-E94E-8EE7-BA8CA0579D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213" y="1021428"/>
            <a:ext cx="5256212" cy="333178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47068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6">
            <a:extLst>
              <a:ext uri="{FF2B5EF4-FFF2-40B4-BE49-F238E27FC236}">
                <a16:creationId xmlns:a16="http://schemas.microsoft.com/office/drawing/2014/main" id="{7A4F141A-46AA-DB4E-A875-16109FC7C9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3" y="2616177"/>
            <a:ext cx="3932237" cy="14951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21D94DE7-ACBB-5647-A09F-F838CC3C3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4" y="702080"/>
            <a:ext cx="4873144" cy="120498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114300">
              <a:prstClr val="black"/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8698A-B0A3-7F4A-86F4-B476F31978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5256212" cy="1326029"/>
          </a:xfrm>
        </p:spPr>
        <p:txBody>
          <a:bodyPr/>
          <a:lstStyle/>
          <a:p>
            <a:r>
              <a:rPr lang="ru-RU"/>
              <a:t>Какие животные впадают в оцепинение?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C77B2A-CF5D-7E41-ACDD-34D632B522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98514" y="2616177"/>
            <a:ext cx="3932237" cy="1643758"/>
          </a:xfrm>
        </p:spPr>
        <p:txBody>
          <a:bodyPr>
            <a:normAutofit/>
          </a:bodyPr>
          <a:lstStyle/>
          <a:p>
            <a:r>
              <a:rPr lang="ru-RU" sz="2400" b="0" i="0">
                <a:effectLst/>
                <a:latin typeface="Open Sans"/>
              </a:rPr>
              <a:t>Оцепенение Характерно для холоднокровных животных (насекомых, земноводных, пресмыкающихся)</a:t>
            </a:r>
            <a:endParaRPr lang="ru-RU" sz="2400"/>
          </a:p>
        </p:txBody>
      </p:sp>
      <p:pic>
        <p:nvPicPr>
          <p:cNvPr id="7" name="Рисунок 8">
            <a:extLst>
              <a:ext uri="{FF2B5EF4-FFF2-40B4-BE49-F238E27FC236}">
                <a16:creationId xmlns:a16="http://schemas.microsoft.com/office/drawing/2014/main" id="{B47B3709-276B-BE41-A5C3-C875E0B2B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9589" y="702080"/>
            <a:ext cx="47625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4493960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CC3A8AF7-C6F5-114C-9146-EE96523AE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057399"/>
            <a:ext cx="4054474" cy="381158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1C00827E-F358-EC47-A1E5-9AA586264F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891614"/>
            <a:ext cx="3378869" cy="5713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89FB1A-EF95-E24F-B3A6-A74072BCF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-137209"/>
            <a:ext cx="3932237" cy="1600200"/>
          </a:xfrm>
        </p:spPr>
        <p:txBody>
          <a:bodyPr/>
          <a:lstStyle/>
          <a:p>
            <a:r>
              <a:rPr lang="ru-RU"/>
              <a:t>Что такое спячка?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4F4424E-053E-D740-993C-122DD187751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b="0" i="0">
                <a:effectLst/>
                <a:latin typeface="Open Sans"/>
              </a:rPr>
              <a:t>Спячка - это состояние пониженной жизнедеятельности, наступающее у теплокровных животных в тех случаях, если пища становится малодоступной и сохранение высокой активности и интенсивного обмена веществ невозможно.</a:t>
            </a:r>
            <a:endParaRPr lang="ru-RU" sz="2400"/>
          </a:p>
        </p:txBody>
      </p:sp>
      <p:pic>
        <p:nvPicPr>
          <p:cNvPr id="3" name="Рисунок 4">
            <a:extLst>
              <a:ext uri="{FF2B5EF4-FFF2-40B4-BE49-F238E27FC236}">
                <a16:creationId xmlns:a16="http://schemas.microsoft.com/office/drawing/2014/main" id="{3F7C2EEA-496F-5148-B788-A783EBE0B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1257" y="1570662"/>
            <a:ext cx="6447486" cy="42983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212293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B9E8CF5-8334-A847-9BF7-37E7370C0E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1023704"/>
            <a:ext cx="3222010" cy="11041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innerShdw blurRad="114300">
              <a:prstClr val="black"/>
            </a:innerShd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5">
            <a:extLst>
              <a:ext uri="{FF2B5EF4-FFF2-40B4-BE49-F238E27FC236}">
                <a16:creationId xmlns:a16="http://schemas.microsoft.com/office/drawing/2014/main" id="{02FEAB62-4668-2A4F-A387-D1D0AE9864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619" y="3129980"/>
            <a:ext cx="3145179" cy="1600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innerShdw blurRad="114300">
              <a:prstClr val="black"/>
            </a:innerShdw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D60AE-D77D-0E43-BBD5-835B61FCA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Какие животные впадают в спячку?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BBC1BEB-4E15-E94F-936D-0EC89CB1D0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619" y="3129980"/>
            <a:ext cx="3222010" cy="1600200"/>
          </a:xfrm>
        </p:spPr>
        <p:txBody>
          <a:bodyPr>
            <a:normAutofit/>
          </a:bodyPr>
          <a:lstStyle/>
          <a:p>
            <a:r>
              <a:rPr lang="ru-RU" sz="2400" b="0" i="0">
                <a:effectLst/>
                <a:latin typeface="Open Sans"/>
              </a:rPr>
              <a:t>Спячка характерна для тепло кровных и млекопитающих животных</a:t>
            </a:r>
            <a:endParaRPr lang="ru-RU" sz="2400"/>
          </a:p>
        </p:txBody>
      </p:sp>
      <p:pic>
        <p:nvPicPr>
          <p:cNvPr id="3" name="Рисунок 5">
            <a:extLst>
              <a:ext uri="{FF2B5EF4-FFF2-40B4-BE49-F238E27FC236}">
                <a16:creationId xmlns:a16="http://schemas.microsoft.com/office/drawing/2014/main" id="{D352C66A-1A82-C943-B793-67B2B5CE5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7" y="1023703"/>
            <a:ext cx="5289878" cy="48213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1024708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11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Цели:</vt:lpstr>
      <vt:lpstr>Что такое сезонность?</vt:lpstr>
      <vt:lpstr>Что такое миграция?</vt:lpstr>
      <vt:lpstr>Причины миграции </vt:lpstr>
      <vt:lpstr>Что такое оцепинение? </vt:lpstr>
      <vt:lpstr>Какие животные впадают в оцепинение? </vt:lpstr>
      <vt:lpstr>Что такое спячка? </vt:lpstr>
      <vt:lpstr>Какие животные впадают в спячку? </vt:lpstr>
      <vt:lpstr>Что такое кочевки? </vt:lpstr>
      <vt:lpstr>Спасибо за внимание!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5</cp:revision>
  <dcterms:modified xsi:type="dcterms:W3CDTF">2019-05-24T04:20:46Z</dcterms:modified>
</cp:coreProperties>
</file>