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5" r:id="rId2"/>
    <p:sldId id="256" r:id="rId3"/>
    <p:sldId id="275" r:id="rId4"/>
    <p:sldId id="286" r:id="rId5"/>
    <p:sldId id="263" r:id="rId6"/>
    <p:sldId id="287" r:id="rId7"/>
    <p:sldId id="288" r:id="rId8"/>
    <p:sldId id="289" r:id="rId9"/>
    <p:sldId id="290" r:id="rId10"/>
    <p:sldId id="291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 autoAdjust="0"/>
    <p:restoredTop sz="93782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DAA2F-675B-4F51-A343-F3E77670A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7B3B3-5AC3-4EEC-B702-1D866811CC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AF0D5-6F72-4C4A-A88B-CF2BAE64F5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3BD1D-088C-4B56-BC2C-0AEA2941FC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B2C11-FE83-46E0-810F-5E4E613BA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B69F-BBED-47A4-91CF-958E1F33A9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21831-8A65-446B-A85E-7B60577DC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F353-5F34-4D48-B778-E784743506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8302E-2BDE-4E2B-9E31-745E3637D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7A826-22B1-41BB-8216-24EA7A9C89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81089-6B91-4A42-A726-B95D68DCEE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A960A5-6DF3-4F71-9BEF-3DA03E29D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237221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Каким должен быть человек и как ему следует жить среди людей ?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60648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</a:rPr>
              <a:t>Проблемный вопрос</a:t>
            </a:r>
            <a:endParaRPr lang="ru-RU" sz="36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37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9992" y="404664"/>
            <a:ext cx="432048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- Что сделаю я для людей?! - сильнее грома крикнул Данко.</a:t>
            </a:r>
          </a:p>
          <a:p>
            <a:r>
              <a:rPr lang="ru-RU" dirty="0">
                <a:solidFill>
                  <a:srgbClr val="000000"/>
                </a:solidFill>
              </a:rPr>
              <a:t>    И вдруг он разорвал руками себе грудь и вырвал из неё своё сердце и высоко</a:t>
            </a:r>
          </a:p>
          <a:p>
            <a:r>
              <a:rPr lang="ru-RU" dirty="0">
                <a:solidFill>
                  <a:srgbClr val="000000"/>
                </a:solidFill>
              </a:rPr>
              <a:t>поднял его над головой.</a:t>
            </a:r>
          </a:p>
          <a:p>
            <a:r>
              <a:rPr lang="ru-RU" dirty="0">
                <a:solidFill>
                  <a:srgbClr val="000000"/>
                </a:solidFill>
              </a:rPr>
              <a:t>    Оно  пылало  так  ярко,  как  солнце,  и ярче солнца, и весь лес замолчал,</a:t>
            </a:r>
          </a:p>
          <a:p>
            <a:r>
              <a:rPr lang="ru-RU" dirty="0">
                <a:solidFill>
                  <a:srgbClr val="000000"/>
                </a:solidFill>
              </a:rPr>
              <a:t>освещённый этим факелом великой любви к людям, а тьма разлетелась от света его</a:t>
            </a:r>
          </a:p>
          <a:p>
            <a:r>
              <a:rPr lang="ru-RU" dirty="0">
                <a:solidFill>
                  <a:srgbClr val="000000"/>
                </a:solidFill>
              </a:rPr>
              <a:t>и  там,  глубоко  в  лесу,  дрожащая,  пала  в  гнилой  зев  болота.  Люди же,</a:t>
            </a:r>
          </a:p>
          <a:p>
            <a:r>
              <a:rPr lang="ru-RU" dirty="0">
                <a:solidFill>
                  <a:srgbClr val="000000"/>
                </a:solidFill>
              </a:rPr>
              <a:t>изумлённые, стали как камни.</a:t>
            </a:r>
          </a:p>
          <a:p>
            <a:r>
              <a:rPr lang="ru-RU" dirty="0">
                <a:solidFill>
                  <a:srgbClr val="000000"/>
                </a:solidFill>
              </a:rPr>
              <a:t>    - Идём!  -  крикнул  Данко  и  бросился вперёд на свое место, высоко держа</a:t>
            </a:r>
          </a:p>
          <a:p>
            <a:r>
              <a:rPr lang="ru-RU" dirty="0">
                <a:solidFill>
                  <a:srgbClr val="000000"/>
                </a:solidFill>
              </a:rPr>
              <a:t>горящее сердце и освещая им путь людям.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90" y="188640"/>
            <a:ext cx="3287051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2189" y="4686235"/>
            <a:ext cx="32870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</a:rPr>
              <a:t>Люди  же,  радостные  и полные надежд, не заметили смерти его и не видали</a:t>
            </a:r>
            <a:r>
              <a:rPr lang="ru-RU" sz="1400" dirty="0" smtClean="0">
                <a:solidFill>
                  <a:srgbClr val="000000"/>
                </a:solidFill>
              </a:rPr>
              <a:t>, что  </a:t>
            </a:r>
            <a:r>
              <a:rPr lang="ru-RU" sz="1400" dirty="0">
                <a:solidFill>
                  <a:srgbClr val="000000"/>
                </a:solidFill>
              </a:rPr>
              <a:t>ещё пылает рядом с трупом Данко его смелое сердце. Только один осторожный</a:t>
            </a:r>
          </a:p>
          <a:p>
            <a:r>
              <a:rPr lang="ru-RU" sz="1400" dirty="0">
                <a:solidFill>
                  <a:srgbClr val="000000"/>
                </a:solidFill>
              </a:rPr>
              <a:t>человек заметил это и, боясь чего-то, наступил на гордое сердце ногой... </a:t>
            </a:r>
          </a:p>
        </p:txBody>
      </p:sp>
    </p:spTree>
    <p:extLst>
      <p:ext uri="{BB962C8B-B14F-4D97-AF65-F5344CB8AC3E}">
        <p14:creationId xmlns:p14="http://schemas.microsoft.com/office/powerpoint/2010/main" val="403062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1187624" y="885775"/>
            <a:ext cx="6588224" cy="4847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bIns="0"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endParaRPr lang="ru-RU" sz="3600" b="1" dirty="0">
              <a:solidFill>
                <a:srgbClr val="000000"/>
              </a:solidFill>
            </a:endParaRPr>
          </a:p>
          <a:p>
            <a:pPr algn="ctr"/>
            <a:endParaRPr lang="ru-RU" sz="3600" b="1" dirty="0">
              <a:solidFill>
                <a:srgbClr val="000000"/>
              </a:solidFill>
            </a:endParaRPr>
          </a:p>
          <a:p>
            <a:pPr algn="ctr"/>
            <a:endParaRPr lang="ru-RU" sz="3600" b="1" dirty="0">
              <a:solidFill>
                <a:srgbClr val="000000"/>
              </a:solidFill>
            </a:endParaRPr>
          </a:p>
          <a:p>
            <a:pPr algn="ctr"/>
            <a:endParaRPr lang="ru-RU" sz="3600" b="1" dirty="0" smtClean="0">
              <a:solidFill>
                <a:srgbClr val="000000"/>
              </a:solidFill>
            </a:endParaRPr>
          </a:p>
          <a:p>
            <a:pPr algn="ctr"/>
            <a:endParaRPr lang="ru-RU" sz="3600" b="1" dirty="0">
              <a:solidFill>
                <a:srgbClr val="000000"/>
              </a:solidFill>
            </a:endParaRPr>
          </a:p>
          <a:p>
            <a:pPr algn="ctr"/>
            <a:endParaRPr lang="ru-RU" sz="3600" b="1" dirty="0" smtClean="0">
              <a:solidFill>
                <a:srgbClr val="000000"/>
              </a:solidFill>
            </a:endParaRPr>
          </a:p>
          <a:p>
            <a:pPr algn="ctr"/>
            <a:endParaRPr lang="ru-RU" sz="3600" b="1" dirty="0">
              <a:solidFill>
                <a:srgbClr val="000000"/>
              </a:solidFill>
            </a:endParaRPr>
          </a:p>
          <a:p>
            <a:pPr eaLnBrk="0" hangingPunct="0"/>
            <a:endParaRPr lang="ru-RU" sz="2400" dirty="0">
              <a:latin typeface="Times New Roman" pitchFamily="18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420888"/>
            <a:ext cx="2677095" cy="352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97795"/>
            <a:ext cx="28084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3040" y="97795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rgbClr val="000000"/>
                </a:solidFill>
              </a:rPr>
              <a:t>Нужны </a:t>
            </a:r>
            <a:r>
              <a:rPr lang="ru-RU" dirty="0">
                <a:solidFill>
                  <a:srgbClr val="000000"/>
                </a:solidFill>
              </a:rPr>
              <a:t>подвиги! Подвиги! Нужны такие слова, которые звучали бы, как колокол набата, тревожили все и, сотрясая, толкали вперед</a:t>
            </a:r>
            <a:r>
              <a:rPr lang="ru-RU" dirty="0" smtClean="0">
                <a:solidFill>
                  <a:srgbClr val="000000"/>
                </a:solidFill>
              </a:rPr>
              <a:t>!</a:t>
            </a:r>
          </a:p>
          <a:p>
            <a:pPr algn="r"/>
            <a:r>
              <a:rPr lang="ru-RU" dirty="0" smtClean="0">
                <a:solidFill>
                  <a:srgbClr val="000000"/>
                </a:solidFill>
              </a:rPr>
              <a:t>М. Горький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423" y="1268760"/>
            <a:ext cx="8824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0000"/>
                </a:solidFill>
              </a:rPr>
              <a:t>«Легенда о Данко из рассказа</a:t>
            </a:r>
          </a:p>
          <a:p>
            <a:pPr algn="ctr"/>
            <a:r>
              <a:rPr lang="ru-RU" sz="2800" dirty="0" smtClean="0">
                <a:solidFill>
                  <a:srgbClr val="000000"/>
                </a:solidFill>
              </a:rPr>
              <a:t>М</a:t>
            </a:r>
            <a:r>
              <a:rPr lang="ru-RU" sz="2800" dirty="0">
                <a:solidFill>
                  <a:srgbClr val="000000"/>
                </a:solidFill>
              </a:rPr>
              <a:t>. Горького «Старуха </a:t>
            </a:r>
            <a:r>
              <a:rPr lang="ru-RU" sz="2800" dirty="0" err="1">
                <a:solidFill>
                  <a:srgbClr val="000000"/>
                </a:solidFill>
              </a:rPr>
              <a:t>Изергиль</a:t>
            </a:r>
            <a:r>
              <a:rPr lang="ru-RU" sz="2800" dirty="0">
                <a:solidFill>
                  <a:srgbClr val="000000"/>
                </a:solidFill>
              </a:rPr>
              <a:t>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484" y="2865414"/>
            <a:ext cx="36314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ПО́ДВИГ, подвига, муж. Доблестный, героический поступок, важное по своему значению действие, совершённое в трудных условиях. </a:t>
            </a:r>
            <a:endParaRPr lang="ru-RU" sz="1600" dirty="0" smtClean="0">
              <a:solidFill>
                <a:srgbClr val="000000"/>
              </a:solidFill>
            </a:endParaRPr>
          </a:p>
          <a:p>
            <a:pPr algn="r"/>
            <a:r>
              <a:rPr lang="ru-RU" sz="1600" dirty="0">
                <a:solidFill>
                  <a:srgbClr val="000000"/>
                </a:solidFill>
              </a:rPr>
              <a:t>Толковый словарь Ушакова. Д.Н. Ушаков. 1935-1940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3590674" cy="199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468" y="476671"/>
            <a:ext cx="3078964" cy="2083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2865414"/>
            <a:ext cx="40324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rgbClr val="000000"/>
                </a:solidFill>
              </a:rPr>
              <a:t>НАБАТ — НАБАТ, набата, муж. (араб. </a:t>
            </a:r>
            <a:r>
              <a:rPr lang="ru-RU" sz="1600" dirty="0" err="1">
                <a:solidFill>
                  <a:srgbClr val="000000"/>
                </a:solidFill>
              </a:rPr>
              <a:t>naubât</a:t>
            </a:r>
            <a:r>
              <a:rPr lang="ru-RU" sz="1600" dirty="0">
                <a:solidFill>
                  <a:srgbClr val="000000"/>
                </a:solidFill>
              </a:rPr>
              <a:t> барабанный бой). Сигнал к сбору людей в случае пожара или другого бедствия, подаваемый ударом колокола. Звуки набата. ❖ Бить в набат 1) звоном колокола оповещать о бедствии, сзывать на </a:t>
            </a:r>
            <a:r>
              <a:rPr lang="ru-RU" sz="1600" dirty="0" smtClean="0">
                <a:solidFill>
                  <a:srgbClr val="000000"/>
                </a:solidFill>
              </a:rPr>
              <a:t>помощь.</a:t>
            </a:r>
            <a:endParaRPr lang="ru-RU" sz="1600" dirty="0">
              <a:solidFill>
                <a:srgbClr val="000000"/>
              </a:solidFill>
            </a:endParaRPr>
          </a:p>
          <a:p>
            <a:pPr algn="r"/>
            <a:r>
              <a:rPr lang="ru-RU" sz="1600" dirty="0" smtClean="0">
                <a:solidFill>
                  <a:srgbClr val="000000"/>
                </a:solidFill>
              </a:rPr>
              <a:t>Толковый </a:t>
            </a:r>
            <a:r>
              <a:rPr lang="ru-RU" sz="1600" dirty="0">
                <a:solidFill>
                  <a:srgbClr val="000000"/>
                </a:solidFill>
              </a:rPr>
              <a:t>словарь Ушакова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156274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«Нужны </a:t>
            </a:r>
            <a:r>
              <a:rPr lang="ru-RU" dirty="0">
                <a:solidFill>
                  <a:srgbClr val="000000"/>
                </a:solidFill>
              </a:rPr>
              <a:t>подвиги! Подвиги! Нужны такие слова, которые звучали бы, как колокол набата, тревожили все и, сотрясая, толкали вперед</a:t>
            </a:r>
            <a:r>
              <a:rPr lang="ru-RU" dirty="0" smtClean="0">
                <a:solidFill>
                  <a:srgbClr val="000000"/>
                </a:solidFill>
              </a:rPr>
              <a:t>!»</a:t>
            </a:r>
            <a:endParaRPr lang="ru-RU" dirty="0">
              <a:solidFill>
                <a:srgbClr val="000000"/>
              </a:solidFill>
            </a:endParaRPr>
          </a:p>
          <a:p>
            <a:pPr algn="r"/>
            <a:r>
              <a:rPr lang="ru-RU" dirty="0">
                <a:solidFill>
                  <a:srgbClr val="000000"/>
                </a:solidFill>
              </a:rPr>
              <a:t>М. Горький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186248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Рассказ «Старуха </a:t>
            </a:r>
            <a:r>
              <a:rPr lang="ru-RU" dirty="0" err="1">
                <a:solidFill>
                  <a:srgbClr val="000000"/>
                </a:solidFill>
              </a:rPr>
              <a:t>Изергиль</a:t>
            </a:r>
            <a:r>
              <a:rPr lang="ru-RU" dirty="0">
                <a:solidFill>
                  <a:srgbClr val="000000"/>
                </a:solidFill>
              </a:rPr>
              <a:t>» впервые был напечатан в 1895 году в «Самарской газете».</a:t>
            </a:r>
          </a:p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dirty="0">
                <a:solidFill>
                  <a:srgbClr val="000000"/>
                </a:solidFill>
              </a:rPr>
              <a:t>Речь в нем идет о старой цыганке, которая рассказывает молодому человеку три истории</a:t>
            </a:r>
            <a:r>
              <a:rPr lang="ru-RU" dirty="0" smtClean="0">
                <a:solidFill>
                  <a:srgbClr val="000000"/>
                </a:solidFill>
              </a:rPr>
              <a:t>: легенду </a:t>
            </a:r>
            <a:r>
              <a:rPr lang="ru-RU" dirty="0">
                <a:solidFill>
                  <a:srgbClr val="000000"/>
                </a:solidFill>
              </a:rPr>
              <a:t>о Данко, легенду о </a:t>
            </a:r>
            <a:r>
              <a:rPr lang="ru-RU" dirty="0" err="1">
                <a:solidFill>
                  <a:srgbClr val="000000"/>
                </a:solidFill>
              </a:rPr>
              <a:t>Ларре</a:t>
            </a:r>
            <a:r>
              <a:rPr lang="ru-RU" dirty="0">
                <a:solidFill>
                  <a:srgbClr val="000000"/>
                </a:solidFill>
              </a:rPr>
              <a:t> и историю из своей </a:t>
            </a:r>
            <a:r>
              <a:rPr lang="ru-RU" dirty="0" smtClean="0">
                <a:solidFill>
                  <a:srgbClr val="000000"/>
                </a:solidFill>
              </a:rPr>
              <a:t>молодости.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636760"/>
            <a:ext cx="2254969" cy="3549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47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836712"/>
            <a:ext cx="7931224" cy="51830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Композиция </a:t>
            </a: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рассказа </a:t>
            </a:r>
          </a:p>
          <a:p>
            <a:pPr algn="ctr">
              <a:buFontTx/>
              <a:buNone/>
            </a:pP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«Старуха </a:t>
            </a:r>
            <a:r>
              <a:rPr lang="ru-RU" sz="4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Изергиль</a:t>
            </a:r>
            <a:r>
              <a:rPr lang="ru-RU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</a:p>
          <a:p>
            <a:pPr algn="ctr">
              <a:buFontTx/>
              <a:buNone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Первая часть – легенда о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Ларре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Вторая часть – Жизнь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Изергиль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Tx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Третья часть – Легенда о Данко</a:t>
            </a:r>
          </a:p>
          <a:p>
            <a:pPr>
              <a:buFontTx/>
              <a:buNone/>
            </a:pP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5157192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Легенда – произведение, созданное народной фантазией. Легенда создаётся народом, часто используется писателями в своих художественных произведениях для выражения некоторой художественной идеи, назидания. 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4441" y="548680"/>
            <a:ext cx="6535117" cy="42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3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2342" y="54868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«Были это весёлые, сильные и смелые люди»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79" y="1196752"/>
            <a:ext cx="5605214" cy="313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544522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«Уже хотели идти к врагу и принести ему в дар волю свою, и никто уже, испуганный смертью, не боялся рабской жизни»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0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27992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«Данко – один из тех людей, молодой красавец. Красивые – всегда смелы…» (с. 86)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199057"/>
            <a:ext cx="2736304" cy="354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5800" y="5044534"/>
            <a:ext cx="8100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«Не своротить камня с пути думою».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19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664375"/>
            <a:ext cx="388843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- Ты, - сказали они, - ничтожный и вредный человек для нас. Ты повёл нас и</a:t>
            </a:r>
          </a:p>
          <a:p>
            <a:r>
              <a:rPr lang="ru-RU" dirty="0">
                <a:solidFill>
                  <a:srgbClr val="000000"/>
                </a:solidFill>
              </a:rPr>
              <a:t>утомил, и за это ты погибнешь!</a:t>
            </a:r>
          </a:p>
          <a:p>
            <a:r>
              <a:rPr lang="ru-RU" dirty="0">
                <a:solidFill>
                  <a:srgbClr val="000000"/>
                </a:solidFill>
              </a:rPr>
              <a:t>    - Вы  сказали:  "Веди!" - и я повел! - крикнул Данко, становясь против них</a:t>
            </a:r>
          </a:p>
          <a:p>
            <a:r>
              <a:rPr lang="ru-RU" dirty="0">
                <a:solidFill>
                  <a:srgbClr val="000000"/>
                </a:solidFill>
              </a:rPr>
              <a:t>грудью.  -  Во  мне  есть  мужество  вести,  вот потому я повёл вас! А вы? Что</a:t>
            </a:r>
          </a:p>
          <a:p>
            <a:r>
              <a:rPr lang="ru-RU" dirty="0">
                <a:solidFill>
                  <a:srgbClr val="000000"/>
                </a:solidFill>
              </a:rPr>
              <a:t>сделали  вы  в  помощь  себе?  Вы только шли и не умели сохранить силы на путь</a:t>
            </a:r>
          </a:p>
          <a:p>
            <a:r>
              <a:rPr lang="ru-RU" dirty="0">
                <a:solidFill>
                  <a:srgbClr val="000000"/>
                </a:solidFill>
              </a:rPr>
              <a:t>более долгий! Вы только шли, шли, как стадо овец!</a:t>
            </a:r>
          </a:p>
          <a:p>
            <a:r>
              <a:rPr lang="ru-RU" dirty="0">
                <a:solidFill>
                  <a:srgbClr val="000000"/>
                </a:solidFill>
              </a:rPr>
              <a:t>    Но эти слова разъярили их ещё более.</a:t>
            </a:r>
          </a:p>
          <a:p>
            <a:r>
              <a:rPr lang="ru-RU" dirty="0">
                <a:solidFill>
                  <a:srgbClr val="000000"/>
                </a:solidFill>
              </a:rPr>
              <a:t>    - Ты умрёшь! Ты умрёшь! - ревели они.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822551"/>
            <a:ext cx="3902808" cy="5038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8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605</TotalTime>
  <Words>604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Надежда</dc:creator>
  <cp:lastModifiedBy>User</cp:lastModifiedBy>
  <cp:revision>39</cp:revision>
  <dcterms:created xsi:type="dcterms:W3CDTF">1601-01-01T00:00:00Z</dcterms:created>
  <dcterms:modified xsi:type="dcterms:W3CDTF">2020-09-14T21:43:01Z</dcterms:modified>
</cp:coreProperties>
</file>