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4" r:id="rId3"/>
    <p:sldId id="277" r:id="rId4"/>
    <p:sldId id="278" r:id="rId5"/>
    <p:sldId id="261" r:id="rId6"/>
    <p:sldId id="264" r:id="rId7"/>
    <p:sldId id="296" r:id="rId8"/>
    <p:sldId id="298" r:id="rId9"/>
    <p:sldId id="262" r:id="rId10"/>
    <p:sldId id="297" r:id="rId11"/>
    <p:sldId id="267" r:id="rId12"/>
    <p:sldId id="299" r:id="rId13"/>
    <p:sldId id="300" r:id="rId14"/>
    <p:sldId id="280" r:id="rId15"/>
    <p:sldId id="301" r:id="rId16"/>
    <p:sldId id="283" r:id="rId17"/>
    <p:sldId id="289" r:id="rId18"/>
    <p:sldId id="291" r:id="rId19"/>
    <p:sldId id="302" r:id="rId20"/>
    <p:sldId id="292" r:id="rId2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9" autoAdjust="0"/>
    <p:restoredTop sz="93073" autoAdjust="0"/>
  </p:normalViewPr>
  <p:slideViewPr>
    <p:cSldViewPr>
      <p:cViewPr varScale="1">
        <p:scale>
          <a:sx n="109" d="100"/>
          <a:sy n="109" d="100"/>
        </p:scale>
        <p:origin x="-176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0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4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  <c:spPr>
        <a:noFill/>
      </c:spPr>
    </c:sideWall>
    <c:backWall>
      <c:thickness val="0"/>
      <c:spPr>
        <a:noFill/>
      </c:spPr>
    </c:backWall>
    <c:plotArea>
      <c:layout>
        <c:manualLayout>
          <c:layoutTarget val="inner"/>
          <c:xMode val="edge"/>
          <c:yMode val="edge"/>
          <c:x val="0.10621797430835443"/>
          <c:y val="2.5651135381092923E-2"/>
          <c:w val="0.79620974955277279"/>
          <c:h val="0.8565310586176728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Подготовительный этап</c:v>
                </c:pt>
              </c:strCache>
            </c:strRef>
          </c:cat>
          <c:val>
            <c:numRef>
              <c:f>Лист1!$B$2</c:f>
              <c:numCache>
                <c:formatCode>0%</c:formatCode>
                <c:ptCount val="1"/>
                <c:pt idx="0">
                  <c:v>0.86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Подготовительный этап</c:v>
                </c:pt>
              </c:strCache>
            </c:strRef>
          </c:cat>
          <c:val>
            <c:numRef>
              <c:f>Лист1!$C$2</c:f>
              <c:numCache>
                <c:formatCode>0%</c:formatCode>
                <c:ptCount val="1"/>
                <c:pt idx="0">
                  <c:v>0.14000000000000001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Подготовительный этап</c:v>
                </c:pt>
              </c:strCache>
            </c:strRef>
          </c:cat>
          <c:val>
            <c:numRef>
              <c:f>Лист1!$D$2</c:f>
              <c:numCache>
                <c:formatCode>0%</c:formatCode>
                <c:ptCount val="1"/>
                <c:pt idx="0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95481216"/>
        <c:axId val="55313536"/>
        <c:axId val="106825920"/>
      </c:bar3DChart>
      <c:catAx>
        <c:axId val="954812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aseline="0"/>
            </a:pPr>
            <a:endParaRPr lang="ru-RU"/>
          </a:p>
        </c:txPr>
        <c:crossAx val="55313536"/>
        <c:crosses val="autoZero"/>
        <c:auto val="1"/>
        <c:lblAlgn val="ctr"/>
        <c:lblOffset val="100"/>
        <c:noMultiLvlLbl val="0"/>
      </c:catAx>
      <c:valAx>
        <c:axId val="5531353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95481216"/>
        <c:crosses val="autoZero"/>
        <c:crossBetween val="between"/>
      </c:valAx>
      <c:serAx>
        <c:axId val="106825920"/>
        <c:scaling>
          <c:orientation val="minMax"/>
        </c:scaling>
        <c:delete val="0"/>
        <c:axPos val="b"/>
        <c:majorTickMark val="out"/>
        <c:minorTickMark val="none"/>
        <c:tickLblPos val="nextTo"/>
        <c:crossAx val="55313536"/>
        <c:crosses val="autoZero"/>
      </c:ser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  <c:spPr>
        <a:noFill/>
      </c:spPr>
    </c:sideWall>
    <c:backWall>
      <c:thickness val="0"/>
      <c:spPr>
        <a:noFill/>
      </c:spPr>
    </c:backWall>
    <c:plotArea>
      <c:layout>
        <c:manualLayout>
          <c:layoutTarget val="inner"/>
          <c:xMode val="edge"/>
          <c:yMode val="edge"/>
          <c:x val="9.753663604549434E-2"/>
          <c:y val="6.3898887639045138E-2"/>
          <c:w val="0.79620974955277279"/>
          <c:h val="0.85653105861767287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уч. года</c:v>
                </c:pt>
                <c:pt idx="1">
                  <c:v>Конец уч. года 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0.86</c:v>
                </c:pt>
                <c:pt idx="1">
                  <c:v>0.28000000000000003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уч. года</c:v>
                </c:pt>
                <c:pt idx="1">
                  <c:v>Конец уч. года 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0.14000000000000001</c:v>
                </c:pt>
                <c:pt idx="1">
                  <c:v>0.72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уч. года</c:v>
                </c:pt>
                <c:pt idx="1">
                  <c:v>Конец уч. года 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6268544"/>
        <c:axId val="66413696"/>
        <c:axId val="64324928"/>
      </c:bar3DChart>
      <c:catAx>
        <c:axId val="662685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baseline="0"/>
            </a:pPr>
            <a:endParaRPr lang="ru-RU"/>
          </a:p>
        </c:txPr>
        <c:crossAx val="66413696"/>
        <c:crosses val="autoZero"/>
        <c:auto val="1"/>
        <c:lblAlgn val="ctr"/>
        <c:lblOffset val="100"/>
        <c:noMultiLvlLbl val="0"/>
      </c:catAx>
      <c:valAx>
        <c:axId val="6641369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66268544"/>
        <c:crosses val="autoZero"/>
        <c:crossBetween val="between"/>
      </c:valAx>
      <c:serAx>
        <c:axId val="64324928"/>
        <c:scaling>
          <c:orientation val="minMax"/>
        </c:scaling>
        <c:delete val="0"/>
        <c:axPos val="b"/>
        <c:majorTickMark val="out"/>
        <c:minorTickMark val="none"/>
        <c:tickLblPos val="nextTo"/>
        <c:crossAx val="66413696"/>
        <c:crosses val="autoZero"/>
      </c:ser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496719160104987E-2"/>
          <c:y val="4.4057617797775277E-2"/>
          <c:w val="0.74733303573095611"/>
          <c:h val="0.87637232845894264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уч.года</c:v>
                </c:pt>
                <c:pt idx="1">
                  <c:v>конец уч.года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0.28000000000000003</c:v>
                </c:pt>
                <c:pt idx="1">
                  <c:v>0.04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уч.года</c:v>
                </c:pt>
                <c:pt idx="1">
                  <c:v>конец уч.года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0.72</c:v>
                </c:pt>
                <c:pt idx="1">
                  <c:v>0.73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уч.года</c:v>
                </c:pt>
                <c:pt idx="1">
                  <c:v>конец уч.года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 formatCode="General">
                  <c:v>0</c:v>
                </c:pt>
                <c:pt idx="1">
                  <c:v>0.23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1676800"/>
        <c:axId val="151678336"/>
        <c:axId val="158563840"/>
      </c:bar3DChart>
      <c:catAx>
        <c:axId val="151676800"/>
        <c:scaling>
          <c:orientation val="minMax"/>
        </c:scaling>
        <c:delete val="0"/>
        <c:axPos val="b"/>
        <c:majorTickMark val="out"/>
        <c:minorTickMark val="none"/>
        <c:tickLblPos val="nextTo"/>
        <c:crossAx val="151678336"/>
        <c:crossesAt val="0"/>
        <c:auto val="1"/>
        <c:lblAlgn val="ctr"/>
        <c:lblOffset val="100"/>
        <c:noMultiLvlLbl val="0"/>
      </c:catAx>
      <c:valAx>
        <c:axId val="151678336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51676800"/>
        <c:crosses val="autoZero"/>
        <c:crossBetween val="between"/>
      </c:valAx>
      <c:serAx>
        <c:axId val="158563840"/>
        <c:scaling>
          <c:orientation val="minMax"/>
        </c:scaling>
        <c:delete val="0"/>
        <c:axPos val="b"/>
        <c:majorTickMark val="out"/>
        <c:minorTickMark val="none"/>
        <c:tickLblPos val="nextTo"/>
        <c:crossAx val="151678336"/>
        <c:crossesAt val="0"/>
      </c:ser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2265804944925934"/>
          <c:y val="0.12152364333169001"/>
          <c:w val="0.70809901419888055"/>
          <c:h val="0.80141593496698038"/>
        </c:manualLayout>
      </c:layout>
      <c:bar3DChart>
        <c:barDir val="col"/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Низкий уровень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уч. года</c:v>
                </c:pt>
                <c:pt idx="1">
                  <c:v>Конец уч. года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0.04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уч. года</c:v>
                </c:pt>
                <c:pt idx="1">
                  <c:v>Конец уч. года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0.73</c:v>
                </c:pt>
                <c:pt idx="1">
                  <c:v>0.18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Высокий уровень</c:v>
                </c:pt>
              </c:strCache>
            </c:strRef>
          </c:tx>
          <c:invertIfNegative val="0"/>
          <c:cat>
            <c:strRef>
              <c:f>Лист1!$A$2:$A$3</c:f>
              <c:strCache>
                <c:ptCount val="2"/>
                <c:pt idx="0">
                  <c:v>Начало уч. года</c:v>
                </c:pt>
                <c:pt idx="1">
                  <c:v>Конец уч. года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0.23</c:v>
                </c:pt>
                <c:pt idx="1">
                  <c:v>0.82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58909952"/>
        <c:axId val="158911488"/>
        <c:axId val="64343552"/>
      </c:bar3DChart>
      <c:catAx>
        <c:axId val="158909952"/>
        <c:scaling>
          <c:orientation val="minMax"/>
        </c:scaling>
        <c:delete val="0"/>
        <c:axPos val="b"/>
        <c:majorTickMark val="out"/>
        <c:minorTickMark val="none"/>
        <c:tickLblPos val="nextTo"/>
        <c:crossAx val="158911488"/>
        <c:crosses val="autoZero"/>
        <c:auto val="1"/>
        <c:lblAlgn val="ctr"/>
        <c:lblOffset val="100"/>
        <c:noMultiLvlLbl val="0"/>
      </c:catAx>
      <c:valAx>
        <c:axId val="158911488"/>
        <c:scaling>
          <c:orientation val="minMax"/>
        </c:scaling>
        <c:delete val="0"/>
        <c:axPos val="l"/>
        <c:majorGridlines/>
        <c:numFmt formatCode="0%" sourceLinked="1"/>
        <c:majorTickMark val="out"/>
        <c:minorTickMark val="none"/>
        <c:tickLblPos val="nextTo"/>
        <c:crossAx val="158909952"/>
        <c:crosses val="autoZero"/>
        <c:crossBetween val="between"/>
      </c:valAx>
      <c:serAx>
        <c:axId val="64343552"/>
        <c:scaling>
          <c:orientation val="minMax"/>
        </c:scaling>
        <c:delete val="0"/>
        <c:axPos val="b"/>
        <c:majorTickMark val="out"/>
        <c:minorTickMark val="none"/>
        <c:tickLblPos val="nextTo"/>
        <c:crossAx val="158911488"/>
        <c:crosses val="autoZero"/>
      </c:serAx>
    </c:plotArea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2C641A-82BE-4CF5-8B85-4A890C8FB6D6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91AA1F-24C1-4E6C-BBB1-0C7572030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442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91AA1F-24C1-4E6C-BBB1-0C757203065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762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02572-548E-4D98-A304-DA2A45008C7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8900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4138F0-53A0-42EF-9BB1-7DBAC607D280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4471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4171D3-3261-41A5-B120-D8C5AEC0B18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95836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00E05E-8813-41B2-9046-3ABB75AE570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96300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5A451D-A7C6-4D60-8CFF-B08F9D20AEC3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36494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B3E70A-12BF-4F76-AC3C-415531885895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3285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357A77-EEC5-4E68-B28B-6663551DD0CA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89831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5C11CC-81A4-45B0-98D0-79296FEEE97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4295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FE17B5-407E-47F4-8689-55309989D0BE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84275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DDC904-D72D-4848-BCA6-F9CDC09F7BB8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76028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17D483-6F28-4268-8413-255C1B10557D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92303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0815608-588A-43C1-8C16-229B11B87FED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1700808"/>
            <a:ext cx="7602068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spc="300" dirty="0" smtClean="0">
                <a:ln w="1143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  <a:ea typeface="Verdana" pitchFamily="34" charset="0"/>
                <a:cs typeface="Verdana" pitchFamily="34" charset="0"/>
              </a:rPr>
              <a:t>Опыт работы по теме</a:t>
            </a:r>
          </a:p>
          <a:p>
            <a:pPr algn="ctr"/>
            <a:endParaRPr lang="ru-RU" sz="2000" spc="300" dirty="0" smtClean="0">
              <a:ln w="11430" cmpd="sng">
                <a:solidFill>
                  <a:schemeClr val="tx1">
                    <a:lumMod val="85000"/>
                    <a:lumOff val="1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Black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sz="2400" spc="300" dirty="0" smtClean="0">
                <a:ln w="11430" cmpd="sng">
                  <a:solidFill>
                    <a:schemeClr val="tx1">
                      <a:lumMod val="85000"/>
                      <a:lumOff val="1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  <a:ea typeface="Verdana" pitchFamily="34" charset="0"/>
                <a:cs typeface="Verdana" pitchFamily="34" charset="0"/>
              </a:rPr>
              <a:t>«Техника «Оригами» как средство развития конструктивных способностей детей дошкольного возраста»</a:t>
            </a:r>
          </a:p>
          <a:p>
            <a:pPr algn="ctr"/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Black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Black" pitchFamily="34" charset="0"/>
              <a:ea typeface="Verdana" pitchFamily="34" charset="0"/>
              <a:cs typeface="Verdana" pitchFamily="34" charset="0"/>
            </a:endParaRPr>
          </a:p>
          <a:p>
            <a:pPr algn="r"/>
            <a:endParaRPr lang="ru-RU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Black" pitchFamily="34" charset="0"/>
              <a:ea typeface="Verdana" pitchFamily="34" charset="0"/>
              <a:cs typeface="Verdana" pitchFamily="34" charset="0"/>
            </a:endParaRPr>
          </a:p>
          <a:p>
            <a:pPr algn="r"/>
            <a:r>
              <a:rPr lang="ru-RU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  <a:ea typeface="Verdana" pitchFamily="34" charset="0"/>
                <a:cs typeface="Verdana" pitchFamily="34" charset="0"/>
              </a:rPr>
              <a:t>Литовченко А.С.</a:t>
            </a:r>
          </a:p>
          <a:p>
            <a:pPr algn="r"/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Black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Black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Black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Black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 Black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ru-RU" sz="1600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 Black" pitchFamily="34" charset="0"/>
                <a:ea typeface="Verdana" pitchFamily="34" charset="0"/>
                <a:cs typeface="Verdana" pitchFamily="34" charset="0"/>
              </a:rPr>
              <a:t>2020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259632" y="116632"/>
            <a:ext cx="69127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</a:t>
            </a:r>
          </a:p>
          <a:p>
            <a:pPr algn="ctr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«Детский сад № 7 «Солнышко»</a:t>
            </a:r>
          </a:p>
          <a:p>
            <a:pPr algn="ctr"/>
            <a:r>
              <a:rPr lang="ru-RU" sz="1600" b="1" i="1" dirty="0" err="1">
                <a:latin typeface="Times New Roman" pitchFamily="18" charset="0"/>
                <a:cs typeface="Times New Roman" pitchFamily="18" charset="0"/>
              </a:rPr>
              <a:t>Корсаковского</a:t>
            </a: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 городского округа Сахалинской области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3649" y="97468"/>
            <a:ext cx="32855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Старшая группа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3889565"/>
              </p:ext>
            </p:extLst>
          </p:nvPr>
        </p:nvGraphicFramePr>
        <p:xfrm>
          <a:off x="1706424" y="626705"/>
          <a:ext cx="6033928" cy="5257800"/>
        </p:xfrm>
        <a:graphic>
          <a:graphicData uri="http://schemas.openxmlformats.org/drawingml/2006/table">
            <a:tbl>
              <a:tblPr firstRow="1" firstCol="1" bandRow="1"/>
              <a:tblGrid>
                <a:gridCol w="6033928"/>
              </a:tblGrid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Сентябрь.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Вводная диагностика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«Что такое оригами»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Знакомство со свойствами бумаги, ее видами.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 «Наш город. Мой дом». «Домик»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Октябрь.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«Краски осени»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«Посуда, еда, продукты». «Конфета»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Ноябрь.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«Как животные и птицы готовятся к зиме». «Заяц»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«Одежда и обувь». «Шапочка»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«Домашние животные». «Кролик»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«Транспорт». «Корабль»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Декабрь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Тематическая неделя: «Домашние птицы». «Гусь»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«Зимняя сказка». «Елочка»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«Новогодний калейдоскоп». «Гномик»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Январь.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«Зимние забавы». «Корона»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Февраль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Тематическая неделя: «Пернатые друзья». «Снегирь»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«В гости к лесным жителям». «Сова»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Март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Тематическая неделя: «Я и моя семья». Открытка к 8 марта 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«Рыбка, рыбка, где ты спишь?». «Лягушка»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Тематическая неделя: «В гостях у сказки». «Кто-кто в теремочке живет»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«Секреты экспериментирования». Эксперименты с бумагой.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Тематическая неделя: «Такие разные предметы». «Кошелек»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«Мир насекомых». «Муха»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«Лето и цветы». «Воздушный змей»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42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80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Диагностика по итогам года.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0601" marR="5060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4158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178695" y="188640"/>
            <a:ext cx="6858048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Старшая группа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1865100865"/>
              </p:ext>
            </p:extLst>
          </p:nvPr>
        </p:nvGraphicFramePr>
        <p:xfrm>
          <a:off x="683568" y="1124744"/>
          <a:ext cx="7704856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1033" y="564243"/>
            <a:ext cx="4492625" cy="25304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567425"/>
            <a:ext cx="3431618" cy="26065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5" y="373979"/>
            <a:ext cx="2376264" cy="29110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288053"/>
            <a:ext cx="2186483" cy="31652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81978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Подготовительная к школе группа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457200" y="2204864"/>
            <a:ext cx="8229600" cy="1143000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cs typeface="Arial" charset="0"/>
              </a:defRPr>
            </a:lvl9pPr>
          </a:lstStyle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2393499"/>
              </p:ext>
            </p:extLst>
          </p:nvPr>
        </p:nvGraphicFramePr>
        <p:xfrm>
          <a:off x="1085998" y="1052746"/>
          <a:ext cx="6972003" cy="5158920"/>
        </p:xfrm>
        <a:graphic>
          <a:graphicData uri="http://schemas.openxmlformats.org/drawingml/2006/table">
            <a:tbl>
              <a:tblPr firstRow="1" firstCol="1" bandRow="1"/>
              <a:tblGrid>
                <a:gridCol w="6972003"/>
              </a:tblGrid>
              <a:tr h="214955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Сентябрь: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Вводная диагностика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«Что такое оригами»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Знакомство со свойствами бумаги, ее видами.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Знакомство с пооперационной картой.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Октябрь.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Тематическая неделя: «Краски осени». «Ветка рябины» Коллективная работа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Тематическая неделя: «Мебель». «Стульчик» 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Ноябрь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Тематическая неделя: «Одежда и обувь». «Шляпа» 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Тематическая неделя: «Домашние животные». «Черепаха» 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Тематическая неделя: «Мы дружные ребята». «Мальчик»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Декабрь.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Тематическая неделя: «Домашние птицы». «Павлин»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Тематическая неделя: «Зимняя сказка». «Звезда»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Тематическая неделя: «Новогодний калейдоскоп». «Дед мороз»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Январь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Тематическая неделя: «Зимние забавы». «Елочка»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Февраль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Тематическая неделя: «Пернатые друзья». «Грач»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Тематическая неделя: «В гости к лесным жителям». «Лесные жители». Коллективная работа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Март.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Тематическая неделя: «Я и моя семья». Поделка к 8 марта «Букет для мамы»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Тематическая неделя: «Рыбка, рыбка, где ты спишь?». «Рыбка» Коллективная работа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Апрель.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Тематическая неделя: «Космос. Солнышко. День и ночь». «Ракета» Коллективная работа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Тематическая неделя: «Секреты экспериментирования». Эксперименты с бумагой.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Май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 Тематическая неделя: «Такие разные предметы». «Хлопушка»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Тематическая неделя «Мир насекомых» «Бабочки на лугу» Коллективная работа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Тематическая неделя «Лето и цветы» «Цветочный луг». Коллективная работа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95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Диагностика по итогам года.</a:t>
                      </a:r>
                      <a:endParaRPr lang="ru-RU" sz="9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653" marR="566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085850" y="15144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49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Подготовительная к школе группа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5683217"/>
              </p:ext>
            </p:extLst>
          </p:nvPr>
        </p:nvGraphicFramePr>
        <p:xfrm>
          <a:off x="755576" y="980728"/>
          <a:ext cx="7704856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11430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Работы детей подготовительной группы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782426"/>
            <a:ext cx="3810000" cy="2146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3568" y="3933056"/>
            <a:ext cx="4064967" cy="2232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886" y="4388123"/>
            <a:ext cx="3523729" cy="1800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1187315"/>
            <a:ext cx="2073275" cy="26017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40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 descr="C:\Documents and Settings\Taisiya\Рабочий стол\МОИ ПРЕЗЕНТАЦИИ\DSCN23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929090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2" name="Picture 4" descr="C:\Documents and Settings\Taisiya\Рабочий стол\МОИ ПРЕЗЕНТАЦИИ\РЕГ1 09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7459" y="1117904"/>
            <a:ext cx="3495902" cy="36592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Taisiya\Рабочий стол\МОИ ПРЕЗЕНТАЦИИ\DSCN51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431449"/>
            <a:ext cx="4176464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556792"/>
            <a:ext cx="3382963" cy="2882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Схемы последовательности изготовления фигурок оригами.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&amp;pcy;&amp;rcy;&amp;ocy;&amp;scy;&amp;tcy;&amp;ocy;&amp;iecy; &amp;ocy;&amp;rcy;&amp;icy;&amp;gcy;&amp;acy;&amp;mcy;&amp;icy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1124743"/>
            <a:ext cx="2428892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Схема оригами дельфин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125"/>
          <a:stretch>
            <a:fillRect/>
          </a:stretch>
        </p:blipFill>
        <p:spPr bwMode="auto">
          <a:xfrm>
            <a:off x="5652120" y="1119712"/>
            <a:ext cx="2571768" cy="4500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Наши достижения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874416"/>
            <a:ext cx="2079625" cy="280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6" y="1874416"/>
            <a:ext cx="2085975" cy="280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5404" y="1856737"/>
            <a:ext cx="2247900" cy="289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8457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229600" cy="1296144"/>
          </a:xfrm>
        </p:spPr>
        <p:txBody>
          <a:bodyPr/>
          <a:lstStyle/>
          <a:p>
            <a:pPr lvl="0" algn="r"/>
            <a:r>
              <a:rPr lang="ru-RU" sz="2400" b="1" i="1" dirty="0" smtClean="0">
                <a:solidFill>
                  <a:schemeClr val="tx1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chemeClr val="tx1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3200" b="1" kern="12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В.А</a:t>
            </a:r>
            <a:r>
              <a:rPr lang="ru-RU" sz="32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 Сухомлинский писал: </a:t>
            </a:r>
            <a:r>
              <a:rPr lang="ru-RU" sz="3200" b="1" kern="12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3200" b="1" kern="1200" dirty="0" smtClean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200" b="1" kern="120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</a:t>
            </a:r>
            <a:r>
              <a:rPr lang="ru-RU" sz="32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Чем  больше мастерства </a:t>
            </a:r>
            <a:r>
              <a:rPr lang="ru-RU" sz="3200" b="1" kern="120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 детской</a:t>
            </a:r>
            <a:r>
              <a:rPr lang="ru-RU" sz="32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3200" b="1" kern="1200" dirty="0" smtClean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руке</a:t>
            </a:r>
            <a:r>
              <a:rPr lang="ru-RU" sz="3200" b="1" kern="1200" dirty="0"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, тем умнее ребёнок». </a:t>
            </a:r>
            <a:r>
              <a:rPr lang="ru-RU" sz="2000" b="1" kern="1200" dirty="0">
                <a:solidFill>
                  <a:srgbClr val="FF0000"/>
                </a:solidFill>
                <a:latin typeface="Arial Black" pitchFamily="34" charset="0"/>
                <a:ea typeface="+mn-ea"/>
                <a:cs typeface="Arial" charset="0"/>
              </a:rPr>
              <a:t/>
            </a:r>
            <a:br>
              <a:rPr lang="ru-RU" sz="2000" b="1" kern="1200" dirty="0">
                <a:solidFill>
                  <a:srgbClr val="FF0000"/>
                </a:solidFill>
                <a:latin typeface="Arial Black" pitchFamily="34" charset="0"/>
                <a:ea typeface="+mn-ea"/>
                <a:cs typeface="Arial" charset="0"/>
              </a:rPr>
            </a:br>
            <a:endParaRPr lang="ru-RU" b="1" dirty="0"/>
          </a:p>
        </p:txBody>
      </p:sp>
      <p:pic>
        <p:nvPicPr>
          <p:cNvPr id="3" name="Рисунок 2" descr="https://i2.wp.com/pokasijudoma.ru/origami/vidy-origami/5/7ou56u75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3429000"/>
            <a:ext cx="4564246" cy="2408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1928802"/>
            <a:ext cx="4514824" cy="2000256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9939" name="WordArt 3"/>
          <p:cNvSpPr>
            <a:spLocks noChangeArrowheads="1" noChangeShapeType="1" noTextEdit="1"/>
          </p:cNvSpPr>
          <p:nvPr/>
        </p:nvSpPr>
        <p:spPr bwMode="auto">
          <a:xfrm>
            <a:off x="2339752" y="1484784"/>
            <a:ext cx="4857784" cy="28071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696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Спасибо </a:t>
            </a:r>
          </a:p>
          <a:p>
            <a:pPr algn="ctr" rtl="0"/>
            <a:r>
              <a:rPr lang="ru-RU" sz="3600" kern="10" spc="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 внимание!</a:t>
            </a:r>
            <a:endParaRPr lang="ru-RU" sz="3600" kern="10" spc="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67544" y="692696"/>
            <a:ext cx="87849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Развитие конструктивных способностей у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дошкольного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возраста с помощью техники «Оригами»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различным приёмам работы с бумагой: как сгибание,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складывание, надрезание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склеивание;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сформировать умение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следовать устным инструкциям;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детей с основными геометрическими понятиями и базовыми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формами оригами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пособствовать развитию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внимания, памяти, пространственного воображения, глазомера,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мелкой моторики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рук, художественного вкуса, творческих способностей и фантазии детей;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- 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пособствовать расширению коммуникативных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способностей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Методы исследования: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1187624" y="1556792"/>
            <a:ext cx="7738472" cy="249002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Словесный (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беседа, рассказ, устное изложение)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Наглядный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(показ иллюстраций, наблюдение, показ,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выполнение)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Практический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(выполнение работ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85728"/>
            <a:ext cx="8401080" cy="5159496"/>
          </a:xfrm>
        </p:spPr>
        <p:txBody>
          <a:bodyPr/>
          <a:lstStyle/>
          <a:p>
            <a:pPr>
              <a:tabLst>
                <a:tab pos="274638" algn="l"/>
              </a:tabLst>
            </a:pPr>
            <a:r>
              <a:rPr lang="ru-RU" sz="1100" b="1" dirty="0" smtClean="0">
                <a:latin typeface="Arial Black" pitchFamily="34" charset="0"/>
              </a:rPr>
              <a:t>        </a:t>
            </a:r>
            <a:br>
              <a:rPr lang="ru-RU" sz="1100" b="1" dirty="0" smtClean="0">
                <a:latin typeface="Arial Black" pitchFamily="34" charset="0"/>
              </a:rPr>
            </a:br>
            <a:r>
              <a:rPr lang="ru-RU" sz="1100" b="1" dirty="0">
                <a:latin typeface="Arial Black" pitchFamily="34" charset="0"/>
              </a:rPr>
              <a:t/>
            </a:r>
            <a:br>
              <a:rPr lang="ru-RU" sz="1100" b="1" dirty="0">
                <a:latin typeface="Arial Black" pitchFamily="34" charset="0"/>
              </a:rPr>
            </a:br>
            <a:r>
              <a:rPr lang="ru-RU" sz="1100" b="1" dirty="0" smtClean="0">
                <a:latin typeface="Arial Black" pitchFamily="34" charset="0"/>
              </a:rPr>
              <a:t>    </a:t>
            </a:r>
            <a:br>
              <a:rPr lang="ru-RU" sz="1100" b="1" dirty="0" smtClean="0">
                <a:latin typeface="Arial Black" pitchFamily="34" charset="0"/>
              </a:rPr>
            </a:br>
            <a:r>
              <a:rPr lang="ru-RU" sz="1100" b="1" dirty="0">
                <a:latin typeface="Arial Black" pitchFamily="34" charset="0"/>
              </a:rPr>
              <a:t/>
            </a:r>
            <a:br>
              <a:rPr lang="ru-RU" sz="1100" b="1" dirty="0">
                <a:latin typeface="Arial Black" pitchFamily="34" charset="0"/>
              </a:rPr>
            </a:br>
            <a:r>
              <a:rPr lang="ru-RU" sz="1100" b="1" dirty="0" smtClean="0">
                <a:latin typeface="Arial Black" pitchFamily="34" charset="0"/>
              </a:rPr>
              <a:t/>
            </a:r>
            <a:br>
              <a:rPr lang="ru-RU" sz="1100" b="1" dirty="0" smtClean="0">
                <a:latin typeface="Arial Black" pitchFamily="34" charset="0"/>
              </a:rPr>
            </a:br>
            <a:r>
              <a:rPr lang="ru-RU" sz="1100" b="1" dirty="0">
                <a:latin typeface="Arial Black" pitchFamily="34" charset="0"/>
              </a:rPr>
              <a:t/>
            </a:r>
            <a:br>
              <a:rPr lang="ru-RU" sz="1100" b="1" dirty="0">
                <a:latin typeface="Arial Black" pitchFamily="34" charset="0"/>
              </a:rPr>
            </a:br>
            <a:r>
              <a:rPr lang="ru-RU" sz="1100" b="1" dirty="0" smtClean="0">
                <a:latin typeface="Arial Black" pitchFamily="34" charset="0"/>
              </a:rPr>
              <a:t/>
            </a:r>
            <a:br>
              <a:rPr lang="ru-RU" sz="1100" b="1" dirty="0" smtClean="0">
                <a:latin typeface="Arial Black" pitchFamily="34" charset="0"/>
              </a:rPr>
            </a:br>
            <a:r>
              <a:rPr lang="ru-RU" sz="1100" b="1" dirty="0">
                <a:latin typeface="Arial Black" pitchFamily="34" charset="0"/>
              </a:rPr>
              <a:t/>
            </a:r>
            <a:br>
              <a:rPr lang="ru-RU" sz="1100" b="1" dirty="0">
                <a:latin typeface="Arial Black" pitchFamily="34" charset="0"/>
              </a:rPr>
            </a:br>
            <a:r>
              <a:rPr lang="ru-RU" sz="1100" b="1" dirty="0" smtClean="0">
                <a:latin typeface="Arial Black" pitchFamily="34" charset="0"/>
              </a:rPr>
              <a:t/>
            </a:r>
            <a:br>
              <a:rPr lang="ru-RU" sz="1100" b="1" dirty="0" smtClean="0">
                <a:latin typeface="Arial Black" pitchFamily="34" charset="0"/>
              </a:rPr>
            </a:br>
            <a:r>
              <a:rPr lang="ru-RU" sz="1100" b="1" dirty="0">
                <a:latin typeface="Arial Black" pitchFamily="34" charset="0"/>
              </a:rPr>
              <a:t/>
            </a:r>
            <a:br>
              <a:rPr lang="ru-RU" sz="1100" b="1" dirty="0">
                <a:latin typeface="Arial Black" pitchFamily="34" charset="0"/>
              </a:rPr>
            </a:br>
            <a:r>
              <a:rPr lang="ru-RU" sz="1100" b="1" dirty="0" smtClean="0">
                <a:latin typeface="Arial Black" pitchFamily="34" charset="0"/>
              </a:rPr>
              <a:t>  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Этапы  работы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– Подготовительный этап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июнь-август 2016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 Основной этап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сентябрь 2016 - май 2019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– Заключительный этап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 июнь-август 2019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285728"/>
            <a:ext cx="78581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>
                <a:latin typeface="Arial Black" pitchFamily="34" charset="0"/>
              </a:rPr>
              <a:t/>
            </a:r>
            <a:br>
              <a:rPr lang="ru-RU" sz="1200" dirty="0" smtClean="0">
                <a:latin typeface="Arial Black" pitchFamily="34" charset="0"/>
              </a:rPr>
            </a:br>
            <a:endParaRPr lang="ru-RU" sz="1200" dirty="0" smtClean="0">
              <a:latin typeface="Arial Black" pitchFamily="34" charset="0"/>
            </a:endParaRPr>
          </a:p>
          <a:p>
            <a:endParaRPr lang="ru-RU" sz="1200" dirty="0" smtClean="0">
              <a:latin typeface="Arial Black" pitchFamily="34" charset="0"/>
            </a:endParaRPr>
          </a:p>
          <a:p>
            <a:endParaRPr lang="ru-RU" sz="1200" dirty="0" smtClean="0">
              <a:latin typeface="Arial Black" pitchFamily="34" charset="0"/>
            </a:endParaRPr>
          </a:p>
          <a:p>
            <a:endParaRPr lang="ru-RU" sz="1200" dirty="0" smtClean="0">
              <a:latin typeface="Arial Black" pitchFamily="34" charset="0"/>
            </a:endParaRPr>
          </a:p>
          <a:p>
            <a:endParaRPr lang="ru-RU" sz="1200" dirty="0" smtClean="0">
              <a:latin typeface="Arial Black" pitchFamily="34" charset="0"/>
            </a:endParaRPr>
          </a:p>
          <a:p>
            <a:endParaRPr lang="ru-RU" sz="1200" dirty="0" smtClean="0">
              <a:latin typeface="Arial Black" pitchFamily="34" charset="0"/>
            </a:endParaRPr>
          </a:p>
          <a:p>
            <a:endParaRPr lang="ru-RU" sz="1200" dirty="0" smtClean="0">
              <a:latin typeface="Arial Black" pitchFamily="34" charset="0"/>
            </a:endParaRPr>
          </a:p>
          <a:p>
            <a:endParaRPr lang="ru-RU" sz="1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36780"/>
            <a:ext cx="7200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– Подготовительный этап 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июнь-август 2016 </a:t>
            </a:r>
            <a:endParaRPr lang="ru-RU" sz="3200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87466136"/>
              </p:ext>
            </p:extLst>
          </p:nvPr>
        </p:nvGraphicFramePr>
        <p:xfrm>
          <a:off x="3347864" y="3212976"/>
          <a:ext cx="585155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4" y="1090887"/>
            <a:ext cx="5400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Методика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Парамоновой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Я.Д.,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Лиштван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З.В.,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Тарабариной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Т.И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«Развитие конструктивных способностей»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544" y="2014217"/>
            <a:ext cx="72728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Подготовка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наглядного иллюстративного материала.</a:t>
            </a:r>
          </a:p>
          <a:p>
            <a:pPr lvl="0"/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Подбор литературы по изготовлению игрушек в технике оригами. 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Подготовка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информационного материала для родителей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Разработка </a:t>
            </a:r>
            <a:r>
              <a:rPr lang="ru-RU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мероприятий работы с детьми.</a:t>
            </a:r>
          </a:p>
          <a:p>
            <a:pPr lvl="0"/>
            <a:endParaRPr lang="ru-RU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18352" y="25517"/>
            <a:ext cx="32757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Средняя группа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418962"/>
              </p:ext>
            </p:extLst>
          </p:nvPr>
        </p:nvGraphicFramePr>
        <p:xfrm>
          <a:off x="1259632" y="542158"/>
          <a:ext cx="6984776" cy="6205698"/>
        </p:xfrm>
        <a:graphic>
          <a:graphicData uri="http://schemas.openxmlformats.org/drawingml/2006/table">
            <a:tbl>
              <a:tblPr firstRow="1" firstCol="1" bandRow="1"/>
              <a:tblGrid>
                <a:gridCol w="6984776"/>
              </a:tblGrid>
              <a:tr h="2690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Сентябрь. 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Вводная диагностика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«Что такое оригами»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Знакомство со свойствами бумаги, ее видами.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Знакомство с основными приёмами складывания бумаги (прямоугольник).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Октябрь. 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Знакомство с основными приёмами складывания бумаги (квадрат).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Знакомство с основными приёмами складывания бумаги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Знакомство с основными приёмами складывания </a:t>
                      </a:r>
                      <a:r>
                        <a:rPr lang="ru-RU" sz="1200" dirty="0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бумаги (</a:t>
                      </a:r>
                      <a:r>
                        <a:rPr lang="ru-RU" sz="1200" dirty="0" err="1" smtClean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б.ф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. треугольник)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«Посуда, еда, продукты». «Стакан»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Ноябрь. 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«Как животные и птицы готовятся к зиме».«Медведь»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«Одежда и обувь». «Галстук»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«Домашние животные». «Собака» 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«Транспорт». «Самолет»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«Мы дружные ребята». «Дом для друзей»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Декабрь.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«Спортсмены – сильные и ловкие». «Флажок»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«Домашние птицы». «Цыпленок»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«Зимняя сказка». «Снеговик» (сгибание углов квадрата)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«Новогодний калейдоскоп». Зимой и летом одним цветом (елочка)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6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Январь.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«Зимние забавы». «Заяц»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Февраль. 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«Пернатые друзья». «Синица»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«В гости к лесным жителям». «Ежик»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Март. 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«Огород на нашем окошке. Комнатные растения». «Морковь»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«Рыбка, рыбка, где ты спишь?». «Золотая рыбка»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Апрель. </a:t>
                      </a: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«В гостях у сказки». «Колобок»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«Секреты экспериментирования». Эксперименты с бумагой.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Май. </a:t>
                      </a: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«Такие разные предметы». «Вертушка»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«Мир насекомых». «Бабочка»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Тематическая неделя: «Лето и цветы». «Луговой цветок»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6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Диагностика по итогам года.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529" marR="405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384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sz="32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II</a:t>
            </a:r>
            <a:r>
              <a:rPr lang="ru-RU" sz="32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– Основной этап </a:t>
            </a:r>
            <a:br>
              <a:rPr lang="ru-RU" sz="32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3200" b="1" kern="120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сентябрь 2016 - май 2019</a:t>
            </a:r>
            <a:r>
              <a:rPr lang="ru-RU" sz="28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  <a:t/>
            </a:r>
            <a:br>
              <a:rPr lang="ru-RU" sz="2800" kern="1200" dirty="0">
                <a:solidFill>
                  <a:srgbClr val="000000"/>
                </a:solidFill>
                <a:latin typeface="Arial" charset="0"/>
                <a:ea typeface="+mn-ea"/>
                <a:cs typeface="Arial" charset="0"/>
              </a:rPr>
            </a:br>
            <a:endParaRPr lang="ru-RU" dirty="0"/>
          </a:p>
        </p:txBody>
      </p:sp>
      <p:pic>
        <p:nvPicPr>
          <p:cNvPr id="2050" name="Picture 2" descr="E:\Оригами\IMG_20181109_09461964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166968"/>
            <a:ext cx="3456384" cy="2334040"/>
          </a:xfrm>
          <a:prstGeom prst="rect">
            <a:avLst/>
          </a:prstGeom>
          <a:noFill/>
          <a:ln>
            <a:noFill/>
          </a:ln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Оригами\IMG_20181101_13515729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792060"/>
            <a:ext cx="1800200" cy="251355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5" descr="https://www.maam.ru/upload/blogs/detsad-313511-142545236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645024"/>
            <a:ext cx="3348372" cy="22471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1065176"/>
            <a:ext cx="3672408" cy="24358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097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4299"/>
            <a:ext cx="84296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Средняя группа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714620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 </a:t>
            </a:r>
            <a:endParaRPr lang="ru-RU" sz="1200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363799307"/>
              </p:ext>
            </p:extLst>
          </p:nvPr>
        </p:nvGraphicFramePr>
        <p:xfrm>
          <a:off x="71406" y="599676"/>
          <a:ext cx="8643998" cy="5565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2649</TotalTime>
  <Words>1099</Words>
  <Application>Microsoft Office PowerPoint</Application>
  <PresentationFormat>Экран (4:3)</PresentationFormat>
  <Paragraphs>143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Diseño predeterminado</vt:lpstr>
      <vt:lpstr>Презентация PowerPoint</vt:lpstr>
      <vt:lpstr>                   В.А. Сухомлинский писал:  «Чем  больше мастерства в детской руке, тем умнее ребёнок».  </vt:lpstr>
      <vt:lpstr>Презентация PowerPoint</vt:lpstr>
      <vt:lpstr>Методы исследования: </vt:lpstr>
      <vt:lpstr>                          Этапы  работы    I – Подготовительный этап  - июнь-август 2016   II – Основной этап  - сентябрь 2016 - май 2019  III – Заключительный этап  - июнь-август 2019         </vt:lpstr>
      <vt:lpstr>Презентация PowerPoint</vt:lpstr>
      <vt:lpstr>Презентация PowerPoint</vt:lpstr>
      <vt:lpstr>II – Основной этап  сентябрь 2016 - май 2019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Подготовительная к школе группа</vt:lpstr>
      <vt:lpstr> Работы детей подготовительной группы</vt:lpstr>
      <vt:lpstr>Презентация PowerPoint</vt:lpstr>
      <vt:lpstr>Презентация PowerPoint</vt:lpstr>
      <vt:lpstr>Схемы последовательности изготовления фигурок оригами.</vt:lpstr>
      <vt:lpstr>Наши достижения</vt:lpstr>
      <vt:lpstr> 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Старший воспитатель</cp:lastModifiedBy>
  <cp:revision>253</cp:revision>
  <dcterms:created xsi:type="dcterms:W3CDTF">2010-05-23T14:28:12Z</dcterms:created>
  <dcterms:modified xsi:type="dcterms:W3CDTF">2020-09-15T04:23:43Z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93004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