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1" r:id="rId6"/>
    <p:sldId id="263" r:id="rId7"/>
    <p:sldId id="262" r:id="rId8"/>
    <p:sldId id="266" r:id="rId9"/>
    <p:sldId id="264" r:id="rId10"/>
    <p:sldId id="267" r:id="rId11"/>
    <p:sldId id="268" r:id="rId12"/>
    <p:sldId id="280" r:id="rId13"/>
    <p:sldId id="269" r:id="rId14"/>
    <p:sldId id="270" r:id="rId15"/>
    <p:sldId id="271" r:id="rId16"/>
    <p:sldId id="273" r:id="rId17"/>
    <p:sldId id="272" r:id="rId18"/>
    <p:sldId id="276" r:id="rId19"/>
    <p:sldId id="277" r:id="rId20"/>
    <p:sldId id="274" r:id="rId21"/>
    <p:sldId id="275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B0B"/>
    <a:srgbClr val="E9F4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598" autoAdjust="0"/>
  </p:normalViewPr>
  <p:slideViewPr>
    <p:cSldViewPr>
      <p:cViewPr varScale="1">
        <p:scale>
          <a:sx n="92" d="100"/>
          <a:sy n="92" d="100"/>
        </p:scale>
        <p:origin x="-118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8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i="1" dirty="0">
                <a:solidFill>
                  <a:srgbClr val="FF0000"/>
                </a:solidFill>
              </a:rPr>
              <a:t>Урок русского языка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57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Мир </a:t>
            </a:r>
            <a:r>
              <a:rPr lang="ru-RU" sz="5700" b="1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освещается солнцем, </a:t>
            </a:r>
            <a:endParaRPr lang="ru-RU" sz="57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57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5700" b="1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ru-RU" sz="57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— знанием</a:t>
            </a:r>
          </a:p>
          <a:p>
            <a:endParaRPr lang="ru-RU" dirty="0">
              <a:solidFill>
                <a:srgbClr val="FFC000"/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lv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МОБУ «Троицкая СОШ им. Г.К. Жукова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</a:p>
          <a:p>
            <a:pPr marL="0" lvl="0" indent="0" algn="ctr"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Учитель русского языка и литературы: Бадмаева Л.А.</a:t>
            </a:r>
            <a:endParaRPr lang="ru-RU" sz="26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426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Игра «Да – нет»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712968" cy="597666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1.	Выстрелы звучали резко и сухо, как будто где-то поблизости кололи дрова. </a:t>
            </a:r>
            <a:r>
              <a:rPr lang="ru-RU" dirty="0">
                <a:solidFill>
                  <a:srgbClr val="002060"/>
                </a:solidFill>
              </a:rPr>
              <a:t>(Придаточное </a:t>
            </a:r>
            <a:r>
              <a:rPr lang="ru-RU" dirty="0" smtClean="0">
                <a:solidFill>
                  <a:srgbClr val="002060"/>
                </a:solidFill>
              </a:rPr>
              <a:t>обстоятельственное</a:t>
            </a:r>
            <a:r>
              <a:rPr lang="ru-RU" dirty="0">
                <a:solidFill>
                  <a:srgbClr val="002060"/>
                </a:solidFill>
              </a:rPr>
              <a:t>)                                                                                                                    </a:t>
            </a:r>
          </a:p>
          <a:p>
            <a:r>
              <a:rPr lang="ru-RU" dirty="0"/>
              <a:t>2.	Как я рада, что ныне вода под бесцветным ледком замирает. </a:t>
            </a:r>
            <a:r>
              <a:rPr lang="ru-RU" dirty="0" smtClean="0">
                <a:solidFill>
                  <a:srgbClr val="002060"/>
                </a:solidFill>
              </a:rPr>
              <a:t>(изъяснительное</a:t>
            </a:r>
            <a:r>
              <a:rPr lang="ru-RU" dirty="0">
                <a:solidFill>
                  <a:srgbClr val="002060"/>
                </a:solidFill>
              </a:rPr>
              <a:t>)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3</a:t>
            </a:r>
            <a:r>
              <a:rPr lang="ru-RU" dirty="0"/>
              <a:t>.	Чтобы любить музыку, надо ее слушать. </a:t>
            </a:r>
            <a:r>
              <a:rPr lang="ru-RU" dirty="0" smtClean="0">
                <a:solidFill>
                  <a:srgbClr val="002060"/>
                </a:solidFill>
              </a:rPr>
              <a:t>(определительное</a:t>
            </a:r>
            <a:r>
              <a:rPr lang="ru-RU" dirty="0">
                <a:solidFill>
                  <a:srgbClr val="002060"/>
                </a:solidFill>
              </a:rPr>
              <a:t>)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4</a:t>
            </a:r>
            <a:r>
              <a:rPr lang="ru-RU" dirty="0"/>
              <a:t>.	Берегись всего того, что не одобряется твоей совестью. </a:t>
            </a:r>
            <a:r>
              <a:rPr lang="ru-RU" dirty="0" smtClean="0">
                <a:solidFill>
                  <a:srgbClr val="002060"/>
                </a:solidFill>
              </a:rPr>
              <a:t>(определительное</a:t>
            </a:r>
            <a:r>
              <a:rPr lang="ru-RU" dirty="0">
                <a:solidFill>
                  <a:srgbClr val="002060"/>
                </a:solidFill>
              </a:rPr>
              <a:t>)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5</a:t>
            </a:r>
            <a:r>
              <a:rPr lang="ru-RU" dirty="0"/>
              <a:t>.	Солнце озарило избу так быстро и неожиданно, что и бабушка, и внук перестали разговаривать. </a:t>
            </a:r>
            <a:r>
              <a:rPr lang="ru-RU" dirty="0" smtClean="0">
                <a:solidFill>
                  <a:srgbClr val="002060"/>
                </a:solidFill>
              </a:rPr>
              <a:t>(обстоятельственное</a:t>
            </a:r>
            <a:r>
              <a:rPr lang="ru-RU" dirty="0">
                <a:solidFill>
                  <a:srgbClr val="002060"/>
                </a:solidFill>
              </a:rPr>
              <a:t>)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6</a:t>
            </a:r>
            <a:r>
              <a:rPr lang="ru-RU" dirty="0"/>
              <a:t>.	Рассказ о семи чудесах света люди придумали, когда землю почти не знали. </a:t>
            </a:r>
            <a:r>
              <a:rPr lang="ru-RU" dirty="0" smtClean="0">
                <a:solidFill>
                  <a:srgbClr val="002060"/>
                </a:solidFill>
              </a:rPr>
              <a:t>(изъяснительное</a:t>
            </a:r>
            <a:r>
              <a:rPr lang="ru-RU" dirty="0">
                <a:solidFill>
                  <a:srgbClr val="002060"/>
                </a:solidFill>
              </a:rPr>
              <a:t>)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7</a:t>
            </a:r>
            <a:r>
              <a:rPr lang="ru-RU" dirty="0"/>
              <a:t>.	Он встал рано и, чтобы не разбудить никого в доме, ушел гулять в сад. </a:t>
            </a:r>
            <a:r>
              <a:rPr lang="ru-RU" dirty="0" smtClean="0">
                <a:solidFill>
                  <a:srgbClr val="002060"/>
                </a:solidFill>
              </a:rPr>
              <a:t>(обстоятельственное</a:t>
            </a:r>
            <a:r>
              <a:rPr lang="ru-RU" dirty="0">
                <a:solidFill>
                  <a:srgbClr val="002060"/>
                </a:solidFill>
              </a:rPr>
              <a:t>)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8</a:t>
            </a:r>
            <a:r>
              <a:rPr lang="ru-RU" dirty="0"/>
              <a:t>.	Ум есть драгоценный камень, который более красиво играет в оправе скромности. </a:t>
            </a:r>
            <a:r>
              <a:rPr lang="ru-RU" dirty="0" smtClean="0">
                <a:solidFill>
                  <a:srgbClr val="002060"/>
                </a:solidFill>
              </a:rPr>
              <a:t>(определительное</a:t>
            </a:r>
            <a:r>
              <a:rPr lang="ru-RU" dirty="0">
                <a:solidFill>
                  <a:srgbClr val="002060"/>
                </a:solidFill>
              </a:rPr>
              <a:t>)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9</a:t>
            </a:r>
            <a:r>
              <a:rPr lang="ru-RU" dirty="0"/>
              <a:t>.	Гибель не страшна герою, пока безумствует мечта! </a:t>
            </a:r>
            <a:r>
              <a:rPr lang="ru-RU" dirty="0" smtClean="0">
                <a:solidFill>
                  <a:srgbClr val="002060"/>
                </a:solidFill>
              </a:rPr>
              <a:t>(изъяснительное</a:t>
            </a:r>
            <a:r>
              <a:rPr lang="ru-RU" dirty="0">
                <a:solidFill>
                  <a:srgbClr val="002060"/>
                </a:solidFill>
              </a:rPr>
              <a:t>)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10</a:t>
            </a:r>
            <a:r>
              <a:rPr lang="ru-RU" dirty="0"/>
              <a:t>.	Уж сколько раз твердили миру, что лесть гнусна, вредна… </a:t>
            </a:r>
            <a:r>
              <a:rPr lang="ru-RU" dirty="0" smtClean="0">
                <a:solidFill>
                  <a:srgbClr val="002060"/>
                </a:solidFill>
              </a:rPr>
              <a:t>(изъяснительное)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40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Выписать </a:t>
            </a:r>
            <a:r>
              <a:rPr lang="ru-RU" sz="3600" b="1" dirty="0">
                <a:solidFill>
                  <a:srgbClr val="FF0000"/>
                </a:solidFill>
              </a:rPr>
              <a:t>из данных предложений СПП, определить вид </a:t>
            </a:r>
            <a:r>
              <a:rPr lang="ru-RU" sz="3600" b="1" dirty="0" smtClean="0">
                <a:solidFill>
                  <a:srgbClr val="FF0000"/>
                </a:solidFill>
              </a:rPr>
              <a:t>придаточного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1.</a:t>
            </a:r>
            <a:r>
              <a:rPr lang="ru-RU" dirty="0"/>
              <a:t>	Пришло время, когда необходимо души человеческие спасать.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2.</a:t>
            </a:r>
            <a:r>
              <a:rPr lang="ru-RU" dirty="0"/>
              <a:t>	Я стал читать, и во мне проявилась охота к литературе.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3.</a:t>
            </a:r>
            <a:r>
              <a:rPr lang="ru-RU" dirty="0"/>
              <a:t>	Нужно читать только те книги, которые учат понимать смысл жизни, желания людей и мотивы их поступков.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4.</a:t>
            </a:r>
            <a:r>
              <a:rPr lang="ru-RU" dirty="0"/>
              <a:t>	Я не знаю, где граница меж товарищем и другом.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5.</a:t>
            </a:r>
            <a:r>
              <a:rPr lang="ru-RU" dirty="0"/>
              <a:t>	Источник утоляет жажду – доброе слово оживляет сердце.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79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Выписать из данных предложений СПП, определить вид придаточного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sz="3000" dirty="0" smtClean="0">
                <a:solidFill>
                  <a:srgbClr val="002060"/>
                </a:solidFill>
              </a:rPr>
              <a:t>1. </a:t>
            </a:r>
            <a:r>
              <a:rPr lang="ru-RU" sz="3000" dirty="0" smtClean="0">
                <a:solidFill>
                  <a:srgbClr val="FF0000"/>
                </a:solidFill>
              </a:rPr>
              <a:t>Пришло </a:t>
            </a:r>
            <a:r>
              <a:rPr lang="ru-RU" sz="3000" dirty="0">
                <a:solidFill>
                  <a:srgbClr val="FF0000"/>
                </a:solidFill>
              </a:rPr>
              <a:t>время, когда необходимо души человеческие спасать</a:t>
            </a:r>
            <a:r>
              <a:rPr lang="ru-RU" sz="3000" dirty="0" smtClean="0">
                <a:solidFill>
                  <a:srgbClr val="FF0000"/>
                </a:solidFill>
              </a:rPr>
              <a:t>. - </a:t>
            </a:r>
            <a:r>
              <a:rPr lang="ru-RU" sz="3000" dirty="0" smtClean="0">
                <a:solidFill>
                  <a:srgbClr val="002060"/>
                </a:solidFill>
              </a:rPr>
              <a:t>обстоятельственное</a:t>
            </a:r>
            <a:endParaRPr lang="ru-RU" sz="3000" dirty="0">
              <a:solidFill>
                <a:srgbClr val="002060"/>
              </a:solidFill>
            </a:endParaRPr>
          </a:p>
          <a:p>
            <a:pPr marL="0" lvl="0" indent="0">
              <a:buNone/>
            </a:pPr>
            <a:r>
              <a:rPr lang="ru-RU" sz="3000" dirty="0">
                <a:solidFill>
                  <a:srgbClr val="002060"/>
                </a:solidFill>
              </a:rPr>
              <a:t>2.</a:t>
            </a:r>
            <a:r>
              <a:rPr lang="ru-RU" sz="3000" dirty="0">
                <a:solidFill>
                  <a:prstClr val="black"/>
                </a:solidFill>
              </a:rPr>
              <a:t>	Я стал читать, и во мне проявилась охота к литературе.</a:t>
            </a:r>
          </a:p>
          <a:p>
            <a:pPr marL="0" lvl="0" indent="0">
              <a:buNone/>
            </a:pPr>
            <a:r>
              <a:rPr lang="ru-RU" sz="3000" dirty="0">
                <a:solidFill>
                  <a:srgbClr val="002060"/>
                </a:solidFill>
              </a:rPr>
              <a:t>3.</a:t>
            </a:r>
            <a:r>
              <a:rPr lang="ru-RU" sz="3000" dirty="0">
                <a:solidFill>
                  <a:prstClr val="black"/>
                </a:solidFill>
              </a:rPr>
              <a:t>	</a:t>
            </a:r>
            <a:r>
              <a:rPr lang="ru-RU" sz="3000" dirty="0">
                <a:solidFill>
                  <a:srgbClr val="C00000"/>
                </a:solidFill>
              </a:rPr>
              <a:t>Нужно читать только те книги, которые учат понимать смысл жизни, желания людей и мотивы их поступков</a:t>
            </a:r>
            <a:r>
              <a:rPr lang="ru-RU" sz="3000" dirty="0" smtClean="0">
                <a:solidFill>
                  <a:srgbClr val="C00000"/>
                </a:solidFill>
              </a:rPr>
              <a:t>. - </a:t>
            </a:r>
            <a:r>
              <a:rPr lang="ru-RU" sz="3000" dirty="0" smtClean="0">
                <a:solidFill>
                  <a:srgbClr val="002060"/>
                </a:solidFill>
              </a:rPr>
              <a:t>определительное</a:t>
            </a:r>
            <a:endParaRPr lang="ru-RU" sz="3000" dirty="0">
              <a:solidFill>
                <a:srgbClr val="002060"/>
              </a:solidFill>
            </a:endParaRPr>
          </a:p>
          <a:p>
            <a:pPr marL="0" lvl="0" indent="0">
              <a:buNone/>
            </a:pPr>
            <a:r>
              <a:rPr lang="ru-RU" sz="3000" dirty="0">
                <a:solidFill>
                  <a:srgbClr val="002060"/>
                </a:solidFill>
              </a:rPr>
              <a:t>4.</a:t>
            </a:r>
            <a:r>
              <a:rPr lang="ru-RU" sz="3000" dirty="0">
                <a:solidFill>
                  <a:prstClr val="black"/>
                </a:solidFill>
              </a:rPr>
              <a:t>	</a:t>
            </a:r>
            <a:r>
              <a:rPr lang="ru-RU" sz="3000" dirty="0">
                <a:solidFill>
                  <a:srgbClr val="C00000"/>
                </a:solidFill>
              </a:rPr>
              <a:t>Я не знаю, где граница меж товарищем и другом</a:t>
            </a:r>
            <a:r>
              <a:rPr lang="ru-RU" sz="3000" dirty="0" smtClean="0">
                <a:solidFill>
                  <a:srgbClr val="C00000"/>
                </a:solidFill>
              </a:rPr>
              <a:t>. - </a:t>
            </a:r>
            <a:r>
              <a:rPr lang="ru-RU" sz="3000" dirty="0" smtClean="0">
                <a:solidFill>
                  <a:srgbClr val="002060"/>
                </a:solidFill>
              </a:rPr>
              <a:t>изъяснительное</a:t>
            </a:r>
            <a:endParaRPr lang="ru-RU" sz="3000" dirty="0">
              <a:solidFill>
                <a:srgbClr val="002060"/>
              </a:solidFill>
            </a:endParaRPr>
          </a:p>
          <a:p>
            <a:pPr marL="0" lvl="0" indent="0">
              <a:buNone/>
            </a:pPr>
            <a:r>
              <a:rPr lang="ru-RU" sz="3000" dirty="0">
                <a:solidFill>
                  <a:srgbClr val="002060"/>
                </a:solidFill>
              </a:rPr>
              <a:t>5.</a:t>
            </a:r>
            <a:r>
              <a:rPr lang="ru-RU" sz="3000" dirty="0">
                <a:solidFill>
                  <a:prstClr val="black"/>
                </a:solidFill>
              </a:rPr>
              <a:t>	Источник утоляет жажду – доброе слово оживляет сердце.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515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92211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Работа с изъяснительными предложениями.</a:t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</a:t>
            </a:r>
            <a:r>
              <a:rPr lang="ru-RU" b="1" dirty="0"/>
              <a:t>Найдите «3 лишнее».</a:t>
            </a:r>
          </a:p>
          <a:p>
            <a:pPr marL="0" indent="0">
              <a:buNone/>
            </a:pPr>
            <a:r>
              <a:rPr lang="ru-RU" dirty="0"/>
              <a:t>1. Один только священник был убеждён, что он делает полезное дело. (Л</a:t>
            </a:r>
            <a:r>
              <a:rPr lang="ru-RU" dirty="0" smtClean="0"/>
              <a:t>. Толстой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2. </a:t>
            </a:r>
            <a:r>
              <a:rPr lang="ru-RU" dirty="0">
                <a:solidFill>
                  <a:srgbClr val="002060"/>
                </a:solidFill>
              </a:rPr>
              <a:t>В лучах росистых, в лучах зелёных течёт речонка, что мне мила. </a:t>
            </a:r>
            <a:r>
              <a:rPr lang="ru-RU" dirty="0"/>
              <a:t>(Ф</a:t>
            </a:r>
            <a:r>
              <a:rPr lang="ru-RU" dirty="0" smtClean="0"/>
              <a:t>. Фатьянов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3. Вмиг по речи те </a:t>
            </a:r>
            <a:r>
              <a:rPr lang="ru-RU" dirty="0" err="1"/>
              <a:t>спознали</a:t>
            </a:r>
            <a:r>
              <a:rPr lang="ru-RU" dirty="0"/>
              <a:t>, что царевну принимали, усадили в уголок, подносили пирожок. (</a:t>
            </a:r>
            <a:r>
              <a:rPr lang="ru-RU" dirty="0" err="1"/>
              <a:t>А.Пушкин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</a:t>
            </a:r>
            <a:r>
              <a:rPr lang="ru-RU" b="1" dirty="0"/>
              <a:t>Замените прямую речь косвенной с помощью СПП с придаточными изъяснительными. </a:t>
            </a:r>
            <a:r>
              <a:rPr lang="ru-RU" dirty="0"/>
              <a:t>К. Паустовский утверждал: «Истинная любовь к своей стране немыслима без любви к своему языку</a:t>
            </a:r>
            <a:r>
              <a:rPr lang="ru-RU" dirty="0" smtClean="0"/>
              <a:t>». </a:t>
            </a:r>
            <a:r>
              <a:rPr lang="ru-RU" dirty="0"/>
              <a:t>- </a:t>
            </a:r>
            <a:r>
              <a:rPr lang="ru-RU" dirty="0">
                <a:solidFill>
                  <a:srgbClr val="002060"/>
                </a:solidFill>
              </a:rPr>
              <a:t>К. Паустовский </a:t>
            </a:r>
            <a:r>
              <a:rPr lang="ru-RU" dirty="0" smtClean="0">
                <a:solidFill>
                  <a:srgbClr val="002060"/>
                </a:solidFill>
              </a:rPr>
              <a:t>утверждал, что истинная </a:t>
            </a:r>
            <a:r>
              <a:rPr lang="ru-RU" dirty="0">
                <a:solidFill>
                  <a:srgbClr val="002060"/>
                </a:solidFill>
              </a:rPr>
              <a:t>любовь к своей стране немыслима без любви к своему </a:t>
            </a:r>
            <a:r>
              <a:rPr lang="ru-RU" dirty="0" smtClean="0">
                <a:solidFill>
                  <a:srgbClr val="002060"/>
                </a:solidFill>
              </a:rPr>
              <a:t>языку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b="1" dirty="0"/>
              <a:t>Определите вид придаточного. </a:t>
            </a:r>
            <a:r>
              <a:rPr lang="ru-RU" dirty="0"/>
              <a:t>Слышно было, как на улице скрипели полозья, как проезжали к фабрике углевозы и как хрипло покрикивали на лошадей люди. [ ], (как ), (как ) и (как </a:t>
            </a:r>
            <a:r>
              <a:rPr lang="ru-RU" dirty="0" smtClean="0"/>
              <a:t>). - </a:t>
            </a:r>
            <a:r>
              <a:rPr lang="ru-RU" dirty="0" smtClean="0">
                <a:solidFill>
                  <a:srgbClr val="002060"/>
                </a:solidFill>
              </a:rPr>
              <a:t>изъяснительное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766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2211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Работа с придаточными определительными.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</a:t>
            </a:r>
            <a:r>
              <a:rPr lang="ru-RU" b="1" dirty="0"/>
              <a:t>Составьте схемы предложений.</a:t>
            </a:r>
          </a:p>
          <a:p>
            <a:pPr marL="0" indent="0">
              <a:buNone/>
            </a:pPr>
            <a:r>
              <a:rPr lang="ru-RU" dirty="0" smtClean="0"/>
              <a:t>1) Кто </a:t>
            </a:r>
            <a:r>
              <a:rPr lang="ru-RU" dirty="0"/>
              <a:t>сам на себя много берёт, тот и от других вправе ждать многого. (</a:t>
            </a:r>
            <a:r>
              <a:rPr lang="ru-RU" dirty="0" err="1"/>
              <a:t>Л.Фейхтвангер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 smtClean="0"/>
              <a:t>2) И </a:t>
            </a:r>
            <a:r>
              <a:rPr lang="ru-RU" dirty="0"/>
              <a:t>стебелёк травы достоин того великого мира, в котором он растёт</a:t>
            </a:r>
            <a:r>
              <a:rPr lang="ru-RU" dirty="0" smtClean="0"/>
              <a:t>. (</a:t>
            </a:r>
            <a:r>
              <a:rPr lang="ru-RU" dirty="0" err="1"/>
              <a:t>Р.Тагор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b="1" dirty="0"/>
              <a:t>Замените, где возможно, придаточное предложение СПП причастным оборотом.</a:t>
            </a:r>
          </a:p>
          <a:p>
            <a:pPr marL="0" indent="0">
              <a:buNone/>
            </a:pPr>
            <a:r>
              <a:rPr lang="ru-RU" dirty="0"/>
              <a:t>Хор птичьих голосов, который доносился из лесу, поразил мой слух</a:t>
            </a:r>
            <a:r>
              <a:rPr lang="ru-RU" dirty="0" smtClean="0"/>
              <a:t>. </a:t>
            </a:r>
            <a:r>
              <a:rPr lang="ru-RU" dirty="0"/>
              <a:t>- Хор птичьих голосов, </a:t>
            </a:r>
            <a:r>
              <a:rPr lang="ru-RU" dirty="0" smtClean="0">
                <a:solidFill>
                  <a:srgbClr val="002060"/>
                </a:solidFill>
              </a:rPr>
              <a:t>доносившийся </a:t>
            </a:r>
            <a:r>
              <a:rPr lang="ru-RU" dirty="0">
                <a:solidFill>
                  <a:srgbClr val="002060"/>
                </a:solidFill>
              </a:rPr>
              <a:t>из лесу</a:t>
            </a:r>
            <a:r>
              <a:rPr lang="ru-RU" dirty="0"/>
              <a:t>, поразил мой слух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Я прожил жизнь, которая была насыщена интересными встречами</a:t>
            </a:r>
            <a:r>
              <a:rPr lang="ru-RU" dirty="0" smtClean="0"/>
              <a:t>. </a:t>
            </a:r>
            <a:r>
              <a:rPr lang="ru-RU" dirty="0"/>
              <a:t>- Я прожил жизнь, </a:t>
            </a:r>
            <a:r>
              <a:rPr lang="ru-RU" dirty="0" smtClean="0">
                <a:solidFill>
                  <a:srgbClr val="002060"/>
                </a:solidFill>
              </a:rPr>
              <a:t>насыщенную </a:t>
            </a:r>
            <a:r>
              <a:rPr lang="ru-RU" dirty="0">
                <a:solidFill>
                  <a:srgbClr val="002060"/>
                </a:solidFill>
              </a:rPr>
              <a:t>интересными встречами. </a:t>
            </a:r>
          </a:p>
          <a:p>
            <a:pPr marL="0" indent="0">
              <a:buNone/>
            </a:pPr>
            <a:r>
              <a:rPr lang="ru-RU" dirty="0"/>
              <a:t>Но ведь есть же на белом свете те далёкие края, к которым так </a:t>
            </a:r>
            <a:r>
              <a:rPr lang="ru-RU" dirty="0" smtClean="0"/>
              <a:t>стремятся перелётные </a:t>
            </a:r>
            <a:r>
              <a:rPr lang="ru-RU" dirty="0"/>
              <a:t>птицы!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88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Работа с придаточными обстоятельственными.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</a:t>
            </a:r>
            <a:r>
              <a:rPr lang="ru-RU" b="1" dirty="0"/>
              <a:t>Записать предложение, составить схему. Определить значение придаточного и способ подчинения.</a:t>
            </a:r>
          </a:p>
          <a:p>
            <a:pPr marL="0" indent="0">
              <a:buNone/>
            </a:pPr>
            <a:r>
              <a:rPr lang="ru-RU" dirty="0"/>
              <a:t>Если вы будете изучать русский язык и страстно любить его, то вам откроется мир безграничных радостей, ибо безграничны сокровища русского языка</a:t>
            </a:r>
            <a:r>
              <a:rPr lang="ru-RU" dirty="0" smtClean="0"/>
              <a:t>. – </a:t>
            </a:r>
            <a:r>
              <a:rPr lang="ru-RU" dirty="0" smtClean="0">
                <a:solidFill>
                  <a:srgbClr val="002060"/>
                </a:solidFill>
              </a:rPr>
              <a:t>обстоятельственное, неоднородное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82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Вид подчинения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pPr lvl="0"/>
            <a:r>
              <a:rPr lang="ru-RU" sz="2700" b="1" dirty="0">
                <a:solidFill>
                  <a:prstClr val="black"/>
                </a:solidFill>
              </a:rPr>
              <a:t>Определите вид подчинения. Обоснуйте свой ответ.</a:t>
            </a:r>
          </a:p>
          <a:p>
            <a:pPr marL="0" lvl="0" indent="0">
              <a:buNone/>
            </a:pPr>
            <a:r>
              <a:rPr lang="ru-RU" sz="2700" dirty="0" smtClean="0">
                <a:solidFill>
                  <a:prstClr val="black"/>
                </a:solidFill>
              </a:rPr>
              <a:t>1) Ася </a:t>
            </a:r>
            <a:r>
              <a:rPr lang="ru-RU" sz="2700" dirty="0">
                <a:solidFill>
                  <a:prstClr val="black"/>
                </a:solidFill>
              </a:rPr>
              <a:t>оставалась в моей памяти той самой девочкой, какой я знавал её в лучшую пору моей жизни, какою её я видел в последний раз. </a:t>
            </a:r>
            <a:endParaRPr lang="ru-RU" sz="2700" dirty="0">
              <a:solidFill>
                <a:srgbClr val="002060"/>
              </a:solidFill>
            </a:endParaRPr>
          </a:p>
          <a:p>
            <a:pPr marL="0" lvl="0" indent="0">
              <a:buNone/>
            </a:pPr>
            <a:r>
              <a:rPr lang="ru-RU" sz="2700" dirty="0">
                <a:solidFill>
                  <a:prstClr val="black"/>
                </a:solidFill>
              </a:rPr>
              <a:t>2) Когда у меня в руках новая книга, я чувствую, что в мою жизнь вошло что-то новое. </a:t>
            </a:r>
            <a:endParaRPr lang="ru-RU" sz="2700" dirty="0">
              <a:solidFill>
                <a:srgbClr val="002060"/>
              </a:solidFill>
            </a:endParaRPr>
          </a:p>
          <a:p>
            <a:pPr marL="0" lvl="0" indent="0">
              <a:buNone/>
            </a:pPr>
            <a:r>
              <a:rPr lang="ru-RU" sz="2700" dirty="0">
                <a:solidFill>
                  <a:prstClr val="black"/>
                </a:solidFill>
              </a:rPr>
              <a:t>3) Княжна Мария умоляла брата подождать ещё день, говорила о том, что она знает, как будет несчастлив отец, если Андрей уедет.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039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Вид подчинения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435280" cy="511256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Определите </a:t>
            </a:r>
            <a:r>
              <a:rPr lang="ru-RU" b="1" dirty="0"/>
              <a:t>вид подчинения. Обоснуйте свой ответ.</a:t>
            </a:r>
          </a:p>
          <a:p>
            <a:pPr marL="0" indent="0">
              <a:buNone/>
            </a:pPr>
            <a:r>
              <a:rPr lang="ru-RU" dirty="0" smtClean="0"/>
              <a:t>1) Ася </a:t>
            </a:r>
            <a:r>
              <a:rPr lang="ru-RU" dirty="0"/>
              <a:t>оставалась в моей памяти той самой девочкой, какой я знавал её в лучшую пору моей жизни, какою её я видел в последний раз.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002060"/>
                </a:solidFill>
              </a:rPr>
              <a:t>Однородное</a:t>
            </a:r>
          </a:p>
          <a:p>
            <a:pPr marL="514350" indent="-514350">
              <a:buAutoNum type="arabicParenR"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/>
              <a:t>2) Когда </a:t>
            </a:r>
            <a:r>
              <a:rPr lang="ru-RU" dirty="0"/>
              <a:t>у меня в руках новая книга, я чувствую, что в мою жизнь вошло что-то новое.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002060"/>
                </a:solidFill>
              </a:rPr>
              <a:t>Неоднородное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/>
              <a:t>3) Княжна </a:t>
            </a:r>
            <a:r>
              <a:rPr lang="ru-RU" dirty="0"/>
              <a:t>Мария умоляла брата подождать ещё день, говорила о том, что она знает, как будет несчастлив отец, если </a:t>
            </a:r>
            <a:r>
              <a:rPr lang="ru-RU" dirty="0" smtClean="0"/>
              <a:t>Андрей </a:t>
            </a:r>
            <a:r>
              <a:rPr lang="ru-RU" dirty="0"/>
              <a:t>уедет. - </a:t>
            </a:r>
            <a:r>
              <a:rPr lang="ru-RU" dirty="0" smtClean="0">
                <a:solidFill>
                  <a:srgbClr val="002060"/>
                </a:solidFill>
              </a:rPr>
              <a:t>Последовательное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59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ТЕСТ</a:t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612068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1600" b="1" dirty="0">
                <a:solidFill>
                  <a:prstClr val="black"/>
                </a:solidFill>
              </a:rPr>
              <a:t>1. В каком ряду все перечисленные слова являются подчинительными союзами?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1.который, куда, также; 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2.если, так как, чтобы;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3.и, однако, откуда.</a:t>
            </a:r>
          </a:p>
          <a:p>
            <a:pPr lvl="0"/>
            <a:r>
              <a:rPr lang="ru-RU" sz="1600" b="1" dirty="0">
                <a:solidFill>
                  <a:prstClr val="black"/>
                </a:solidFill>
              </a:rPr>
              <a:t>2. Укажите сложноподчиненное предложение: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1.Чтобы сделать что-нибудь великое, нужно все силы души устремить в одну точку. 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2.Безгранично лоснится пшеница, зеленеют покосы, либо без конца шуршат камыши над болотами.</a:t>
            </a:r>
          </a:p>
          <a:p>
            <a:pPr lvl="0"/>
            <a:r>
              <a:rPr lang="ru-RU" sz="1600" b="1" dirty="0">
                <a:solidFill>
                  <a:prstClr val="black"/>
                </a:solidFill>
              </a:rPr>
              <a:t>3.Укажите, какая часть сложного предложения является придаточной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1)Пока старик растоплял печь, (2) уже рассвело.</a:t>
            </a:r>
          </a:p>
          <a:p>
            <a:pPr lvl="0"/>
            <a:r>
              <a:rPr lang="ru-RU" sz="1600" b="1" dirty="0">
                <a:solidFill>
                  <a:prstClr val="black"/>
                </a:solidFill>
              </a:rPr>
              <a:t>4. В каком сложноподчиненном предложении придаточное не является определительным?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1.У самого закоренелого человека бывают минуты, когда загнанная совесть повернется, как острый камень, и вызовет боль.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2.Из его рассказов он выносил впечатление, что дядя Миша предлагает звать народ на помощь интеллигенции.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3.Было слышно, что вдали по улице быстро идут люди и тащат что-то тяжелое. 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4.Отдаленный гул вдруг проник в тенистое ущелье, где ехали путники.</a:t>
            </a:r>
          </a:p>
          <a:p>
            <a:pPr lvl="0"/>
            <a:r>
              <a:rPr lang="ru-RU" sz="1600" b="1" dirty="0">
                <a:solidFill>
                  <a:prstClr val="black"/>
                </a:solidFill>
              </a:rPr>
              <a:t>5. В каком сложноподчиненном предложении придаточное не является изъяснительным?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1.На седьмые сутки своего похода Алексей узнал, откуда донеслись до него вьюжной ночью звуки отдаленного боя .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2.Всматриваясь в эти здания, понимаешь, что хороший вкус - это прежде всего чувство меры.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3.Настала минута, когда я понял всю цену этих слов. </a:t>
            </a:r>
          </a:p>
          <a:p>
            <a:pPr marL="0" lvl="0" indent="0">
              <a:buNone/>
            </a:pPr>
            <a:r>
              <a:rPr lang="ru-RU" sz="1600" dirty="0">
                <a:solidFill>
                  <a:prstClr val="black"/>
                </a:solidFill>
              </a:rPr>
              <a:t>4.Я начинаю подозревать, что вы склонны к преувеличению.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33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ТЕСТ</a:t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856984" cy="626469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1400" b="1" dirty="0">
                <a:solidFill>
                  <a:prstClr val="black"/>
                </a:solidFill>
              </a:rPr>
              <a:t>6. В каком сложноподчиненном предложении есть придаточное цели ?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1.Молю, чтоб буря не застала, гремя в наряде боевом, в ущелье мрачного </a:t>
            </a:r>
            <a:r>
              <a:rPr lang="ru-RU" sz="1400" dirty="0" err="1">
                <a:solidFill>
                  <a:prstClr val="black"/>
                </a:solidFill>
              </a:rPr>
              <a:t>Дарьяла</a:t>
            </a:r>
            <a:r>
              <a:rPr lang="ru-RU" sz="1400" dirty="0">
                <a:solidFill>
                  <a:prstClr val="black"/>
                </a:solidFill>
              </a:rPr>
              <a:t> меня с измученным конем .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2.Чтоб чем-нибудь играть от скуки, копье стальное взял он в руки.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3.Метели, что ломятся в дверцы, с дороги меня не собьют.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4.Если за день ничему не научился, значит, весь день шел назад.</a:t>
            </a:r>
          </a:p>
          <a:p>
            <a:pPr lvl="0"/>
            <a:r>
              <a:rPr lang="ru-RU" sz="1400" b="1" dirty="0">
                <a:solidFill>
                  <a:prstClr val="black"/>
                </a:solidFill>
              </a:rPr>
              <a:t>7. В каком сложноподчиненном предложении есть придаточное времени?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1.Вся комната вдруг потемнела, точно в ней задернулись занавески.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2.Как только стало светать, мы двинулись дальше.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3.Границы, где равнины соприкасаются с горами, обозначены чрезвычайно резко .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4.Редки и счастливы посещающие нас мгновенья, когда мы опять можем почувствовать себя детьми.</a:t>
            </a:r>
          </a:p>
          <a:p>
            <a:pPr lvl="0"/>
            <a:r>
              <a:rPr lang="ru-RU" sz="1400" b="1" dirty="0">
                <a:solidFill>
                  <a:prstClr val="black"/>
                </a:solidFill>
              </a:rPr>
              <a:t>8. В каком сложноподчиненном предложении есть придаточное образа действия?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1.В сонном воздухе слышались какие-то звуки, точно кто-то вздыхал, шептался.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2.Стало мне вдруг хорошо на душе, как будто детство мое вернулось.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3.Вследствие того, что весна здесь наступает поздно, пашут только в мае.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4.Я еще в комнате услыхал, что самовар гудит неестественно гневно.</a:t>
            </a:r>
          </a:p>
          <a:p>
            <a:pPr lvl="0"/>
            <a:r>
              <a:rPr lang="ru-RU" sz="1400" b="1" dirty="0">
                <a:solidFill>
                  <a:prstClr val="black"/>
                </a:solidFill>
              </a:rPr>
              <a:t>9. Найдите предложение (я), в которых допущены ошибки в постановке знаков препинания</a:t>
            </a:r>
            <a:r>
              <a:rPr lang="ru-RU" sz="1400" b="1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buNone/>
            </a:pPr>
            <a:r>
              <a:rPr lang="ru-RU" sz="1400" dirty="0" smtClean="0">
                <a:solidFill>
                  <a:prstClr val="black"/>
                </a:solidFill>
              </a:rPr>
              <a:t>А</a:t>
            </a:r>
            <a:r>
              <a:rPr lang="ru-RU" sz="1400" dirty="0">
                <a:solidFill>
                  <a:prstClr val="black"/>
                </a:solidFill>
              </a:rPr>
              <a:t>. Куда ни обращаю взор, кругом синеет мрачный бор.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Б. Голицыно где мы проводили лето, встретило нас разноголосым ребячьим хором.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В. Я не знаю, где граница меж товарищем и другом.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Г. </a:t>
            </a:r>
            <a:r>
              <a:rPr lang="ru-RU" sz="1400" dirty="0" err="1">
                <a:solidFill>
                  <a:prstClr val="black"/>
                </a:solidFill>
              </a:rPr>
              <a:t>Солоха</a:t>
            </a:r>
            <a:r>
              <a:rPr lang="ru-RU" sz="1400" dirty="0">
                <a:solidFill>
                  <a:prstClr val="black"/>
                </a:solidFill>
              </a:rPr>
              <a:t> долго думала, куда ей спрятать гостя.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Д. В том месте, где зашло солнце небо ещё рдело багряными полосами. </a:t>
            </a:r>
          </a:p>
          <a:p>
            <a:pPr lvl="0"/>
            <a:r>
              <a:rPr lang="ru-RU" sz="1400" b="1" dirty="0">
                <a:solidFill>
                  <a:prstClr val="black"/>
                </a:solidFill>
              </a:rPr>
              <a:t>10. Укажите СПП, в котором(</a:t>
            </a:r>
            <a:r>
              <a:rPr lang="ru-RU" sz="1400" b="1" dirty="0" err="1">
                <a:solidFill>
                  <a:prstClr val="black"/>
                </a:solidFill>
              </a:rPr>
              <a:t>ых</a:t>
            </a:r>
            <a:r>
              <a:rPr lang="ru-RU" sz="1400" b="1" dirty="0">
                <a:solidFill>
                  <a:prstClr val="black"/>
                </a:solidFill>
              </a:rPr>
              <a:t>) придаточное стоит в середине </a:t>
            </a:r>
            <a:r>
              <a:rPr lang="ru-RU" sz="1400" b="1" dirty="0" smtClean="0">
                <a:solidFill>
                  <a:prstClr val="black"/>
                </a:solidFill>
              </a:rPr>
              <a:t>главного.</a:t>
            </a:r>
          </a:p>
          <a:p>
            <a:pPr marL="0" lvl="0" indent="0">
              <a:buNone/>
            </a:pPr>
            <a:r>
              <a:rPr lang="ru-RU" sz="1400" dirty="0" smtClean="0">
                <a:solidFill>
                  <a:prstClr val="black"/>
                </a:solidFill>
              </a:rPr>
              <a:t>А</a:t>
            </a:r>
            <a:r>
              <a:rPr lang="ru-RU" sz="1400" dirty="0">
                <a:solidFill>
                  <a:prstClr val="black"/>
                </a:solidFill>
              </a:rPr>
              <a:t>. Куда ни обращаю взор, кругом синеет мрачный бор.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Б. Голицыно где мы проводили лето, встретило нас разноголосым ребячьим хором.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В. Я не знаю, где граница меж товарищем и другом.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Г. </a:t>
            </a:r>
            <a:r>
              <a:rPr lang="ru-RU" sz="1400" dirty="0" err="1">
                <a:solidFill>
                  <a:prstClr val="black"/>
                </a:solidFill>
              </a:rPr>
              <a:t>Солоха</a:t>
            </a:r>
            <a:r>
              <a:rPr lang="ru-RU" sz="1400" dirty="0">
                <a:solidFill>
                  <a:prstClr val="black"/>
                </a:solidFill>
              </a:rPr>
              <a:t> долго думала, куда ей спрятать гостя.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</a:rPr>
              <a:t>Д. В том месте, где зашло солнце небо ещё рдело багряными полосами.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03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935" y="260648"/>
            <a:ext cx="6538411" cy="648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5" t="9282" r="23771" b="10381"/>
          <a:stretch/>
        </p:blipFill>
        <p:spPr bwMode="auto">
          <a:xfrm>
            <a:off x="179512" y="1772816"/>
            <a:ext cx="2124075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722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ТЕСТ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856984" cy="6120680"/>
          </a:xfrm>
        </p:spPr>
        <p:txBody>
          <a:bodyPr>
            <a:normAutofit fontScale="47500" lnSpcReduction="20000"/>
          </a:bodyPr>
          <a:lstStyle/>
          <a:p>
            <a:r>
              <a:rPr lang="ru-RU" sz="3400" b="1" dirty="0" smtClean="0"/>
              <a:t>1. В </a:t>
            </a:r>
            <a:r>
              <a:rPr lang="ru-RU" sz="3400" b="1" dirty="0"/>
              <a:t>каком ряду все перечисленные слова являются </a:t>
            </a:r>
            <a:r>
              <a:rPr lang="ru-RU" sz="3400" b="1" dirty="0" smtClean="0"/>
              <a:t>подчинительными </a:t>
            </a:r>
            <a:r>
              <a:rPr lang="ru-RU" sz="3400" b="1" dirty="0"/>
              <a:t>союзами?</a:t>
            </a:r>
          </a:p>
          <a:p>
            <a:pPr marL="0" indent="0">
              <a:buNone/>
            </a:pPr>
            <a:r>
              <a:rPr lang="ru-RU" sz="3400" dirty="0" smtClean="0"/>
              <a:t>1.который</a:t>
            </a:r>
            <a:r>
              <a:rPr lang="ru-RU" sz="3400" dirty="0"/>
              <a:t>, куда, также; </a:t>
            </a:r>
            <a:r>
              <a:rPr lang="ru-RU" sz="3400" b="1" dirty="0">
                <a:solidFill>
                  <a:srgbClr val="FF0000"/>
                </a:solidFill>
              </a:rPr>
              <a:t>+</a:t>
            </a:r>
          </a:p>
          <a:p>
            <a:pPr marL="0" indent="0">
              <a:buNone/>
            </a:pPr>
            <a:r>
              <a:rPr lang="ru-RU" sz="3400" dirty="0" smtClean="0"/>
              <a:t>2.если</a:t>
            </a:r>
            <a:r>
              <a:rPr lang="ru-RU" sz="3400" dirty="0"/>
              <a:t>, так как, чтобы;</a:t>
            </a:r>
          </a:p>
          <a:p>
            <a:pPr marL="0" indent="0">
              <a:buNone/>
            </a:pPr>
            <a:r>
              <a:rPr lang="ru-RU" sz="3400" dirty="0" smtClean="0"/>
              <a:t>3.и</a:t>
            </a:r>
            <a:r>
              <a:rPr lang="ru-RU" sz="3400" dirty="0"/>
              <a:t>, однако, откуда.</a:t>
            </a:r>
          </a:p>
          <a:p>
            <a:r>
              <a:rPr lang="ru-RU" sz="3400" b="1" dirty="0"/>
              <a:t>2</a:t>
            </a:r>
            <a:r>
              <a:rPr lang="ru-RU" sz="3400" b="1" dirty="0" smtClean="0"/>
              <a:t>. Укажите </a:t>
            </a:r>
            <a:r>
              <a:rPr lang="ru-RU" sz="3400" b="1" dirty="0"/>
              <a:t>сложноподчиненное предложение:</a:t>
            </a:r>
          </a:p>
          <a:p>
            <a:pPr marL="0" indent="0">
              <a:buNone/>
            </a:pPr>
            <a:r>
              <a:rPr lang="ru-RU" sz="3400" dirty="0" smtClean="0"/>
              <a:t>1.Чтобы </a:t>
            </a:r>
            <a:r>
              <a:rPr lang="ru-RU" sz="3400" dirty="0"/>
              <a:t>сделать что-нибудь великое, нужно все силы души устремить в одну точку. </a:t>
            </a:r>
            <a:r>
              <a:rPr lang="ru-RU" sz="3400" b="1" dirty="0">
                <a:solidFill>
                  <a:srgbClr val="FF0000"/>
                </a:solidFill>
              </a:rPr>
              <a:t>+</a:t>
            </a:r>
          </a:p>
          <a:p>
            <a:pPr marL="0" indent="0">
              <a:buNone/>
            </a:pPr>
            <a:r>
              <a:rPr lang="ru-RU" sz="3400" dirty="0" smtClean="0"/>
              <a:t>2.Безгранично </a:t>
            </a:r>
            <a:r>
              <a:rPr lang="ru-RU" sz="3400" dirty="0"/>
              <a:t>лоснится пшеница, зеленеют покосы, либо без конца шуршат камыши над болотами.</a:t>
            </a:r>
          </a:p>
          <a:p>
            <a:r>
              <a:rPr lang="ru-RU" sz="3400" b="1" dirty="0"/>
              <a:t>3.Укажите, какая часть сложного предложения является придаточной</a:t>
            </a:r>
          </a:p>
          <a:p>
            <a:pPr marL="0" indent="0">
              <a:buNone/>
            </a:pPr>
            <a:r>
              <a:rPr lang="ru-RU" sz="3400" b="1" dirty="0">
                <a:solidFill>
                  <a:srgbClr val="FF0000"/>
                </a:solidFill>
              </a:rPr>
              <a:t>1)</a:t>
            </a:r>
            <a:r>
              <a:rPr lang="ru-RU" sz="3400" dirty="0"/>
              <a:t>Пока старик растоплял печь, (2) уже рассвело.</a:t>
            </a:r>
          </a:p>
          <a:p>
            <a:r>
              <a:rPr lang="ru-RU" sz="3400" b="1" dirty="0" smtClean="0"/>
              <a:t>4. </a:t>
            </a:r>
            <a:r>
              <a:rPr lang="ru-RU" sz="3400" b="1" dirty="0"/>
              <a:t>В каком сложноподчиненном предложении придаточное не </a:t>
            </a:r>
            <a:r>
              <a:rPr lang="ru-RU" sz="3400" b="1" dirty="0" smtClean="0"/>
              <a:t>является </a:t>
            </a:r>
            <a:r>
              <a:rPr lang="ru-RU" sz="3400" b="1" dirty="0"/>
              <a:t>определительным?</a:t>
            </a:r>
          </a:p>
          <a:p>
            <a:pPr marL="0" indent="0">
              <a:buNone/>
            </a:pPr>
            <a:r>
              <a:rPr lang="ru-RU" sz="3400" dirty="0" smtClean="0"/>
              <a:t>1.У </a:t>
            </a:r>
            <a:r>
              <a:rPr lang="ru-RU" sz="3400" dirty="0"/>
              <a:t>самого закоренелого человека бывают минуты, когда </a:t>
            </a:r>
            <a:r>
              <a:rPr lang="ru-RU" sz="3400" dirty="0" smtClean="0"/>
              <a:t>загнанная </a:t>
            </a:r>
            <a:r>
              <a:rPr lang="ru-RU" sz="3400" dirty="0"/>
              <a:t>совесть повернется, как острый камень, и вызовет боль.</a:t>
            </a:r>
          </a:p>
          <a:p>
            <a:pPr marL="0" indent="0">
              <a:buNone/>
            </a:pPr>
            <a:r>
              <a:rPr lang="ru-RU" sz="3400" dirty="0" smtClean="0"/>
              <a:t>2.Из </a:t>
            </a:r>
            <a:r>
              <a:rPr lang="ru-RU" sz="3400" dirty="0"/>
              <a:t>его рассказов он выносил впечатление, что дядя Миша предлагает звать народ на помощь интеллигенции.</a:t>
            </a:r>
          </a:p>
          <a:p>
            <a:pPr marL="0" indent="0">
              <a:buNone/>
            </a:pPr>
            <a:r>
              <a:rPr lang="ru-RU" sz="3400" dirty="0" smtClean="0"/>
              <a:t>3.Было </a:t>
            </a:r>
            <a:r>
              <a:rPr lang="ru-RU" sz="3400" dirty="0"/>
              <a:t>слышно, что вдали по улице быстро идут люди и </a:t>
            </a:r>
            <a:r>
              <a:rPr lang="ru-RU" sz="3400" dirty="0" smtClean="0"/>
              <a:t>тащат </a:t>
            </a:r>
            <a:r>
              <a:rPr lang="ru-RU" sz="3400" dirty="0"/>
              <a:t>что-то тяжелое. </a:t>
            </a:r>
            <a:r>
              <a:rPr lang="ru-RU" sz="3400" b="1" dirty="0">
                <a:solidFill>
                  <a:srgbClr val="FF0000"/>
                </a:solidFill>
              </a:rPr>
              <a:t>+</a:t>
            </a:r>
          </a:p>
          <a:p>
            <a:pPr marL="0" indent="0">
              <a:buNone/>
            </a:pPr>
            <a:r>
              <a:rPr lang="ru-RU" sz="3400" dirty="0" smtClean="0"/>
              <a:t>4.Отдаленный </a:t>
            </a:r>
            <a:r>
              <a:rPr lang="ru-RU" sz="3400" dirty="0"/>
              <a:t>гул вдруг проник в тенистое ущелье, где ехали путники.</a:t>
            </a:r>
          </a:p>
          <a:p>
            <a:r>
              <a:rPr lang="ru-RU" sz="3400" b="1" dirty="0"/>
              <a:t>5. В каком сложноподчиненном предложении придаточное не </a:t>
            </a:r>
            <a:r>
              <a:rPr lang="ru-RU" sz="3400" b="1" dirty="0" smtClean="0"/>
              <a:t>является </a:t>
            </a:r>
            <a:r>
              <a:rPr lang="ru-RU" sz="3400" b="1" dirty="0"/>
              <a:t>изъяснительным?</a:t>
            </a:r>
          </a:p>
          <a:p>
            <a:pPr marL="0" indent="0">
              <a:buNone/>
            </a:pPr>
            <a:r>
              <a:rPr lang="ru-RU" sz="3400" dirty="0" smtClean="0"/>
              <a:t>1.На </a:t>
            </a:r>
            <a:r>
              <a:rPr lang="ru-RU" sz="3400" dirty="0"/>
              <a:t>седьмые сутки своего похода Алексей узнал, откуда </a:t>
            </a:r>
            <a:r>
              <a:rPr lang="ru-RU" sz="3400" dirty="0" smtClean="0"/>
              <a:t>донеслись </a:t>
            </a:r>
            <a:r>
              <a:rPr lang="ru-RU" sz="3400" dirty="0"/>
              <a:t>до него вьюжной ночью звуки отдаленного боя .</a:t>
            </a:r>
          </a:p>
          <a:p>
            <a:pPr marL="0" indent="0">
              <a:buNone/>
            </a:pPr>
            <a:r>
              <a:rPr lang="ru-RU" sz="3400" dirty="0" smtClean="0"/>
              <a:t>2.Всматриваясь </a:t>
            </a:r>
            <a:r>
              <a:rPr lang="ru-RU" sz="3400" dirty="0"/>
              <a:t>в эти здания, понимаешь, что хороший вкус - это прежде всего чувство меры.</a:t>
            </a:r>
          </a:p>
          <a:p>
            <a:pPr marL="0" indent="0">
              <a:buNone/>
            </a:pPr>
            <a:r>
              <a:rPr lang="ru-RU" sz="3400" dirty="0" smtClean="0"/>
              <a:t>3.Настала </a:t>
            </a:r>
            <a:r>
              <a:rPr lang="ru-RU" sz="3400" dirty="0"/>
              <a:t>минута, когда я понял всю цену этих слов.</a:t>
            </a:r>
            <a:r>
              <a:rPr lang="ru-RU" sz="3400" b="1" dirty="0">
                <a:solidFill>
                  <a:srgbClr val="FF0000"/>
                </a:solidFill>
              </a:rPr>
              <a:t> +</a:t>
            </a:r>
          </a:p>
          <a:p>
            <a:pPr marL="0" indent="0">
              <a:buNone/>
            </a:pPr>
            <a:r>
              <a:rPr lang="ru-RU" sz="3400" dirty="0" smtClean="0"/>
              <a:t>4.Я </a:t>
            </a:r>
            <a:r>
              <a:rPr lang="ru-RU" sz="3400" dirty="0"/>
              <a:t>начинаю подозревать, что вы склонны к преувеличению.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80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ТЕСТ</a:t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784976" cy="6192688"/>
          </a:xfrm>
        </p:spPr>
        <p:txBody>
          <a:bodyPr>
            <a:normAutofit fontScale="40000" lnSpcReduction="20000"/>
          </a:bodyPr>
          <a:lstStyle/>
          <a:p>
            <a:r>
              <a:rPr lang="ru-RU" sz="3500" b="1" dirty="0"/>
              <a:t>6. В каком сложноподчиненном предложении есть придаточное цели ?</a:t>
            </a:r>
          </a:p>
          <a:p>
            <a:pPr marL="0" indent="0">
              <a:buNone/>
            </a:pPr>
            <a:r>
              <a:rPr lang="ru-RU" sz="3500" dirty="0" smtClean="0"/>
              <a:t>1.Молю</a:t>
            </a:r>
            <a:r>
              <a:rPr lang="ru-RU" sz="3500" dirty="0"/>
              <a:t>, чтоб буря не застала, гремя в наряде боевом, в </a:t>
            </a:r>
            <a:r>
              <a:rPr lang="ru-RU" sz="3500" dirty="0" smtClean="0"/>
              <a:t>ущелье </a:t>
            </a:r>
            <a:r>
              <a:rPr lang="ru-RU" sz="3500" dirty="0"/>
              <a:t>мрачного </a:t>
            </a:r>
            <a:r>
              <a:rPr lang="ru-RU" sz="3500" dirty="0" err="1"/>
              <a:t>Дарьяла</a:t>
            </a:r>
            <a:r>
              <a:rPr lang="ru-RU" sz="3500" dirty="0"/>
              <a:t> меня с измученным конем .</a:t>
            </a:r>
          </a:p>
          <a:p>
            <a:pPr marL="0" indent="0">
              <a:buNone/>
            </a:pPr>
            <a:r>
              <a:rPr lang="ru-RU" sz="3500" dirty="0" smtClean="0"/>
              <a:t>2.Чтоб </a:t>
            </a:r>
            <a:r>
              <a:rPr lang="ru-RU" sz="3500" dirty="0"/>
              <a:t>чем-нибудь играть от скуки, копье стальное взял он в руки. </a:t>
            </a:r>
            <a:r>
              <a:rPr lang="ru-RU" sz="3500" b="1" dirty="0">
                <a:solidFill>
                  <a:srgbClr val="FF0000"/>
                </a:solidFill>
              </a:rPr>
              <a:t>+</a:t>
            </a:r>
          </a:p>
          <a:p>
            <a:pPr marL="0" indent="0">
              <a:buNone/>
            </a:pPr>
            <a:r>
              <a:rPr lang="ru-RU" sz="3500" dirty="0" smtClean="0"/>
              <a:t>3.Метели</a:t>
            </a:r>
            <a:r>
              <a:rPr lang="ru-RU" sz="3500" dirty="0"/>
              <a:t>, что ломятся в дверцы, с дороги меня не собьют.</a:t>
            </a:r>
          </a:p>
          <a:p>
            <a:pPr marL="0" indent="0">
              <a:buNone/>
            </a:pPr>
            <a:r>
              <a:rPr lang="ru-RU" sz="3500" dirty="0" smtClean="0"/>
              <a:t>4.Если </a:t>
            </a:r>
            <a:r>
              <a:rPr lang="ru-RU" sz="3500" dirty="0"/>
              <a:t>за день ничему не научился, значит, весь день шел назад.</a:t>
            </a:r>
          </a:p>
          <a:p>
            <a:r>
              <a:rPr lang="ru-RU" sz="3500" b="1" dirty="0"/>
              <a:t>7. В каком сложноподчиненном предложении есть придаточное времени?</a:t>
            </a:r>
          </a:p>
          <a:p>
            <a:pPr marL="0" indent="0">
              <a:buNone/>
            </a:pPr>
            <a:r>
              <a:rPr lang="ru-RU" sz="3500" dirty="0" smtClean="0"/>
              <a:t>1.Вся </a:t>
            </a:r>
            <a:r>
              <a:rPr lang="ru-RU" sz="3500" dirty="0"/>
              <a:t>комната вдруг потемнела, точно в ней задернулись </a:t>
            </a:r>
            <a:r>
              <a:rPr lang="ru-RU" sz="3500" dirty="0" smtClean="0"/>
              <a:t>занавески</a:t>
            </a:r>
            <a:r>
              <a:rPr lang="ru-RU" sz="3500" dirty="0"/>
              <a:t>.</a:t>
            </a:r>
          </a:p>
          <a:p>
            <a:pPr marL="0" indent="0">
              <a:buNone/>
            </a:pPr>
            <a:r>
              <a:rPr lang="ru-RU" sz="3500" dirty="0" smtClean="0"/>
              <a:t>2.Как </a:t>
            </a:r>
            <a:r>
              <a:rPr lang="ru-RU" sz="3500" dirty="0"/>
              <a:t>только стало светать, мы двинулись дальше. </a:t>
            </a:r>
            <a:r>
              <a:rPr lang="ru-RU" sz="3500" b="1" dirty="0">
                <a:solidFill>
                  <a:srgbClr val="FF0000"/>
                </a:solidFill>
              </a:rPr>
              <a:t>+</a:t>
            </a:r>
          </a:p>
          <a:p>
            <a:pPr marL="0" indent="0">
              <a:buNone/>
            </a:pPr>
            <a:r>
              <a:rPr lang="ru-RU" sz="3500" dirty="0" smtClean="0"/>
              <a:t>3.Границы</a:t>
            </a:r>
            <a:r>
              <a:rPr lang="ru-RU" sz="3500" dirty="0"/>
              <a:t>, где равнины соприкасаются с горами, обозначены чрезвычайно резко .</a:t>
            </a:r>
          </a:p>
          <a:p>
            <a:pPr marL="0" indent="0">
              <a:buNone/>
            </a:pPr>
            <a:r>
              <a:rPr lang="ru-RU" sz="3500" dirty="0" smtClean="0"/>
              <a:t>4.Редки </a:t>
            </a:r>
            <a:r>
              <a:rPr lang="ru-RU" sz="3500" dirty="0"/>
              <a:t>и счастливы посещающие нас мгновенья, когда мы опять можем почувствовать себя детьми.</a:t>
            </a:r>
          </a:p>
          <a:p>
            <a:r>
              <a:rPr lang="ru-RU" sz="3500" b="1" dirty="0"/>
              <a:t>8. В каком сложноподчиненном предложении есть придаточное образа действия?</a:t>
            </a:r>
          </a:p>
          <a:p>
            <a:pPr marL="0" indent="0">
              <a:buNone/>
            </a:pPr>
            <a:r>
              <a:rPr lang="ru-RU" sz="3500" dirty="0" smtClean="0"/>
              <a:t>1.В </a:t>
            </a:r>
            <a:r>
              <a:rPr lang="ru-RU" sz="3500" dirty="0"/>
              <a:t>сонном воздухе слышались какие-то звуки, точно кто-то вздыхал, шептался.</a:t>
            </a:r>
          </a:p>
          <a:p>
            <a:pPr marL="0" indent="0">
              <a:buNone/>
            </a:pPr>
            <a:r>
              <a:rPr lang="ru-RU" sz="3500" dirty="0" smtClean="0"/>
              <a:t>2.Стало </a:t>
            </a:r>
            <a:r>
              <a:rPr lang="ru-RU" sz="3500" dirty="0"/>
              <a:t>мне вдруг хорошо на душе, как будто детство мое вернулось. </a:t>
            </a:r>
            <a:r>
              <a:rPr lang="ru-RU" sz="3500" b="1" dirty="0">
                <a:solidFill>
                  <a:srgbClr val="FF0000"/>
                </a:solidFill>
              </a:rPr>
              <a:t>+</a:t>
            </a:r>
          </a:p>
          <a:p>
            <a:pPr marL="0" indent="0">
              <a:buNone/>
            </a:pPr>
            <a:r>
              <a:rPr lang="ru-RU" sz="3500" dirty="0" smtClean="0"/>
              <a:t>3.Вследствие </a:t>
            </a:r>
            <a:r>
              <a:rPr lang="ru-RU" sz="3500" dirty="0"/>
              <a:t>того, что весна здесь наступает поздно, пашут только в мае.</a:t>
            </a:r>
          </a:p>
          <a:p>
            <a:pPr marL="0" indent="0">
              <a:buNone/>
            </a:pPr>
            <a:r>
              <a:rPr lang="ru-RU" sz="3500" dirty="0" smtClean="0"/>
              <a:t>4.Я </a:t>
            </a:r>
            <a:r>
              <a:rPr lang="ru-RU" sz="3500" dirty="0"/>
              <a:t>еще в комнате услыхал, что самовар гудит неестественно гневно.</a:t>
            </a:r>
          </a:p>
          <a:p>
            <a:r>
              <a:rPr lang="ru-RU" sz="3500" b="1" dirty="0"/>
              <a:t>9. Найдите предложение (я), в которых допущены ошибки в постановке знаков препинания</a:t>
            </a:r>
            <a:r>
              <a:rPr lang="ru-RU" sz="3500" b="1" dirty="0" smtClean="0"/>
              <a:t>. </a:t>
            </a:r>
            <a:r>
              <a:rPr lang="ru-RU" sz="3500" b="1" dirty="0" smtClean="0">
                <a:solidFill>
                  <a:srgbClr val="FF0000"/>
                </a:solidFill>
              </a:rPr>
              <a:t>(Б</a:t>
            </a:r>
            <a:r>
              <a:rPr lang="ru-RU" sz="3500" b="1" dirty="0">
                <a:solidFill>
                  <a:srgbClr val="FF0000"/>
                </a:solidFill>
              </a:rPr>
              <a:t>, Д) </a:t>
            </a:r>
          </a:p>
          <a:p>
            <a:pPr marL="0" indent="0">
              <a:buNone/>
            </a:pPr>
            <a:r>
              <a:rPr lang="ru-RU" sz="3500" dirty="0"/>
              <a:t>А. Куда ни обращаю взор, кругом синеет мрачный бор. </a:t>
            </a:r>
          </a:p>
          <a:p>
            <a:pPr marL="0" indent="0">
              <a:buNone/>
            </a:pPr>
            <a:r>
              <a:rPr lang="ru-RU" sz="3500" dirty="0"/>
              <a:t>Б. </a:t>
            </a:r>
            <a:r>
              <a:rPr lang="ru-RU" sz="3500" dirty="0" smtClean="0"/>
              <a:t>Голицыно</a:t>
            </a:r>
            <a:r>
              <a:rPr lang="ru-RU" sz="3500" b="1" dirty="0" smtClean="0">
                <a:solidFill>
                  <a:srgbClr val="FF0000"/>
                </a:solidFill>
              </a:rPr>
              <a:t>,</a:t>
            </a:r>
            <a:r>
              <a:rPr lang="ru-RU" sz="3500" dirty="0" smtClean="0"/>
              <a:t> </a:t>
            </a:r>
            <a:r>
              <a:rPr lang="ru-RU" sz="3500" dirty="0"/>
              <a:t>где мы проводили лето, встретило нас разноголосым ребячьим хором. </a:t>
            </a:r>
          </a:p>
          <a:p>
            <a:pPr marL="0" indent="0">
              <a:buNone/>
            </a:pPr>
            <a:r>
              <a:rPr lang="ru-RU" sz="3500" dirty="0"/>
              <a:t>В. Я не знаю, где граница меж товарищем и другом. </a:t>
            </a:r>
          </a:p>
          <a:p>
            <a:pPr marL="0" indent="0">
              <a:buNone/>
            </a:pPr>
            <a:r>
              <a:rPr lang="ru-RU" sz="3500" dirty="0"/>
              <a:t>Г. </a:t>
            </a:r>
            <a:r>
              <a:rPr lang="ru-RU" sz="3500" dirty="0" err="1"/>
              <a:t>Солоха</a:t>
            </a:r>
            <a:r>
              <a:rPr lang="ru-RU" sz="3500" dirty="0"/>
              <a:t> долго думала, куда ей спрятать гостя. </a:t>
            </a:r>
          </a:p>
          <a:p>
            <a:pPr marL="0" indent="0">
              <a:buNone/>
            </a:pPr>
            <a:r>
              <a:rPr lang="ru-RU" sz="3500" dirty="0"/>
              <a:t>Д. В том месте, где зашло </a:t>
            </a:r>
            <a:r>
              <a:rPr lang="ru-RU" sz="3500" dirty="0" smtClean="0"/>
              <a:t>солнце</a:t>
            </a:r>
            <a:r>
              <a:rPr lang="ru-RU" sz="3500" b="1" dirty="0" smtClean="0">
                <a:solidFill>
                  <a:srgbClr val="FF0000"/>
                </a:solidFill>
              </a:rPr>
              <a:t>,</a:t>
            </a:r>
            <a:r>
              <a:rPr lang="ru-RU" sz="3500" dirty="0" smtClean="0"/>
              <a:t> </a:t>
            </a:r>
            <a:r>
              <a:rPr lang="ru-RU" sz="3500" dirty="0"/>
              <a:t>небо ещё рдело багряными полосами. </a:t>
            </a:r>
          </a:p>
          <a:p>
            <a:r>
              <a:rPr lang="ru-RU" sz="3500" b="1" dirty="0"/>
              <a:t>10. Укажите СПП, в котором(</a:t>
            </a:r>
            <a:r>
              <a:rPr lang="ru-RU" sz="3500" b="1" dirty="0" err="1"/>
              <a:t>ых</a:t>
            </a:r>
            <a:r>
              <a:rPr lang="ru-RU" sz="3500" b="1" dirty="0"/>
              <a:t>) придаточное стоит в середине главного</a:t>
            </a:r>
            <a:r>
              <a:rPr lang="ru-RU" sz="3500" b="1" dirty="0" smtClean="0"/>
              <a:t>. </a:t>
            </a:r>
            <a:r>
              <a:rPr lang="ru-RU" sz="3500" b="1" dirty="0" smtClean="0">
                <a:solidFill>
                  <a:srgbClr val="FF0000"/>
                </a:solidFill>
              </a:rPr>
              <a:t>(Б,Д)</a:t>
            </a:r>
            <a:endParaRPr lang="ru-RU" sz="35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500" dirty="0"/>
              <a:t>А. Куда ни обращаю взор, кругом синеет мрачный бор. </a:t>
            </a:r>
          </a:p>
          <a:p>
            <a:pPr marL="0" indent="0">
              <a:buNone/>
            </a:pPr>
            <a:r>
              <a:rPr lang="ru-RU" sz="3500" dirty="0"/>
              <a:t>Б. </a:t>
            </a:r>
            <a:r>
              <a:rPr lang="ru-RU" sz="3500" dirty="0" smtClean="0"/>
              <a:t>Голицыно</a:t>
            </a:r>
            <a:r>
              <a:rPr lang="ru-RU" sz="3500" b="1" dirty="0" smtClean="0">
                <a:solidFill>
                  <a:srgbClr val="FF0000"/>
                </a:solidFill>
              </a:rPr>
              <a:t>,</a:t>
            </a:r>
            <a:r>
              <a:rPr lang="ru-RU" sz="3500" dirty="0" smtClean="0"/>
              <a:t> </a:t>
            </a:r>
            <a:r>
              <a:rPr lang="ru-RU" sz="3500" dirty="0"/>
              <a:t>где мы проводили лето</a:t>
            </a:r>
            <a:r>
              <a:rPr lang="ru-RU" sz="3500" b="1" dirty="0">
                <a:solidFill>
                  <a:srgbClr val="FF0000"/>
                </a:solidFill>
              </a:rPr>
              <a:t>,</a:t>
            </a:r>
            <a:r>
              <a:rPr lang="ru-RU" sz="3500" dirty="0"/>
              <a:t> встретило нас разноголосым ребячьим хором. </a:t>
            </a:r>
          </a:p>
          <a:p>
            <a:pPr marL="0" indent="0">
              <a:buNone/>
            </a:pPr>
            <a:r>
              <a:rPr lang="ru-RU" sz="3500" dirty="0"/>
              <a:t>В. Я не знаю, где граница меж товарищем и другом. </a:t>
            </a:r>
          </a:p>
          <a:p>
            <a:pPr marL="0" indent="0">
              <a:buNone/>
            </a:pPr>
            <a:r>
              <a:rPr lang="ru-RU" sz="3500" dirty="0"/>
              <a:t>Г. </a:t>
            </a:r>
            <a:r>
              <a:rPr lang="ru-RU" sz="3500" dirty="0" err="1"/>
              <a:t>Солоха</a:t>
            </a:r>
            <a:r>
              <a:rPr lang="ru-RU" sz="3500" dirty="0"/>
              <a:t> долго думала, куда ей спрятать гостя. </a:t>
            </a:r>
          </a:p>
          <a:p>
            <a:pPr marL="0" indent="0">
              <a:buNone/>
            </a:pPr>
            <a:r>
              <a:rPr lang="ru-RU" sz="3500" dirty="0"/>
              <a:t>Д. В том месте</a:t>
            </a:r>
            <a:r>
              <a:rPr lang="ru-RU" sz="3500" b="1" dirty="0">
                <a:solidFill>
                  <a:srgbClr val="FF0000"/>
                </a:solidFill>
              </a:rPr>
              <a:t>,</a:t>
            </a:r>
            <a:r>
              <a:rPr lang="ru-RU" sz="3500" dirty="0"/>
              <a:t> где зашло </a:t>
            </a:r>
            <a:r>
              <a:rPr lang="ru-RU" sz="3500" dirty="0" smtClean="0"/>
              <a:t>солнце</a:t>
            </a:r>
            <a:r>
              <a:rPr lang="ru-RU" sz="3500" b="1" dirty="0" smtClean="0">
                <a:solidFill>
                  <a:srgbClr val="FF0000"/>
                </a:solidFill>
              </a:rPr>
              <a:t>, </a:t>
            </a:r>
            <a:r>
              <a:rPr lang="ru-RU" sz="3500" dirty="0"/>
              <a:t>небо ещё рдело багряными полосами.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1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Выберите одну фразу и закончите </a:t>
            </a:r>
            <a:r>
              <a:rPr lang="ru-RU" sz="3600" b="1" dirty="0" smtClean="0">
                <a:solidFill>
                  <a:srgbClr val="FF0000"/>
                </a:solidFill>
              </a:rPr>
              <a:t>ее 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в виде СПП</a:t>
            </a:r>
            <a:r>
              <a:rPr lang="ru-RU" sz="36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1.	Главным для меня на уроке было то, …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2.	Меня порадовало на уроке то, …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3.	Теперь я буду знать, что …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4.	Меня огорчило то, что …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5.	Итогом урока считаю …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6.	Теперь я буду знать …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7.	Я рад, что…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8.	Я хотел бы, чтобы…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175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800" b="1" dirty="0">
                <a:solidFill>
                  <a:srgbClr val="FF0000"/>
                </a:solidFill>
                <a:ea typeface="+mn-ea"/>
                <a:cs typeface="+mn-cs"/>
              </a:rPr>
              <a:t>Домашнее задание: </a:t>
            </a:r>
            <a:br>
              <a:rPr lang="ru-RU" sz="4800" b="1" dirty="0">
                <a:solidFill>
                  <a:srgbClr val="FF0000"/>
                </a:solidFill>
                <a:ea typeface="+mn-ea"/>
                <a:cs typeface="+mn-cs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Упр. 177. Стр. 115-116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Подготовить устный пересказ текста о С.И. Ожегове.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1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Значения слова </a:t>
            </a:r>
            <a:r>
              <a:rPr lang="ru-RU" sz="5400" b="1" dirty="0" smtClean="0">
                <a:solidFill>
                  <a:srgbClr val="FF0000"/>
                </a:solidFill>
              </a:rPr>
              <a:t>«узел</a:t>
            </a:r>
            <a:r>
              <a:rPr lang="ru-RU" sz="5400" b="1" dirty="0">
                <a:solidFill>
                  <a:srgbClr val="FF0000"/>
                </a:solidFill>
              </a:rPr>
              <a:t>»</a:t>
            </a:r>
            <a:br>
              <a:rPr lang="ru-RU" sz="5400" b="1" dirty="0">
                <a:solidFill>
                  <a:srgbClr val="FF0000"/>
                </a:solidFill>
              </a:rPr>
            </a:b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8229600" cy="55446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Место</a:t>
            </a:r>
            <a:r>
              <a:rPr lang="ru-RU" dirty="0"/>
              <a:t>, где туго соединены, связаны концы чего-нибудь, или петля, стянутая на чем -нибудь</a:t>
            </a:r>
          </a:p>
          <a:p>
            <a:r>
              <a:rPr lang="ru-RU" dirty="0" smtClean="0"/>
              <a:t>Вещи</a:t>
            </a:r>
            <a:r>
              <a:rPr lang="ru-RU" dirty="0"/>
              <a:t>, увязанные в кусок мягкого материала</a:t>
            </a:r>
          </a:p>
          <a:p>
            <a:r>
              <a:rPr lang="ru-RU" dirty="0" smtClean="0"/>
              <a:t>Единица </a:t>
            </a:r>
            <a:r>
              <a:rPr lang="ru-RU" dirty="0"/>
              <a:t>скорости судна, равная одной морской миле в час</a:t>
            </a:r>
          </a:p>
          <a:p>
            <a:r>
              <a:rPr lang="ru-RU" dirty="0" smtClean="0"/>
              <a:t>Скопление </a:t>
            </a:r>
            <a:r>
              <a:rPr lang="ru-RU" dirty="0"/>
              <a:t>клеток, утолщение</a:t>
            </a:r>
          </a:p>
          <a:p>
            <a:r>
              <a:rPr lang="ru-RU" dirty="0" smtClean="0"/>
              <a:t>Место </a:t>
            </a:r>
            <a:r>
              <a:rPr lang="ru-RU" dirty="0"/>
              <a:t>скрещивания, связи чего-нибудь (магистралей, линий связи)</a:t>
            </a:r>
          </a:p>
          <a:p>
            <a:r>
              <a:rPr lang="ru-RU" dirty="0" smtClean="0"/>
              <a:t>Часть </a:t>
            </a:r>
            <a:r>
              <a:rPr lang="ru-RU" dirty="0"/>
              <a:t>механизма или техническое устройство, представляющие собой сложное соединение деталей, отдельных частей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Источник: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«Толковый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словарь русского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языка»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С.И. Ожегова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09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>
                <a:solidFill>
                  <a:srgbClr val="FF0000"/>
                </a:solidFill>
              </a:rPr>
              <a:t>Го́рдиев узел —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1125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чрезвычайно </a:t>
            </a:r>
            <a:r>
              <a:rPr lang="ru-RU" dirty="0"/>
              <a:t>сложный узел, завязанный, согласно древнегреческой мифологии, фригийским царём Гордием, а впоследствии рассечённый мечом Александра </a:t>
            </a:r>
            <a:r>
              <a:rPr lang="ru-RU" dirty="0" smtClean="0"/>
              <a:t>Македонского;</a:t>
            </a:r>
            <a:endParaRPr lang="ru-RU" dirty="0"/>
          </a:p>
          <a:p>
            <a:r>
              <a:rPr lang="ru-RU" dirty="0" smtClean="0"/>
              <a:t>(в </a:t>
            </a:r>
            <a:r>
              <a:rPr lang="ru-RU" dirty="0"/>
              <a:t>переносном </a:t>
            </a:r>
            <a:r>
              <a:rPr lang="ru-RU" dirty="0" smtClean="0"/>
              <a:t>смысле) всякое </a:t>
            </a:r>
            <a:r>
              <a:rPr lang="ru-RU" dirty="0"/>
              <a:t>запутанное сплетение обстоятельств, а выражение «разрубить гордиев узел» — разрешить какое-либо сложное, запутанное дело, какие-либо затруднения прямолинейным способом.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95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669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/>
              <a:t>1). Только тот предмет который и(</a:t>
            </a:r>
            <a:r>
              <a:rPr lang="ru-RU" sz="3600" b="1" dirty="0" err="1"/>
              <a:t>с,з</a:t>
            </a:r>
            <a:r>
              <a:rPr lang="ru-RU" sz="3600" b="1" dirty="0"/>
              <a:t>)пользуется в практике </a:t>
            </a:r>
            <a:r>
              <a:rPr lang="ru-RU" sz="3600" b="1" dirty="0" err="1"/>
              <a:t>получа</a:t>
            </a:r>
            <a:r>
              <a:rPr lang="ru-RU" sz="3600" b="1" dirty="0"/>
              <a:t>..т наименование. </a:t>
            </a:r>
            <a:endParaRPr lang="ru-RU" sz="3600" b="1" dirty="0" smtClean="0"/>
          </a:p>
          <a:p>
            <a:pPr marL="0" indent="0">
              <a:buNone/>
            </a:pP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 smtClean="0"/>
              <a:t>2</a:t>
            </a:r>
            <a:r>
              <a:rPr lang="ru-RU" sz="3600" b="1" dirty="0"/>
              <a:t>). Уд..</a:t>
            </a:r>
            <a:r>
              <a:rPr lang="ru-RU" sz="3600" b="1" dirty="0" err="1"/>
              <a:t>вительно</a:t>
            </a:r>
            <a:r>
              <a:rPr lang="ru-RU" sz="3600" b="1" dirty="0"/>
              <a:t> что может (</a:t>
            </a:r>
            <a:r>
              <a:rPr lang="ru-RU" sz="3600" b="1" dirty="0" err="1"/>
              <a:t>с,з</a:t>
            </a:r>
            <a:r>
              <a:rPr lang="ru-RU" sz="3600" b="1" dirty="0"/>
              <a:t>)делать один луч(?) со..</a:t>
            </a:r>
            <a:r>
              <a:rPr lang="ru-RU" sz="3600" b="1" dirty="0" err="1"/>
              <a:t>нца</a:t>
            </a:r>
            <a:r>
              <a:rPr lang="ru-RU" sz="3600" b="1" dirty="0"/>
              <a:t> с </a:t>
            </a:r>
            <a:r>
              <a:rPr lang="ru-RU" sz="3600" b="1" dirty="0" err="1"/>
              <a:t>душ..й</a:t>
            </a:r>
            <a:r>
              <a:rPr lang="ru-RU" sz="3600" b="1" dirty="0"/>
              <a:t> человека! </a:t>
            </a:r>
            <a:endParaRPr lang="ru-RU" sz="3600" b="1" dirty="0" smtClean="0"/>
          </a:p>
          <a:p>
            <a:pPr marL="0" indent="0">
              <a:buNone/>
            </a:pP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 smtClean="0"/>
              <a:t>3</a:t>
            </a:r>
            <a:r>
              <a:rPr lang="ru-RU" sz="3600" b="1" dirty="0"/>
              <a:t>).Нет в..</a:t>
            </a:r>
            <a:r>
              <a:rPr lang="ru-RU" sz="3600" b="1" dirty="0" err="1"/>
              <a:t>личия</a:t>
            </a:r>
            <a:r>
              <a:rPr lang="ru-RU" sz="3600" b="1" dirty="0"/>
              <a:t> там где нет простоты добра и правды. </a:t>
            </a:r>
          </a:p>
        </p:txBody>
      </p:sp>
    </p:spTree>
    <p:extLst>
      <p:ext uri="{BB962C8B-B14F-4D97-AF65-F5344CB8AC3E}">
        <p14:creationId xmlns:p14="http://schemas.microsoft.com/office/powerpoint/2010/main" val="62268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Тема урока: «Обобщение изученного о СПП»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Цель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pPr marL="0" indent="0" algn="ctr">
              <a:buNone/>
            </a:pPr>
            <a:r>
              <a:rPr lang="ru-RU" dirty="0" smtClean="0"/>
              <a:t>развивать  </a:t>
            </a:r>
            <a:r>
              <a:rPr lang="ru-RU" dirty="0"/>
              <a:t>умения </a:t>
            </a:r>
            <a:r>
              <a:rPr lang="ru-RU" dirty="0" smtClean="0"/>
              <a:t> находить сложноподчинённые предложения , определять виды придаточных  в СПП, виды их подчинения, развивать </a:t>
            </a:r>
            <a:r>
              <a:rPr lang="ru-RU" dirty="0"/>
              <a:t>орфографическую и пунктуационную зоркость</a:t>
            </a:r>
          </a:p>
        </p:txBody>
      </p:sp>
    </p:spTree>
    <p:extLst>
      <p:ext uri="{BB962C8B-B14F-4D97-AF65-F5344CB8AC3E}">
        <p14:creationId xmlns:p14="http://schemas.microsoft.com/office/powerpoint/2010/main" val="196589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/>
              <a:t>1). Только тот предмет который и(</a:t>
            </a:r>
            <a:r>
              <a:rPr lang="ru-RU" sz="3600" b="1" dirty="0" err="1"/>
              <a:t>с,з</a:t>
            </a:r>
            <a:r>
              <a:rPr lang="ru-RU" sz="3600" b="1" dirty="0"/>
              <a:t>)пользуется в практике </a:t>
            </a:r>
            <a:r>
              <a:rPr lang="ru-RU" sz="3600" b="1" dirty="0" err="1"/>
              <a:t>получа</a:t>
            </a:r>
            <a:r>
              <a:rPr lang="ru-RU" sz="3600" b="1" dirty="0"/>
              <a:t>..т наименование. </a:t>
            </a:r>
            <a:endParaRPr lang="ru-RU" sz="3600" b="1" dirty="0" smtClean="0"/>
          </a:p>
          <a:p>
            <a:pPr marL="0" indent="0">
              <a:buNone/>
            </a:pP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 smtClean="0"/>
              <a:t>2</a:t>
            </a:r>
            <a:r>
              <a:rPr lang="ru-RU" sz="3600" b="1" dirty="0"/>
              <a:t>). Уд..</a:t>
            </a:r>
            <a:r>
              <a:rPr lang="ru-RU" sz="3600" b="1" dirty="0" err="1"/>
              <a:t>вительно</a:t>
            </a:r>
            <a:r>
              <a:rPr lang="ru-RU" sz="3600" b="1" dirty="0"/>
              <a:t> что может (</a:t>
            </a:r>
            <a:r>
              <a:rPr lang="ru-RU" sz="3600" b="1" dirty="0" err="1"/>
              <a:t>с,з</a:t>
            </a:r>
            <a:r>
              <a:rPr lang="ru-RU" sz="3600" b="1" dirty="0"/>
              <a:t>)делать один луч(?) со..</a:t>
            </a:r>
            <a:r>
              <a:rPr lang="ru-RU" sz="3600" b="1" dirty="0" err="1"/>
              <a:t>нца</a:t>
            </a:r>
            <a:r>
              <a:rPr lang="ru-RU" sz="3600" b="1" dirty="0"/>
              <a:t> с </a:t>
            </a:r>
            <a:r>
              <a:rPr lang="ru-RU" sz="3600" b="1" dirty="0" err="1"/>
              <a:t>душ..й</a:t>
            </a:r>
            <a:r>
              <a:rPr lang="ru-RU" sz="3600" b="1" dirty="0"/>
              <a:t> человека! </a:t>
            </a:r>
            <a:endParaRPr lang="ru-RU" sz="3600" b="1" dirty="0" smtClean="0"/>
          </a:p>
          <a:p>
            <a:pPr marL="0" indent="0">
              <a:buNone/>
            </a:pP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 smtClean="0"/>
              <a:t>3</a:t>
            </a:r>
            <a:r>
              <a:rPr lang="ru-RU" sz="3600" b="1" dirty="0"/>
              <a:t>).Нет в..</a:t>
            </a:r>
            <a:r>
              <a:rPr lang="ru-RU" sz="3600" b="1" dirty="0" err="1"/>
              <a:t>личия</a:t>
            </a:r>
            <a:r>
              <a:rPr lang="ru-RU" sz="3600" b="1" dirty="0"/>
              <a:t> там где нет простоты добра и правды. </a:t>
            </a:r>
          </a:p>
        </p:txBody>
      </p:sp>
    </p:spTree>
    <p:extLst>
      <p:ext uri="{BB962C8B-B14F-4D97-AF65-F5344CB8AC3E}">
        <p14:creationId xmlns:p14="http://schemas.microsoft.com/office/powerpoint/2010/main" val="123708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Проверьте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547260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1). Только тот предмет</a:t>
            </a:r>
            <a:r>
              <a:rPr lang="ru-RU" b="1" dirty="0">
                <a:solidFill>
                  <a:srgbClr val="FF0000"/>
                </a:solidFill>
              </a:rPr>
              <a:t>,</a:t>
            </a:r>
            <a:r>
              <a:rPr lang="ru-RU" dirty="0"/>
              <a:t> который и</a:t>
            </a:r>
            <a:r>
              <a:rPr lang="ru-RU" b="1" dirty="0">
                <a:solidFill>
                  <a:srgbClr val="FF0000"/>
                </a:solidFill>
              </a:rPr>
              <a:t>с</a:t>
            </a:r>
            <a:r>
              <a:rPr lang="ru-RU" dirty="0"/>
              <a:t>пользуется в практике</a:t>
            </a:r>
            <a:r>
              <a:rPr lang="ru-RU" b="1" dirty="0">
                <a:solidFill>
                  <a:srgbClr val="FF0000"/>
                </a:solidFill>
              </a:rPr>
              <a:t>,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получа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dirty="0"/>
              <a:t>т наименование.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(определительное</a:t>
            </a:r>
            <a:r>
              <a:rPr lang="ru-RU" dirty="0">
                <a:solidFill>
                  <a:srgbClr val="002060"/>
                </a:solidFill>
              </a:rPr>
              <a:t>)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). Удивительно</a:t>
            </a:r>
            <a:r>
              <a:rPr lang="ru-RU" b="1" dirty="0">
                <a:solidFill>
                  <a:srgbClr val="FF0000"/>
                </a:solidFill>
              </a:rPr>
              <a:t>,</a:t>
            </a:r>
            <a:r>
              <a:rPr lang="ru-RU" dirty="0"/>
              <a:t> что может </a:t>
            </a:r>
            <a:r>
              <a:rPr lang="ru-RU" b="1" dirty="0">
                <a:solidFill>
                  <a:srgbClr val="FF0000"/>
                </a:solidFill>
              </a:rPr>
              <a:t>с</a:t>
            </a:r>
            <a:r>
              <a:rPr lang="ru-RU" dirty="0"/>
              <a:t>делать один лу</a:t>
            </a:r>
            <a:r>
              <a:rPr lang="ru-RU" b="1" dirty="0">
                <a:solidFill>
                  <a:srgbClr val="FF0000"/>
                </a:solidFill>
              </a:rPr>
              <a:t>ч </a:t>
            </a:r>
            <a:r>
              <a:rPr lang="ru-RU" dirty="0"/>
              <a:t>со</a:t>
            </a:r>
            <a:r>
              <a:rPr lang="ru-RU" b="1" dirty="0">
                <a:solidFill>
                  <a:srgbClr val="FF0000"/>
                </a:solidFill>
              </a:rPr>
              <a:t>л</a:t>
            </a:r>
            <a:r>
              <a:rPr lang="ru-RU" dirty="0"/>
              <a:t>нца с душ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dirty="0"/>
              <a:t>й человека! </a:t>
            </a:r>
            <a:r>
              <a:rPr lang="ru-RU" dirty="0">
                <a:solidFill>
                  <a:srgbClr val="002060"/>
                </a:solidFill>
              </a:rPr>
              <a:t>(изъяснительное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3). Нет </a:t>
            </a:r>
            <a:r>
              <a:rPr lang="ru-RU" dirty="0"/>
              <a:t>в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dirty="0"/>
              <a:t>личия там</a:t>
            </a:r>
            <a:r>
              <a:rPr lang="ru-RU" b="1" dirty="0">
                <a:solidFill>
                  <a:srgbClr val="FF0000"/>
                </a:solidFill>
              </a:rPr>
              <a:t>,</a:t>
            </a:r>
            <a:r>
              <a:rPr lang="ru-RU" dirty="0"/>
              <a:t> где нет </a:t>
            </a:r>
            <a:r>
              <a:rPr lang="ru-RU" dirty="0" smtClean="0"/>
              <a:t>простоты</a:t>
            </a:r>
            <a:r>
              <a:rPr lang="ru-RU" b="1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/>
              <a:t>добра и правды. </a:t>
            </a:r>
            <a:r>
              <a:rPr lang="ru-RU" dirty="0">
                <a:solidFill>
                  <a:srgbClr val="002060"/>
                </a:solidFill>
              </a:rPr>
              <a:t>(обстоятельственное)</a:t>
            </a:r>
          </a:p>
        </p:txBody>
      </p:sp>
    </p:spTree>
    <p:extLst>
      <p:ext uri="{BB962C8B-B14F-4D97-AF65-F5344CB8AC3E}">
        <p14:creationId xmlns:p14="http://schemas.microsoft.com/office/powerpoint/2010/main" val="10934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1794</Words>
  <Application>Microsoft Office PowerPoint</Application>
  <PresentationFormat>Экран (4:3)</PresentationFormat>
  <Paragraphs>205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Урок русского языка</vt:lpstr>
      <vt:lpstr>Презентация PowerPoint</vt:lpstr>
      <vt:lpstr>Значения слова «узел» </vt:lpstr>
      <vt:lpstr>Го́рдиев узел —</vt:lpstr>
      <vt:lpstr>Презентация PowerPoint</vt:lpstr>
      <vt:lpstr>Презентация PowerPoint</vt:lpstr>
      <vt:lpstr>Тема урока: «Обобщение изученного о СПП»</vt:lpstr>
      <vt:lpstr>Презентация PowerPoint</vt:lpstr>
      <vt:lpstr>Проверьте</vt:lpstr>
      <vt:lpstr>Игра «Да – нет»</vt:lpstr>
      <vt:lpstr>Выписать из данных предложений СПП, определить вид придаточного </vt:lpstr>
      <vt:lpstr>Выписать из данных предложений СПП, определить вид придаточного </vt:lpstr>
      <vt:lpstr>Работа с изъяснительными предложениями. </vt:lpstr>
      <vt:lpstr>Работа с придаточными определительными. </vt:lpstr>
      <vt:lpstr>Работа с придаточными обстоятельственными. </vt:lpstr>
      <vt:lpstr>Вид подчинения</vt:lpstr>
      <vt:lpstr>Вид подчинения</vt:lpstr>
      <vt:lpstr>ТЕСТ </vt:lpstr>
      <vt:lpstr>ТЕСТ </vt:lpstr>
      <vt:lpstr>ТЕСТ </vt:lpstr>
      <vt:lpstr>ТЕСТ </vt:lpstr>
      <vt:lpstr>Выберите одну фразу и закончите ее   в виде СПП.</vt:lpstr>
      <vt:lpstr>Домашнее задание: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14</cp:revision>
  <dcterms:created xsi:type="dcterms:W3CDTF">2020-01-28T22:35:03Z</dcterms:created>
  <dcterms:modified xsi:type="dcterms:W3CDTF">2020-09-15T05:36:05Z</dcterms:modified>
</cp:coreProperties>
</file>